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82" r:id="rId2"/>
    <p:sldId id="386" r:id="rId3"/>
    <p:sldId id="385" r:id="rId4"/>
    <p:sldId id="392" r:id="rId5"/>
    <p:sldId id="389" r:id="rId6"/>
    <p:sldId id="393" r:id="rId7"/>
    <p:sldId id="394" r:id="rId8"/>
    <p:sldId id="396" r:id="rId9"/>
    <p:sldId id="399" r:id="rId10"/>
    <p:sldId id="400" r:id="rId11"/>
    <p:sldId id="401" r:id="rId12"/>
    <p:sldId id="402" r:id="rId13"/>
    <p:sldId id="403" r:id="rId14"/>
    <p:sldId id="404" r:id="rId15"/>
    <p:sldId id="405" r:id="rId16"/>
    <p:sldId id="406" r:id="rId17"/>
    <p:sldId id="398" r:id="rId18"/>
    <p:sldId id="407" r:id="rId19"/>
    <p:sldId id="408" r:id="rId20"/>
    <p:sldId id="409" r:id="rId21"/>
    <p:sldId id="428" r:id="rId22"/>
    <p:sldId id="411" r:id="rId23"/>
    <p:sldId id="429" r:id="rId24"/>
    <p:sldId id="413" r:id="rId25"/>
    <p:sldId id="414" r:id="rId26"/>
    <p:sldId id="415" r:id="rId27"/>
    <p:sldId id="416" r:id="rId28"/>
    <p:sldId id="417" r:id="rId29"/>
    <p:sldId id="418" r:id="rId30"/>
    <p:sldId id="419" r:id="rId31"/>
    <p:sldId id="420" r:id="rId32"/>
    <p:sldId id="421" r:id="rId33"/>
    <p:sldId id="422" r:id="rId34"/>
    <p:sldId id="423" r:id="rId35"/>
    <p:sldId id="430" r:id="rId36"/>
    <p:sldId id="424" r:id="rId37"/>
    <p:sldId id="425" r:id="rId38"/>
    <p:sldId id="426" r:id="rId39"/>
    <p:sldId id="427" r:id="rId40"/>
    <p:sldId id="3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25E9D3-0547-070C-8CB5-CC7E2B07D013}" name="David Luebbering" initials="DL" userId="S::david.luebbering@studium.uni-hamburg.de::89664aa2-d221-412b-a160-c8d497138ed4" providerId="AD"/>
  <p188:author id="{952A68F0-A1F5-127E-D9E1-9EB4774FC05E}" name="Francesca Scarpa" initials="FS" userId="86072c5e2ec04e4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7DAA"/>
    <a:srgbClr val="005FA3"/>
    <a:srgbClr val="721270"/>
    <a:srgbClr val="CC99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96255" autoAdjust="0"/>
  </p:normalViewPr>
  <p:slideViewPr>
    <p:cSldViewPr snapToGrid="0">
      <p:cViewPr varScale="1">
        <p:scale>
          <a:sx n="111" d="100"/>
          <a:sy n="111" d="100"/>
        </p:scale>
        <p:origin x="126" y="3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5" d="100"/>
          <a:sy n="95" d="100"/>
        </p:scale>
        <p:origin x="372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C17F7-8B3B-4125-98CD-CF2743ABD63B}"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EB999-F67E-4D24-B324-7648934E2939}" type="slidenum">
              <a:rPr lang="en-US" smtClean="0"/>
              <a:t>‹Nr.›</a:t>
            </a:fld>
            <a:endParaRPr lang="en-US"/>
          </a:p>
        </p:txBody>
      </p:sp>
    </p:spTree>
    <p:extLst>
      <p:ext uri="{BB962C8B-B14F-4D97-AF65-F5344CB8AC3E}">
        <p14:creationId xmlns:p14="http://schemas.microsoft.com/office/powerpoint/2010/main" val="330101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CEB999-F67E-4D24-B324-7648934E2939}" type="slidenum">
              <a:rPr lang="en-US" smtClean="0"/>
              <a:t>30</a:t>
            </a:fld>
            <a:endParaRPr lang="en-US" dirty="0"/>
          </a:p>
        </p:txBody>
      </p:sp>
    </p:spTree>
    <p:extLst>
      <p:ext uri="{BB962C8B-B14F-4D97-AF65-F5344CB8AC3E}">
        <p14:creationId xmlns:p14="http://schemas.microsoft.com/office/powerpoint/2010/main" val="227640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4C4926-F7A1-4D74-BAA6-C89CBCE0B356}"/>
              </a:ext>
            </a:extLst>
          </p:cNvPr>
          <p:cNvPicPr>
            <a:picLocks noChangeAspect="1"/>
          </p:cNvPicPr>
          <p:nvPr userDrawn="1"/>
        </p:nvPicPr>
        <p:blipFill>
          <a:blip r:embed="rId2"/>
          <a:stretch>
            <a:fillRect/>
          </a:stretch>
        </p:blipFill>
        <p:spPr>
          <a:xfrm>
            <a:off x="0" y="18679"/>
            <a:ext cx="12192000" cy="6820641"/>
          </a:xfrm>
          <a:prstGeom prst="rect">
            <a:avLst/>
          </a:prstGeom>
        </p:spPr>
      </p:pic>
      <p:sp>
        <p:nvSpPr>
          <p:cNvPr id="2" name="Title 1">
            <a:extLst>
              <a:ext uri="{FF2B5EF4-FFF2-40B4-BE49-F238E27FC236}">
                <a16:creationId xmlns:a16="http://schemas.microsoft.com/office/drawing/2014/main" id="{434F8A22-4284-4B33-BDBD-79ED7B2729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4FD1F-B0F0-4C86-9629-CE9C82531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C1E21E-C611-4939-A2AF-8AF3458159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BEF0EB-297A-4DB7-8BE7-09BF51D39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5A6ED-C34B-4CCE-A37B-FFC7BDCE95CF}"/>
              </a:ext>
            </a:extLst>
          </p:cNvPr>
          <p:cNvSpPr>
            <a:spLocks noGrp="1"/>
          </p:cNvSpPr>
          <p:nvPr>
            <p:ph type="sldNum" sz="quarter" idx="12"/>
          </p:nvPr>
        </p:nvSpPr>
        <p:spPr/>
        <p:txBody>
          <a:bodyPr/>
          <a:lstStyle/>
          <a:p>
            <a:fld id="{607BB75D-4FCD-49EB-B2AC-CAFFF788BDE2}" type="slidenum">
              <a:rPr lang="en-US" smtClean="0"/>
              <a:t>‹Nr.›</a:t>
            </a:fld>
            <a:endParaRPr lang="en-US"/>
          </a:p>
        </p:txBody>
      </p:sp>
    </p:spTree>
    <p:extLst>
      <p:ext uri="{BB962C8B-B14F-4D97-AF65-F5344CB8AC3E}">
        <p14:creationId xmlns:p14="http://schemas.microsoft.com/office/powerpoint/2010/main" val="276422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EE9D216-54D6-4C7A-87A0-98053DF99A96}"/>
              </a:ext>
            </a:extLst>
          </p:cNvPr>
          <p:cNvPicPr>
            <a:picLocks noChangeAspect="1"/>
          </p:cNvPicPr>
          <p:nvPr userDrawn="1"/>
        </p:nvPicPr>
        <p:blipFill>
          <a:blip r:embed="rId2"/>
          <a:stretch>
            <a:fillRect/>
          </a:stretch>
        </p:blipFill>
        <p:spPr>
          <a:xfrm>
            <a:off x="0" y="18679"/>
            <a:ext cx="12192000" cy="6820641"/>
          </a:xfrm>
          <a:prstGeom prst="rect">
            <a:avLst/>
          </a:prstGeom>
        </p:spPr>
      </p:pic>
      <p:sp>
        <p:nvSpPr>
          <p:cNvPr id="4" name="Footer Placeholder 3">
            <a:extLst>
              <a:ext uri="{FF2B5EF4-FFF2-40B4-BE49-F238E27FC236}">
                <a16:creationId xmlns:a16="http://schemas.microsoft.com/office/drawing/2014/main" id="{F529DBA7-AF6A-44B9-AC8B-4361F68679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DA8F8E-D624-4A7D-BE63-067CCD0F83CC}"/>
              </a:ext>
            </a:extLst>
          </p:cNvPr>
          <p:cNvSpPr>
            <a:spLocks noGrp="1"/>
          </p:cNvSpPr>
          <p:nvPr>
            <p:ph type="sldNum" sz="quarter" idx="12"/>
          </p:nvPr>
        </p:nvSpPr>
        <p:spPr/>
        <p:txBody>
          <a:bodyPr/>
          <a:lstStyle/>
          <a:p>
            <a:fld id="{607BB75D-4FCD-49EB-B2AC-CAFFF788BDE2}" type="slidenum">
              <a:rPr lang="en-US" smtClean="0"/>
              <a:t>‹Nr.›</a:t>
            </a:fld>
            <a:endParaRPr lang="en-US"/>
          </a:p>
        </p:txBody>
      </p:sp>
    </p:spTree>
    <p:extLst>
      <p:ext uri="{BB962C8B-B14F-4D97-AF65-F5344CB8AC3E}">
        <p14:creationId xmlns:p14="http://schemas.microsoft.com/office/powerpoint/2010/main" val="280701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E99348-33D6-47B2-87BA-D9E9470CA9F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F450956-45A7-453C-A5B3-67F5116DEC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3C266-1BC8-4A1A-A6C9-F2A70DCBFE31}"/>
              </a:ext>
            </a:extLst>
          </p:cNvPr>
          <p:cNvSpPr>
            <a:spLocks noGrp="1"/>
          </p:cNvSpPr>
          <p:nvPr>
            <p:ph type="sldNum" sz="quarter" idx="12"/>
          </p:nvPr>
        </p:nvSpPr>
        <p:spPr/>
        <p:txBody>
          <a:bodyPr/>
          <a:lstStyle/>
          <a:p>
            <a:fld id="{607BB75D-4FCD-49EB-B2AC-CAFFF788BDE2}" type="slidenum">
              <a:rPr lang="en-US" smtClean="0"/>
              <a:t>‹Nr.›</a:t>
            </a:fld>
            <a:endParaRPr lang="en-US"/>
          </a:p>
        </p:txBody>
      </p:sp>
      <p:pic>
        <p:nvPicPr>
          <p:cNvPr id="11" name="Picture 10">
            <a:extLst>
              <a:ext uri="{FF2B5EF4-FFF2-40B4-BE49-F238E27FC236}">
                <a16:creationId xmlns:a16="http://schemas.microsoft.com/office/drawing/2014/main" id="{DD83CDB9-A628-4A65-8076-3FDB81B2EED5}"/>
              </a:ext>
            </a:extLst>
          </p:cNvPr>
          <p:cNvPicPr>
            <a:picLocks noChangeAspect="1"/>
          </p:cNvPicPr>
          <p:nvPr userDrawn="1"/>
        </p:nvPicPr>
        <p:blipFill>
          <a:blip r:embed="rId2"/>
          <a:stretch>
            <a:fillRect/>
          </a:stretch>
        </p:blipFill>
        <p:spPr>
          <a:xfrm>
            <a:off x="0" y="0"/>
            <a:ext cx="12192000" cy="6842923"/>
          </a:xfrm>
          <a:prstGeom prst="rect">
            <a:avLst/>
          </a:prstGeom>
        </p:spPr>
      </p:pic>
    </p:spTree>
    <p:extLst>
      <p:ext uri="{BB962C8B-B14F-4D97-AF65-F5344CB8AC3E}">
        <p14:creationId xmlns:p14="http://schemas.microsoft.com/office/powerpoint/2010/main" val="311540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F7BB77B-271D-4C23-A455-D7F8940044C1}"/>
              </a:ext>
            </a:extLst>
          </p:cNvPr>
          <p:cNvPicPr>
            <a:picLocks noChangeAspect="1"/>
          </p:cNvPicPr>
          <p:nvPr userDrawn="1"/>
        </p:nvPicPr>
        <p:blipFill>
          <a:blip r:embed="rId2"/>
          <a:stretch>
            <a:fillRect/>
          </a:stretch>
        </p:blipFill>
        <p:spPr>
          <a:xfrm>
            <a:off x="0" y="0"/>
            <a:ext cx="12192000" cy="6247478"/>
          </a:xfrm>
          <a:prstGeom prst="rect">
            <a:avLst/>
          </a:prstGeom>
        </p:spPr>
      </p:pic>
      <p:pic>
        <p:nvPicPr>
          <p:cNvPr id="16" name="Picture 15">
            <a:extLst>
              <a:ext uri="{FF2B5EF4-FFF2-40B4-BE49-F238E27FC236}">
                <a16:creationId xmlns:a16="http://schemas.microsoft.com/office/drawing/2014/main" id="{2E7EB8DB-8490-4E23-B173-A35131FC9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613" y="6348782"/>
            <a:ext cx="1534724" cy="411246"/>
          </a:xfrm>
          <a:prstGeom prst="rect">
            <a:avLst/>
          </a:prstGeom>
        </p:spPr>
      </p:pic>
    </p:spTree>
    <p:extLst>
      <p:ext uri="{BB962C8B-B14F-4D97-AF65-F5344CB8AC3E}">
        <p14:creationId xmlns:p14="http://schemas.microsoft.com/office/powerpoint/2010/main" val="375893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CFF8E-166C-4DD6-9054-B8ECFD8BD39C}"/>
              </a:ext>
            </a:extLst>
          </p:cNvPr>
          <p:cNvSpPr>
            <a:spLocks noGrp="1"/>
          </p:cNvSpPr>
          <p:nvPr>
            <p:ph type="sldNum" sz="quarter" idx="12"/>
          </p:nvPr>
        </p:nvSpPr>
        <p:spPr>
          <a:xfrm>
            <a:off x="10319657" y="6348782"/>
            <a:ext cx="1700730" cy="365125"/>
          </a:xfrm>
        </p:spPr>
        <p:txBody>
          <a:bodyPr/>
          <a:lstStyle>
            <a:lvl1pPr>
              <a:defRPr/>
            </a:lvl1pPr>
          </a:lstStyle>
          <a:p>
            <a:r>
              <a:rPr lang="en-US" dirty="0"/>
              <a:t>Last updated: 11.2025</a:t>
            </a:r>
          </a:p>
        </p:txBody>
      </p:sp>
      <p:pic>
        <p:nvPicPr>
          <p:cNvPr id="7" name="Picture 6">
            <a:extLst>
              <a:ext uri="{FF2B5EF4-FFF2-40B4-BE49-F238E27FC236}">
                <a16:creationId xmlns:a16="http://schemas.microsoft.com/office/drawing/2014/main" id="{799BD455-B471-4536-AFF8-772B648475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13" y="6348782"/>
            <a:ext cx="1534724" cy="411246"/>
          </a:xfrm>
          <a:prstGeom prst="rect">
            <a:avLst/>
          </a:prstGeom>
        </p:spPr>
      </p:pic>
      <p:pic>
        <p:nvPicPr>
          <p:cNvPr id="6" name="Picture 5">
            <a:extLst>
              <a:ext uri="{FF2B5EF4-FFF2-40B4-BE49-F238E27FC236}">
                <a16:creationId xmlns:a16="http://schemas.microsoft.com/office/drawing/2014/main" id="{1743ABE4-38EB-4BE6-8669-BAE0FA870F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23214"/>
            <a:ext cx="12192000" cy="136668"/>
          </a:xfrm>
          <a:prstGeom prst="rect">
            <a:avLst/>
          </a:prstGeom>
        </p:spPr>
      </p:pic>
      <p:sp>
        <p:nvSpPr>
          <p:cNvPr id="2" name="Title 1">
            <a:extLst>
              <a:ext uri="{FF2B5EF4-FFF2-40B4-BE49-F238E27FC236}">
                <a16:creationId xmlns:a16="http://schemas.microsoft.com/office/drawing/2014/main" id="{A946B9D2-FAAD-406E-90FF-7EF6A1E0C24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60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73DE-DEE3-4FBC-A13F-36D99505678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601FC94-100D-4361-B38D-16DAF4E27B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52A01E-5D39-4EB0-A357-4BFBDA1E2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33C24-E607-4B79-B094-614AEC2F96D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27DC4F5-DEC4-4644-9FA7-8757A216B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18658-A77C-42E7-8CC1-B82E48F0C0C8}"/>
              </a:ext>
            </a:extLst>
          </p:cNvPr>
          <p:cNvSpPr>
            <a:spLocks noGrp="1"/>
          </p:cNvSpPr>
          <p:nvPr>
            <p:ph type="sldNum" sz="quarter" idx="12"/>
          </p:nvPr>
        </p:nvSpPr>
        <p:spPr/>
        <p:txBody>
          <a:bodyPr/>
          <a:lstStyle/>
          <a:p>
            <a:fld id="{607BB75D-4FCD-49EB-B2AC-CAFFF788BDE2}" type="slidenum">
              <a:rPr lang="en-US" smtClean="0"/>
              <a:t>‹Nr.›</a:t>
            </a:fld>
            <a:endParaRPr lang="en-US"/>
          </a:p>
        </p:txBody>
      </p:sp>
    </p:spTree>
    <p:extLst>
      <p:ext uri="{BB962C8B-B14F-4D97-AF65-F5344CB8AC3E}">
        <p14:creationId xmlns:p14="http://schemas.microsoft.com/office/powerpoint/2010/main" val="349393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4005E-651B-472A-972B-BF71A2F37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E11790-EDA6-4F17-8104-911FB3C6C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ACD9D-8507-4124-8C88-99D080182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DAE6789-B654-4239-A097-8B64C26EC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75039-E8F3-4A78-992A-8B338B5D2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BB75D-4FCD-49EB-B2AC-CAFFF788BDE2}" type="slidenum">
              <a:rPr lang="en-US" smtClean="0"/>
              <a:t>‹Nr.›</a:t>
            </a:fld>
            <a:endParaRPr lang="en-US"/>
          </a:p>
        </p:txBody>
      </p:sp>
    </p:spTree>
    <p:extLst>
      <p:ext uri="{BB962C8B-B14F-4D97-AF65-F5344CB8AC3E}">
        <p14:creationId xmlns:p14="http://schemas.microsoft.com/office/powerpoint/2010/main" val="76226612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5" r:id="rId4"/>
    <p:sldLayoutId id="2147483659" r:id="rId5"/>
    <p:sldLayoutId id="2147483657"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smart.servier.com/"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journal-of-hepatology.eu/article/S0168-8278(21)02299-6/fulltext"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rare-liver.eu/" TargetMode="External"/><Relationship Id="rId2" Type="http://schemas.openxmlformats.org/officeDocument/2006/relationships/hyperlink" Target="mailto:ern.rareliver@uke.d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2775-4181-4EC7-9692-3B67339929A3}"/>
              </a:ext>
            </a:extLst>
          </p:cNvPr>
          <p:cNvSpPr>
            <a:spLocks noGrp="1"/>
          </p:cNvSpPr>
          <p:nvPr>
            <p:ph type="ctrTitle"/>
          </p:nvPr>
        </p:nvSpPr>
        <p:spPr>
          <a:xfrm>
            <a:off x="1524000" y="2077584"/>
            <a:ext cx="9144000" cy="3294515"/>
          </a:xfrm>
        </p:spPr>
        <p:txBody>
          <a:bodyPr/>
          <a:lstStyle/>
          <a:p>
            <a:pPr>
              <a:lnSpc>
                <a:spcPts val="3004"/>
              </a:lnSpc>
            </a:pPr>
            <a:r>
              <a:rPr lang="en-US" sz="4000" noProof="0" dirty="0">
                <a:solidFill>
                  <a:schemeClr val="bg1"/>
                </a:solidFill>
                <a:ea typeface="Aptos"/>
                <a:cs typeface="Aptos"/>
                <a:sym typeface="Aptos"/>
              </a:rPr>
              <a:t>Patient Pathway </a:t>
            </a:r>
            <a:br>
              <a:rPr lang="en-US" sz="4000" noProof="0" dirty="0">
                <a:solidFill>
                  <a:schemeClr val="bg1"/>
                </a:solidFill>
                <a:ea typeface="Aptos"/>
                <a:cs typeface="Aptos"/>
                <a:sym typeface="Aptos"/>
              </a:rPr>
            </a:br>
            <a:br>
              <a:rPr lang="en-US" sz="4000" dirty="0">
                <a:solidFill>
                  <a:schemeClr val="bg1"/>
                </a:solidFill>
                <a:ea typeface="Aptos"/>
                <a:cs typeface="Aptos"/>
                <a:sym typeface="Aptos"/>
              </a:rPr>
            </a:br>
            <a:r>
              <a:rPr lang="en-US" sz="4000" b="1" noProof="0" dirty="0">
                <a:solidFill>
                  <a:schemeClr val="bg1"/>
                </a:solidFill>
                <a:ea typeface="Aptos"/>
                <a:cs typeface="Aptos"/>
                <a:sym typeface="Aptos"/>
              </a:rPr>
              <a:t>Autoimmune Hepatitis (AIH)</a:t>
            </a:r>
            <a:br>
              <a:rPr lang="en-US" sz="4000" b="1" noProof="0" dirty="0">
                <a:solidFill>
                  <a:schemeClr val="bg1"/>
                </a:solidFill>
                <a:ea typeface="Aptos"/>
                <a:cs typeface="Aptos"/>
                <a:sym typeface="Aptos"/>
              </a:rPr>
            </a:br>
            <a:br>
              <a:rPr lang="en-US" sz="4000" b="1" noProof="0" dirty="0">
                <a:solidFill>
                  <a:schemeClr val="bg1"/>
                </a:solidFill>
                <a:ea typeface="Aptos"/>
                <a:cs typeface="Aptos"/>
                <a:sym typeface="Aptos"/>
              </a:rPr>
            </a:br>
            <a:r>
              <a:rPr lang="en-US" sz="4000" spc="2" noProof="0" dirty="0">
                <a:solidFill>
                  <a:schemeClr val="bg1"/>
                </a:solidFill>
                <a:ea typeface="Aptos"/>
                <a:cs typeface="Aptos"/>
                <a:sym typeface="Aptos"/>
              </a:rPr>
              <a:t>ORPHACode: 2137</a:t>
            </a:r>
            <a:br>
              <a:rPr lang="en-US" sz="6000" spc="2" noProof="0" dirty="0">
                <a:solidFill>
                  <a:schemeClr val="bg1"/>
                </a:solidFill>
                <a:ea typeface="Aptos"/>
                <a:cs typeface="Aptos"/>
                <a:sym typeface="Aptos"/>
              </a:rPr>
            </a:br>
            <a:endParaRPr lang="en-US" dirty="0"/>
          </a:p>
        </p:txBody>
      </p:sp>
    </p:spTree>
    <p:extLst>
      <p:ext uri="{BB962C8B-B14F-4D97-AF65-F5344CB8AC3E}">
        <p14:creationId xmlns:p14="http://schemas.microsoft.com/office/powerpoint/2010/main" val="404806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785652"/>
          </a:xfrm>
          <a:prstGeom prst="rect">
            <a:avLst/>
          </a:prstGeom>
          <a:noFill/>
        </p:spPr>
        <p:txBody>
          <a:bodyPr wrap="square">
            <a:spAutoFit/>
          </a:bodyPr>
          <a:lstStyle/>
          <a:p>
            <a:pPr algn="just"/>
            <a:r>
              <a:rPr lang="en-US" sz="1600" b="1" dirty="0"/>
              <a:t>When blood testing reveals elevated liver values, there are several possible causes apart from AIH. Before making the diagnosis of AIH, it is therefore important to rule out other causes of liver disease</a:t>
            </a:r>
            <a:r>
              <a:rPr lang="de-DE" sz="1600" b="1" dirty="0"/>
              <a:t>, mostly using simple blood tests. Other causes of liver disease include:</a:t>
            </a:r>
            <a:endParaRPr lang="en-US" sz="1600" b="1" dirty="0"/>
          </a:p>
          <a:p>
            <a:pPr algn="just"/>
            <a:endParaRPr lang="en-US" sz="1600" b="1" dirty="0"/>
          </a:p>
          <a:p>
            <a:pPr marL="285750" indent="-285750" algn="l">
              <a:buFont typeface="Arial" panose="020B0604020202020204" pitchFamily="34" charset="0"/>
              <a:buChar char="•"/>
            </a:pPr>
            <a:r>
              <a:rPr lang="en-US" sz="1600" b="1" dirty="0"/>
              <a:t>Viral hepatitis: Most commonly hepatitis A, B, C, E and EBV (= infectious mononucleosis, “mono”, Epstein–Barr virus).</a:t>
            </a:r>
          </a:p>
          <a:p>
            <a:endParaRPr lang="en-US" sz="1600" b="1" dirty="0"/>
          </a:p>
          <a:p>
            <a:pPr marL="285750" indent="-285750" algn="just">
              <a:buFont typeface="Arial" panose="020B0604020202020204" pitchFamily="34" charset="0"/>
              <a:buChar char="•"/>
            </a:pPr>
            <a:r>
              <a:rPr lang="en-US" sz="1600" b="1" dirty="0"/>
              <a:t>Steatotic liver disease (</a:t>
            </a:r>
            <a:r>
              <a:rPr lang="de-DE" sz="1600" b="1" dirty="0"/>
              <a:t>„</a:t>
            </a:r>
            <a:r>
              <a:rPr lang="en-US" sz="1600" b="1" dirty="0"/>
              <a:t>fatty liver disease</a:t>
            </a:r>
            <a:r>
              <a:rPr lang="de-DE" sz="1600" b="1" dirty="0"/>
              <a:t>”</a:t>
            </a:r>
            <a:r>
              <a:rPr lang="en-US" sz="1600" b="1" dirty="0"/>
              <a:t>): a condition where fat builds up in the liver and causes inflammation, which can damage liver cells. The reason for fat accumulation can be alcohol and/or conditions such as diabetes or obesity.</a:t>
            </a:r>
          </a:p>
          <a:p>
            <a:pPr algn="just"/>
            <a:endParaRPr lang="en-US" sz="1600" b="1" dirty="0"/>
          </a:p>
          <a:p>
            <a:pPr marL="285750" indent="-285750" algn="just">
              <a:buFont typeface="Arial" panose="020B0604020202020204" pitchFamily="34" charset="0"/>
              <a:buChar char="•"/>
            </a:pPr>
            <a:r>
              <a:rPr lang="en-US" sz="1600" b="1" dirty="0"/>
              <a:t>Rare metabolic/genetic diseases: M. Wilson (copper overload causes liver damage) and haemochromatosis (iron overload causes liver damage). </a:t>
            </a:r>
          </a:p>
          <a:p>
            <a:pPr algn="just"/>
            <a:endParaRPr lang="en-US" sz="1600" b="1" dirty="0"/>
          </a:p>
          <a:p>
            <a:pPr marL="285750" indent="-285750" algn="just">
              <a:buFont typeface="Arial" panose="020B0604020202020204" pitchFamily="34" charset="0"/>
              <a:buChar char="•"/>
            </a:pPr>
            <a:r>
              <a:rPr lang="en-US" sz="1600" b="1" dirty="0"/>
              <a:t>Sometimes the distinction between AIH and other liver diseases can be difficult at the time of diagnosis. This is particularly true for drug induced liver injury (DILI) and variant syndromes with features of other autoimmune liver diseases (view next pages).</a:t>
            </a:r>
            <a:endParaRPr lang="de-DE"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Diagnosis</a:t>
            </a:r>
          </a:p>
        </p:txBody>
      </p:sp>
      <p:sp>
        <p:nvSpPr>
          <p:cNvPr id="6" name="TextBox 5">
            <a:extLst>
              <a:ext uri="{FF2B5EF4-FFF2-40B4-BE49-F238E27FC236}">
                <a16:creationId xmlns:a16="http://schemas.microsoft.com/office/drawing/2014/main" id="{3368C17A-4950-4718-BB11-D7A048DD08DB}"/>
              </a:ext>
            </a:extLst>
          </p:cNvPr>
          <p:cNvSpPr txBox="1"/>
          <p:nvPr/>
        </p:nvSpPr>
        <p:spPr>
          <a:xfrm>
            <a:off x="2393755" y="131218"/>
            <a:ext cx="3702245"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600" b="1" dirty="0">
                <a:solidFill>
                  <a:schemeClr val="bg1"/>
                </a:solidFill>
                <a:sym typeface="Aptos"/>
              </a:rPr>
              <a:t>Exclusion of other causes of liver disease</a:t>
            </a:r>
          </a:p>
        </p:txBody>
      </p:sp>
    </p:spTree>
    <p:extLst>
      <p:ext uri="{BB962C8B-B14F-4D97-AF65-F5344CB8AC3E}">
        <p14:creationId xmlns:p14="http://schemas.microsoft.com/office/powerpoint/2010/main" val="309450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2870703"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600" b="1" dirty="0">
                <a:solidFill>
                  <a:schemeClr val="bg1"/>
                </a:solidFill>
              </a:rPr>
              <a:t>Drug induced liver injury (DILI)</a:t>
            </a:r>
          </a:p>
        </p:txBody>
      </p:sp>
      <p:sp>
        <p:nvSpPr>
          <p:cNvPr id="6" name="TextBox 5">
            <a:extLst>
              <a:ext uri="{FF2B5EF4-FFF2-40B4-BE49-F238E27FC236}">
                <a16:creationId xmlns:a16="http://schemas.microsoft.com/office/drawing/2014/main" id="{D09A40F8-E26F-4184-B21C-098024A2C33D}"/>
              </a:ext>
            </a:extLst>
          </p:cNvPr>
          <p:cNvSpPr txBox="1"/>
          <p:nvPr/>
        </p:nvSpPr>
        <p:spPr>
          <a:xfrm>
            <a:off x="474699" y="886805"/>
            <a:ext cx="11000014" cy="2554545"/>
          </a:xfrm>
          <a:prstGeom prst="rect">
            <a:avLst/>
          </a:prstGeom>
          <a:noFill/>
        </p:spPr>
        <p:txBody>
          <a:bodyPr wrap="square">
            <a:spAutoFit/>
          </a:bodyPr>
          <a:lstStyle/>
          <a:p>
            <a:pPr marL="285750" indent="-285750" algn="just">
              <a:buFont typeface="Arial" panose="020B0604020202020204" pitchFamily="34" charset="0"/>
              <a:buChar char="•"/>
            </a:pPr>
            <a:r>
              <a:rPr lang="en-US" sz="1600" b="1" dirty="0"/>
              <a:t>DILI means liver damage by a medication, herbal supplement, or other chemical substance. This can cause</a:t>
            </a:r>
            <a:r>
              <a:rPr lang="de-DE" sz="1600" b="1" dirty="0"/>
              <a:t> acute</a:t>
            </a:r>
            <a:r>
              <a:rPr lang="en-US" sz="1600" b="1" dirty="0"/>
              <a:t> liver inflammation </a:t>
            </a:r>
            <a:r>
              <a:rPr lang="de-DE" sz="1600" b="1" dirty="0"/>
              <a:t>very similar to the acute onset of </a:t>
            </a:r>
            <a:r>
              <a:rPr lang="en-US" sz="1600" b="1" dirty="0"/>
              <a:t>AIH and at times can be difficult to distinguish.</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Common trigger substances include antibiotics, pain killers, dietary supplements and a wide range of other medications.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Your doctor will ask whether you have started a new medication or dietary supplement before the first occurrence of elevated liver values.</a:t>
            </a:r>
            <a:r>
              <a:rPr lang="de-DE" sz="1600" b="1" dirty="0"/>
              <a:t> If not, this makes the diagnosis of AIH more likely.</a:t>
            </a:r>
            <a:endParaRPr lang="en-US" sz="1600" b="1" dirty="0"/>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Most people fully recover once the drug is stopped. Contrary to AIH, there is usually no need for medical treatment over a longer period of time.</a:t>
            </a:r>
          </a:p>
        </p:txBody>
      </p:sp>
    </p:spTree>
    <p:extLst>
      <p:ext uri="{BB962C8B-B14F-4D97-AF65-F5344CB8AC3E}">
        <p14:creationId xmlns:p14="http://schemas.microsoft.com/office/powerpoint/2010/main" val="176569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046988"/>
          </a:xfrm>
          <a:prstGeom prst="rect">
            <a:avLst/>
          </a:prstGeom>
          <a:noFill/>
        </p:spPr>
        <p:txBody>
          <a:bodyPr wrap="square">
            <a:spAutoFit/>
          </a:bodyPr>
          <a:lstStyle/>
          <a:p>
            <a:pPr marL="285750" indent="-285750" algn="just">
              <a:buFont typeface="Arial" panose="020B0604020202020204" pitchFamily="34" charset="0"/>
              <a:buChar char="•"/>
            </a:pPr>
            <a:r>
              <a:rPr lang="en-US" sz="1600" b="1" dirty="0"/>
              <a:t>While in AIH the liver inflammation affects the liver cells, in other autoimmune liver diseases the inflammation can also affect the cells lining the bile ducts (cholangiocytes). If the very small bile ducts are affected, this disease is called Primary Biliary Cholangitis (PBC) and in case of large bile duct involvement, this is called Primary Sclerosing Cholangitis (PSC). In some cases, signs of PBC and PSC can occur in AIH patients. An PSC-AIH variant occurs more often in children and young adults.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Your doctor will suspect a possible variant syndrome </a:t>
            </a:r>
            <a:r>
              <a:rPr lang="de-DE" sz="1600" b="1" dirty="0"/>
              <a:t>(previously called „overlap syndrome“) </a:t>
            </a:r>
            <a:r>
              <a:rPr lang="en-US" sz="1600" b="1" dirty="0"/>
              <a:t>of PBC-AIH or PSC-AIH based on blood values indicating cholestasis / bile duct involvement</a:t>
            </a:r>
            <a:r>
              <a:rPr lang="de-DE" sz="1600" b="1" dirty="0"/>
              <a:t> and/or persisting symptoms such as jaundice and pruritus</a:t>
            </a:r>
            <a:r>
              <a:rPr lang="en-US" sz="1600" b="1" dirty="0"/>
              <a:t>.</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If PBC-AIH variant syndrome  is suspected, autoantibodies such as AMA being specific for PBC can be detected.</a:t>
            </a:r>
          </a:p>
          <a:p>
            <a:pPr algn="just"/>
            <a:endParaRPr lang="en-US" sz="1600" b="1" dirty="0"/>
          </a:p>
          <a:p>
            <a:pPr marL="285750" indent="-285750" algn="just">
              <a:buFont typeface="Arial" panose="020B0604020202020204" pitchFamily="34" charset="0"/>
              <a:buChar char="•"/>
            </a:pPr>
            <a:r>
              <a:rPr lang="en-US" sz="1600" b="1" dirty="0"/>
              <a:t>If PSC-AIH variant syndrome</a:t>
            </a:r>
            <a:r>
              <a:rPr lang="de-DE" sz="1600" b="1" dirty="0"/>
              <a:t> </a:t>
            </a:r>
            <a:r>
              <a:rPr lang="en-US" sz="1600" b="1" dirty="0"/>
              <a:t>is suspected, usually a magnetic resonance cholangiopancreatography (MRCP) is recommended. This is a type of MRI scan that highlights the bile ducts in the liver and can detect blockages or narrowing causing cholestasis.</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600" b="1" dirty="0">
                <a:solidFill>
                  <a:schemeClr val="bg1"/>
                </a:solidFill>
              </a:rPr>
              <a:t>Variant syndrome</a:t>
            </a:r>
          </a:p>
        </p:txBody>
      </p:sp>
    </p:spTree>
    <p:extLst>
      <p:ext uri="{BB962C8B-B14F-4D97-AF65-F5344CB8AC3E}">
        <p14:creationId xmlns:p14="http://schemas.microsoft.com/office/powerpoint/2010/main" val="260786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5262979"/>
          </a:xfrm>
          <a:prstGeom prst="rect">
            <a:avLst/>
          </a:prstGeom>
          <a:noFill/>
        </p:spPr>
        <p:txBody>
          <a:bodyPr wrap="square">
            <a:spAutoFit/>
          </a:bodyPr>
          <a:lstStyle/>
          <a:p>
            <a:pPr marL="285750" indent="-285750" algn="just">
              <a:buFont typeface="Arial" panose="020B0604020202020204" pitchFamily="34" charset="0"/>
              <a:buChar char="•"/>
            </a:pPr>
            <a:r>
              <a:rPr lang="en-US" sz="1600" b="1" dirty="0"/>
              <a:t>Liver inflammation in AIH follows a typical pattern with several important signs. This can only be identified by a pathologist examining liver tissue under a microscope. The intensity of the liver inflammation can be scored, as well as the degree of scarring (fibrosis) of the liver tissue. Also signs of possible other liver diseases could be identified.</a:t>
            </a:r>
          </a:p>
          <a:p>
            <a:pPr marL="285750" indent="-285750" algn="just">
              <a:buFont typeface="Arial" panose="020B0604020202020204" pitchFamily="34" charset="0"/>
              <a:buChar char="•"/>
            </a:pPr>
            <a:r>
              <a:rPr lang="en-US" sz="1600" b="1" dirty="0"/>
              <a:t>A liver biopsy is a mandatory part of the diagnostic workup when first diagnosing AIH. The procedure is usually performed under local anesthesia and light sedation, depending on the method of biopsy. The most commonly used procedures for liver biopsy are an ultrasound-guided or a mini-laparoscopic liver biopsy. (See Figure)</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i="1" dirty="0"/>
              <a:t>A mini-laparoscopic liver biopsy </a:t>
            </a:r>
            <a:r>
              <a:rPr lang="en-US" sz="1600" b="1" dirty="0"/>
              <a:t>is a short procedure where a small camera and instruments are inserted through small cuts in the abdomen to take a sample of liver tissue. This allows to examine the liver directly, to control for possible adverse events of the liver biopsy such as bleeding and remove a small liver sample safely for further examination under the microscope.</a:t>
            </a:r>
          </a:p>
          <a:p>
            <a:pPr marL="285750" indent="-285750" algn="just">
              <a:buFont typeface="Arial" panose="020B0604020202020204" pitchFamily="34" charset="0"/>
              <a:buChar char="•"/>
            </a:pPr>
            <a:endParaRPr lang="en-US" sz="1600" b="1" dirty="0">
              <a:solidFill>
                <a:srgbClr val="0563C1"/>
              </a:solidFill>
            </a:endParaRPr>
          </a:p>
          <a:p>
            <a:pPr marL="285750" indent="-285750">
              <a:buFont typeface="Arial" panose="020B0604020202020204" pitchFamily="34" charset="0"/>
              <a:buChar char="•"/>
            </a:pPr>
            <a:r>
              <a:rPr lang="en-US" sz="1600" b="1" i="1" dirty="0">
                <a:cs typeface="Times New Roman" panose="02020603050405020304" pitchFamily="18" charset="0"/>
              </a:rPr>
              <a:t>Transjugular liver biopsy</a:t>
            </a:r>
            <a:r>
              <a:rPr lang="en-US" sz="1600" b="1" dirty="0">
                <a:cs typeface="Times New Roman" panose="02020603050405020304" pitchFamily="18" charset="0"/>
              </a:rPr>
              <a:t>: Patients will lay on their back on an X-ray table. The doctor will use ultrasound to locate the jugular vein, numb the area, and insert a thin tube. X-rays will guide the doctor in taking 1 to 3 liver tissue samples. Afterwards, the tube is removed, and a bandage is placed on the small cut.</a:t>
            </a:r>
          </a:p>
          <a:p>
            <a:pPr marL="285750" indent="-285750">
              <a:buFont typeface="Arial" panose="020B0604020202020204" pitchFamily="34" charset="0"/>
              <a:buChar char="•"/>
            </a:pPr>
            <a:endParaRPr lang="en-US" sz="1600" b="1" dirty="0">
              <a:cs typeface="Times New Roman" panose="02020603050405020304" pitchFamily="18" charset="0"/>
            </a:endParaRPr>
          </a:p>
          <a:p>
            <a:pPr marL="285750" indent="-285750">
              <a:buFont typeface="Arial" panose="020B0604020202020204" pitchFamily="34" charset="0"/>
              <a:buChar char="•"/>
            </a:pPr>
            <a:r>
              <a:rPr lang="en-US" sz="1600" b="1" i="1" dirty="0">
                <a:cs typeface="Times New Roman" panose="02020603050405020304" pitchFamily="18" charset="0"/>
              </a:rPr>
              <a:t>Percutaneous liver biopsy</a:t>
            </a:r>
            <a:r>
              <a:rPr lang="en-US" sz="1600" b="1" dirty="0">
                <a:cs typeface="Times New Roman" panose="02020603050405020304" pitchFamily="18" charset="0"/>
              </a:rPr>
              <a:t>: The doctor will use ultrasound to guide the procedure, clean the area, numb it, and make a small incision. A biopsy needle will be inserted to collect tissue samples quickly, and a bandage will cover the incision.</a:t>
            </a:r>
            <a:endParaRPr lang="de-DE" sz="1600" b="1" dirty="0">
              <a:cs typeface="Times New Roman" panose="02020603050405020304" pitchFamily="18" charset="0"/>
            </a:endParaRPr>
          </a:p>
          <a:p>
            <a:pPr marL="285750" indent="-285750">
              <a:buFont typeface="Arial" panose="020B0604020202020204" pitchFamily="34" charset="0"/>
              <a:buChar char="•"/>
            </a:pPr>
            <a:endParaRPr lang="de-DE" sz="1600" b="1" dirty="0">
              <a:cs typeface="Times New Roman" panose="02020603050405020304" pitchFamily="18" charset="0"/>
            </a:endParaRPr>
          </a:p>
          <a:p>
            <a:pPr marL="285750" indent="-285750">
              <a:buFont typeface="Arial" panose="020B0604020202020204" pitchFamily="34" charset="0"/>
              <a:buChar char="•"/>
            </a:pPr>
            <a:r>
              <a:rPr lang="de-DE" sz="1600" b="1" dirty="0">
                <a:cs typeface="Times New Roman" panose="02020603050405020304" pitchFamily="18" charset="0"/>
              </a:rPr>
              <a:t>The choice of biopsy method depends on patient-related factors (e. g. BMI, prior abdominal surgery) as well as the local experience of your treating medical center. In general, all methods have a similar safety profile.</a:t>
            </a:r>
            <a:endParaRPr lang="en-US" sz="1600" b="1" dirty="0">
              <a:cs typeface="Times New Roman" panose="02020603050405020304" pitchFamily="18" charset="0"/>
            </a:endParaRP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600" b="1" dirty="0">
                <a:solidFill>
                  <a:schemeClr val="bg1"/>
                </a:solidFill>
              </a:rPr>
              <a:t>Liver biopsy</a:t>
            </a:r>
          </a:p>
        </p:txBody>
      </p:sp>
    </p:spTree>
    <p:extLst>
      <p:ext uri="{BB962C8B-B14F-4D97-AF65-F5344CB8AC3E}">
        <p14:creationId xmlns:p14="http://schemas.microsoft.com/office/powerpoint/2010/main" val="124126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600" b="1" dirty="0">
                <a:solidFill>
                  <a:schemeClr val="bg1"/>
                </a:solidFill>
              </a:rPr>
              <a:t>Variant syndrome</a:t>
            </a:r>
          </a:p>
        </p:txBody>
      </p:sp>
      <p:pic>
        <p:nvPicPr>
          <p:cNvPr id="22" name="Grafik 9" descr="Ein Bild, das Brust, Gelenk, Magen, Schulter enthält.&#10;&#10;KI-generierte Inhalte können fehlerhaft sein.">
            <a:extLst>
              <a:ext uri="{FF2B5EF4-FFF2-40B4-BE49-F238E27FC236}">
                <a16:creationId xmlns:a16="http://schemas.microsoft.com/office/drawing/2014/main" id="{9B76E754-C59A-43D2-BB05-6F527C609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07" y="3999394"/>
            <a:ext cx="1425588" cy="1303689"/>
          </a:xfrm>
          <a:prstGeom prst="rect">
            <a:avLst/>
          </a:prstGeom>
        </p:spPr>
      </p:pic>
      <p:pic>
        <p:nvPicPr>
          <p:cNvPr id="23" name="Grafik 11" descr="Ein Bild, das medizinische Ausrüstung, medizinisch, Gesundheitsversorgung, Im Haus enthält.&#10;&#10;KI-generierte Inhalte können fehlerhaft sein.">
            <a:extLst>
              <a:ext uri="{FF2B5EF4-FFF2-40B4-BE49-F238E27FC236}">
                <a16:creationId xmlns:a16="http://schemas.microsoft.com/office/drawing/2014/main" id="{3F79F415-8A74-43AB-AED2-C16145FF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76" y="2508667"/>
            <a:ext cx="1519029" cy="1142417"/>
          </a:xfrm>
          <a:prstGeom prst="rect">
            <a:avLst/>
          </a:prstGeom>
        </p:spPr>
      </p:pic>
      <p:pic>
        <p:nvPicPr>
          <p:cNvPr id="24" name="Grafik 13" descr="Ein Bild, das Frucht, Essen enthält.&#10;&#10;KI-generierte Inhalte können fehlerhaft sein.">
            <a:extLst>
              <a:ext uri="{FF2B5EF4-FFF2-40B4-BE49-F238E27FC236}">
                <a16:creationId xmlns:a16="http://schemas.microsoft.com/office/drawing/2014/main" id="{0C4823FA-DE78-4616-AE84-BF533E2184BC}"/>
              </a:ext>
            </a:extLst>
          </p:cNvPr>
          <p:cNvPicPr>
            <a:picLocks noChangeAspect="1"/>
          </p:cNvPicPr>
          <p:nvPr/>
        </p:nvPicPr>
        <p:blipFill>
          <a:blip r:embed="rId4">
            <a:extLst>
              <a:ext uri="{28A0092B-C50C-407E-A947-70E740481C1C}">
                <a14:useLocalDpi xmlns:a14="http://schemas.microsoft.com/office/drawing/2010/main" val="0"/>
              </a:ext>
            </a:extLst>
          </a:blip>
          <a:srcRect l="3096" t="15851" r="54743"/>
          <a:stretch>
            <a:fillRect/>
          </a:stretch>
        </p:blipFill>
        <p:spPr>
          <a:xfrm>
            <a:off x="818999" y="1011535"/>
            <a:ext cx="1747384" cy="966798"/>
          </a:xfrm>
          <a:prstGeom prst="rect">
            <a:avLst/>
          </a:prstGeom>
        </p:spPr>
      </p:pic>
      <p:sp>
        <p:nvSpPr>
          <p:cNvPr id="25" name="Textfeld 17">
            <a:extLst>
              <a:ext uri="{FF2B5EF4-FFF2-40B4-BE49-F238E27FC236}">
                <a16:creationId xmlns:a16="http://schemas.microsoft.com/office/drawing/2014/main" id="{C1C001ED-FB07-4403-A1AC-B62113A4735A}"/>
              </a:ext>
            </a:extLst>
          </p:cNvPr>
          <p:cNvSpPr txBox="1"/>
          <p:nvPr/>
        </p:nvSpPr>
        <p:spPr>
          <a:xfrm>
            <a:off x="3042740" y="1011536"/>
            <a:ext cx="1836427" cy="966797"/>
          </a:xfrm>
          <a:prstGeom prst="rect">
            <a:avLst/>
          </a:prstGeom>
          <a:noFill/>
          <a:ln>
            <a:solidFill>
              <a:schemeClr val="tx1"/>
            </a:solidFill>
          </a:ln>
        </p:spPr>
        <p:txBody>
          <a:bodyPr wrap="square" rtlCol="0" anchor="ctr" anchorCtr="0">
            <a:noAutofit/>
          </a:bodyPr>
          <a:lstStyle/>
          <a:p>
            <a:pPr algn="ctr"/>
            <a:r>
              <a:rPr lang="de-DE" sz="1400" b="1" dirty="0"/>
              <a:t>Liver biopsy via mini laparoscopy</a:t>
            </a:r>
          </a:p>
        </p:txBody>
      </p:sp>
      <p:sp>
        <p:nvSpPr>
          <p:cNvPr id="26" name="Textfeld 18">
            <a:extLst>
              <a:ext uri="{FF2B5EF4-FFF2-40B4-BE49-F238E27FC236}">
                <a16:creationId xmlns:a16="http://schemas.microsoft.com/office/drawing/2014/main" id="{58FC4676-0AED-4D7A-A858-7A399C21E892}"/>
              </a:ext>
            </a:extLst>
          </p:cNvPr>
          <p:cNvSpPr txBox="1"/>
          <p:nvPr/>
        </p:nvSpPr>
        <p:spPr>
          <a:xfrm>
            <a:off x="3042740" y="2589688"/>
            <a:ext cx="1836427" cy="966798"/>
          </a:xfrm>
          <a:prstGeom prst="rect">
            <a:avLst/>
          </a:prstGeom>
          <a:noFill/>
          <a:ln>
            <a:solidFill>
              <a:schemeClr val="tx1"/>
            </a:solidFill>
          </a:ln>
        </p:spPr>
        <p:txBody>
          <a:bodyPr wrap="square" rtlCol="0" anchor="ctr" anchorCtr="0">
            <a:noAutofit/>
          </a:bodyPr>
          <a:lstStyle/>
          <a:p>
            <a:pPr algn="ctr"/>
            <a:r>
              <a:rPr lang="de-DE" sz="1400" b="1" dirty="0"/>
              <a:t>Percutaneous/ ultrasound-guided liver biopsy</a:t>
            </a:r>
          </a:p>
        </p:txBody>
      </p:sp>
      <p:sp>
        <p:nvSpPr>
          <p:cNvPr id="27" name="Textfeld 19">
            <a:extLst>
              <a:ext uri="{FF2B5EF4-FFF2-40B4-BE49-F238E27FC236}">
                <a16:creationId xmlns:a16="http://schemas.microsoft.com/office/drawing/2014/main" id="{8D6BBB3A-86DB-42F0-BCEB-DFAD8F76D9EE}"/>
              </a:ext>
            </a:extLst>
          </p:cNvPr>
          <p:cNvSpPr txBox="1"/>
          <p:nvPr/>
        </p:nvSpPr>
        <p:spPr>
          <a:xfrm>
            <a:off x="3042740" y="4167841"/>
            <a:ext cx="1836427" cy="966797"/>
          </a:xfrm>
          <a:prstGeom prst="rect">
            <a:avLst/>
          </a:prstGeom>
          <a:noFill/>
          <a:ln>
            <a:solidFill>
              <a:schemeClr val="tx1"/>
            </a:solidFill>
          </a:ln>
        </p:spPr>
        <p:txBody>
          <a:bodyPr wrap="square" rtlCol="0" anchor="ctr" anchorCtr="0">
            <a:noAutofit/>
          </a:bodyPr>
          <a:lstStyle/>
          <a:p>
            <a:pPr algn="ctr"/>
            <a:r>
              <a:rPr lang="de-DE" sz="1400" b="1" dirty="0"/>
              <a:t>Transjugular liver biopsy</a:t>
            </a:r>
          </a:p>
        </p:txBody>
      </p:sp>
      <p:pic>
        <p:nvPicPr>
          <p:cNvPr id="28" name="Picture 4">
            <a:extLst>
              <a:ext uri="{FF2B5EF4-FFF2-40B4-BE49-F238E27FC236}">
                <a16:creationId xmlns:a16="http://schemas.microsoft.com/office/drawing/2014/main" id="{3AA815FF-0208-48ED-B2EB-9F5CC2C62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389" y="1011535"/>
            <a:ext cx="829915" cy="1346551"/>
          </a:xfrm>
          <a:prstGeom prst="rect">
            <a:avLst/>
          </a:prstGeom>
          <a:noFill/>
          <a:extLst>
            <a:ext uri="{909E8E84-426E-40DD-AFC4-6F175D3DCCD1}">
              <a14:hiddenFill xmlns:a14="http://schemas.microsoft.com/office/drawing/2010/main">
                <a:solidFill>
                  <a:srgbClr val="FFFFFF"/>
                </a:solidFill>
              </a14:hiddenFill>
            </a:ext>
          </a:extLst>
        </p:spPr>
      </p:pic>
      <p:sp>
        <p:nvSpPr>
          <p:cNvPr id="29" name="Arrow: Right 7">
            <a:extLst>
              <a:ext uri="{FF2B5EF4-FFF2-40B4-BE49-F238E27FC236}">
                <a16:creationId xmlns:a16="http://schemas.microsoft.com/office/drawing/2014/main" id="{4E330AC3-B423-4118-AC0F-47B4384F4E65}"/>
              </a:ext>
            </a:extLst>
          </p:cNvPr>
          <p:cNvSpPr/>
          <p:nvPr/>
        </p:nvSpPr>
        <p:spPr>
          <a:xfrm>
            <a:off x="5285952" y="2976073"/>
            <a:ext cx="577520" cy="19402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7">
            <a:extLst>
              <a:ext uri="{FF2B5EF4-FFF2-40B4-BE49-F238E27FC236}">
                <a16:creationId xmlns:a16="http://schemas.microsoft.com/office/drawing/2014/main" id="{52C8A8DA-DB4F-42F7-9DEE-AAE1DEDE2B98}"/>
              </a:ext>
            </a:extLst>
          </p:cNvPr>
          <p:cNvSpPr/>
          <p:nvPr/>
        </p:nvSpPr>
        <p:spPr>
          <a:xfrm>
            <a:off x="8888583" y="2982861"/>
            <a:ext cx="577520" cy="19402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11">
            <a:extLst>
              <a:ext uri="{FF2B5EF4-FFF2-40B4-BE49-F238E27FC236}">
                <a16:creationId xmlns:a16="http://schemas.microsoft.com/office/drawing/2014/main" id="{ECEF4C85-DED3-4B83-8E1A-DE4C1BAAE1C9}"/>
              </a:ext>
            </a:extLst>
          </p:cNvPr>
          <p:cNvSpPr txBox="1"/>
          <p:nvPr/>
        </p:nvSpPr>
        <p:spPr>
          <a:xfrm>
            <a:off x="9872888" y="2903810"/>
            <a:ext cx="2010619" cy="338554"/>
          </a:xfrm>
          <a:prstGeom prst="rect">
            <a:avLst/>
          </a:prstGeom>
          <a:noFill/>
          <a:ln>
            <a:noFill/>
          </a:ln>
        </p:spPr>
        <p:txBody>
          <a:bodyPr wrap="square" rtlCol="0">
            <a:spAutoFit/>
          </a:bodyPr>
          <a:lstStyle/>
          <a:p>
            <a:pPr algn="ctr"/>
            <a:r>
              <a:rPr lang="en-US" sz="1600" b="1" dirty="0"/>
              <a:t>Diagnosis of AIH</a:t>
            </a:r>
          </a:p>
        </p:txBody>
      </p:sp>
      <p:sp>
        <p:nvSpPr>
          <p:cNvPr id="32" name="TextBox 13">
            <a:extLst>
              <a:ext uri="{FF2B5EF4-FFF2-40B4-BE49-F238E27FC236}">
                <a16:creationId xmlns:a16="http://schemas.microsoft.com/office/drawing/2014/main" id="{6D24A21C-237F-4AE8-AAAC-F38C06AB6C29}"/>
              </a:ext>
            </a:extLst>
          </p:cNvPr>
          <p:cNvSpPr txBox="1"/>
          <p:nvPr/>
        </p:nvSpPr>
        <p:spPr>
          <a:xfrm>
            <a:off x="6040587" y="2596033"/>
            <a:ext cx="2711520" cy="954107"/>
          </a:xfrm>
          <a:prstGeom prst="rect">
            <a:avLst/>
          </a:prstGeom>
          <a:noFill/>
          <a:ln>
            <a:solidFill>
              <a:schemeClr val="tx1"/>
            </a:solidFill>
          </a:ln>
        </p:spPr>
        <p:txBody>
          <a:bodyPr wrap="square" rtlCol="0">
            <a:spAutoFit/>
          </a:bodyPr>
          <a:lstStyle/>
          <a:p>
            <a:pPr algn="ctr"/>
            <a:r>
              <a:rPr lang="en-US" sz="1400" b="1" dirty="0"/>
              <a:t>Evaluation of the liver sample under the microscope</a:t>
            </a:r>
          </a:p>
          <a:p>
            <a:pPr algn="ctr"/>
            <a:r>
              <a:rPr lang="en-US" sz="1400" b="1" dirty="0"/>
              <a:t>(plus doctor’s evaluation of clinical signs)</a:t>
            </a:r>
          </a:p>
        </p:txBody>
      </p:sp>
      <p:sp>
        <p:nvSpPr>
          <p:cNvPr id="33" name="Textfeld 4">
            <a:extLst>
              <a:ext uri="{FF2B5EF4-FFF2-40B4-BE49-F238E27FC236}">
                <a16:creationId xmlns:a16="http://schemas.microsoft.com/office/drawing/2014/main" id="{90D101B2-760C-4284-B56E-4633A5F47F2D}"/>
              </a:ext>
            </a:extLst>
          </p:cNvPr>
          <p:cNvSpPr txBox="1"/>
          <p:nvPr/>
        </p:nvSpPr>
        <p:spPr>
          <a:xfrm>
            <a:off x="818999" y="5735396"/>
            <a:ext cx="11544439" cy="577081"/>
          </a:xfrm>
          <a:prstGeom prst="rect">
            <a:avLst/>
          </a:prstGeom>
          <a:noFill/>
        </p:spPr>
        <p:txBody>
          <a:bodyPr wrap="square" rtlCol="0">
            <a:spAutoFit/>
          </a:bodyPr>
          <a:lstStyle/>
          <a:p>
            <a:r>
              <a:rPr lang="de-DE" sz="1050" dirty="0"/>
              <a:t>Sources: </a:t>
            </a:r>
            <a:r>
              <a:rPr lang="en-US" sz="1050" dirty="0"/>
              <a:t>Ramai et al. Advances in Endoscopic Ultrasound (EUS)-Guided Liver Biopsy. </a:t>
            </a:r>
            <a:r>
              <a:rPr lang="en-US" sz="1050" i="1" dirty="0"/>
              <a:t>Diagnostics</a:t>
            </a:r>
            <a:r>
              <a:rPr lang="en-US" sz="1050" dirty="0"/>
              <a:t> </a:t>
            </a:r>
            <a:r>
              <a:rPr lang="en-US" sz="1050" b="1" dirty="0"/>
              <a:t>2023</a:t>
            </a:r>
            <a:r>
              <a:rPr lang="en-US" sz="1050" dirty="0"/>
              <a:t>, </a:t>
            </a:r>
            <a:r>
              <a:rPr lang="en-US" sz="1050" i="1" dirty="0"/>
              <a:t>13</a:t>
            </a:r>
            <a:r>
              <a:rPr lang="en-US" sz="1050" dirty="0"/>
              <a:t>, 784; Derby et al. SIV Infection Is Associated with Transient Acute-Phase Steatosis in Hepatocytes In Vivo. </a:t>
            </a:r>
            <a:r>
              <a:rPr lang="en-US" sz="1050" i="1" dirty="0"/>
              <a:t>Viruses</a:t>
            </a:r>
            <a:r>
              <a:rPr lang="en-US" sz="1050" dirty="0"/>
              <a:t> </a:t>
            </a:r>
            <a:r>
              <a:rPr lang="en-US" sz="1050" b="1" dirty="0"/>
              <a:t>2024</a:t>
            </a:r>
            <a:r>
              <a:rPr lang="en-US" sz="1050" dirty="0"/>
              <a:t>, </a:t>
            </a:r>
            <a:r>
              <a:rPr lang="en-US" sz="1050" i="1" dirty="0"/>
              <a:t>16</a:t>
            </a:r>
            <a:r>
              <a:rPr lang="en-US" sz="1050" dirty="0"/>
              <a:t>, 296; </a:t>
            </a:r>
            <a:r>
              <a:rPr lang="en-US" sz="1050" dirty="0">
                <a:solidFill>
                  <a:srgbClr val="4F4F4F"/>
                </a:solidFill>
              </a:rPr>
              <a:t>Servier Medical Art (</a:t>
            </a:r>
            <a:r>
              <a:rPr lang="en-US" sz="1050" dirty="0">
                <a:solidFill>
                  <a:srgbClr val="4F4F4F"/>
                </a:solidFill>
                <a:hlinkClick r:id="rId6"/>
              </a:rPr>
              <a:t>https://smart.servier.com</a:t>
            </a:r>
            <a:r>
              <a:rPr lang="en-US" sz="1050" dirty="0">
                <a:solidFill>
                  <a:srgbClr val="4F4F4F"/>
                </a:solidFill>
              </a:rPr>
              <a:t>), licensed under CC BY 4.0 (https://creativecommons.org/licenses/by/4.0/).</a:t>
            </a:r>
            <a:endParaRPr lang="en-US" sz="1050" dirty="0"/>
          </a:p>
          <a:p>
            <a:endParaRPr lang="en-US" sz="1050" dirty="0"/>
          </a:p>
        </p:txBody>
      </p:sp>
    </p:spTree>
    <p:extLst>
      <p:ext uri="{BB962C8B-B14F-4D97-AF65-F5344CB8AC3E}">
        <p14:creationId xmlns:p14="http://schemas.microsoft.com/office/powerpoint/2010/main" val="160937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4770537"/>
          </a:xfrm>
          <a:prstGeom prst="rect">
            <a:avLst/>
          </a:prstGeom>
          <a:noFill/>
        </p:spPr>
        <p:txBody>
          <a:bodyPr wrap="square">
            <a:spAutoFit/>
          </a:bodyPr>
          <a:lstStyle/>
          <a:p>
            <a:pPr marL="285750" indent="-285750" algn="just">
              <a:buFont typeface="Arial" panose="020B0604020202020204" pitchFamily="34" charset="0"/>
              <a:buChar char="•"/>
            </a:pPr>
            <a:r>
              <a:rPr lang="en-US" sz="1600" b="1" dirty="0"/>
              <a:t>Why did I get this disease?</a:t>
            </a:r>
          </a:p>
          <a:p>
            <a:pPr algn="just"/>
            <a:endParaRPr lang="en-US" sz="1600" b="1" dirty="0"/>
          </a:p>
          <a:p>
            <a:pPr algn="just"/>
            <a:r>
              <a:rPr lang="en-US" sz="1600" b="1" dirty="0"/>
              <a:t>The reason why AIH occurs in some people and not in others to date cannot be sufficiently answered on an individual level. As for many autoimmune diseases, a multitude of factors including genetics and environmental factors can promote the onset of AIH, but the exact mechanisms to date are unknown.</a:t>
            </a:r>
          </a:p>
          <a:p>
            <a:pPr algn="just"/>
            <a:endParaRPr lang="en-US" sz="1600" b="1" dirty="0"/>
          </a:p>
          <a:p>
            <a:pPr algn="just"/>
            <a:endParaRPr lang="en-US" sz="1600" b="1" dirty="0"/>
          </a:p>
          <a:p>
            <a:pPr marL="285750" indent="-285750" algn="just">
              <a:buFont typeface="Arial" panose="020B0604020202020204" pitchFamily="34" charset="0"/>
              <a:buChar char="•"/>
            </a:pPr>
            <a:r>
              <a:rPr lang="en-US" sz="1600" b="1" dirty="0"/>
              <a:t>Why didn’t I feel any pain? </a:t>
            </a:r>
          </a:p>
          <a:p>
            <a:pPr algn="just"/>
            <a:endParaRPr lang="en-US" sz="1600" b="1" dirty="0"/>
          </a:p>
          <a:p>
            <a:pPr algn="just"/>
            <a:r>
              <a:rPr lang="en-US" sz="1600" b="1" dirty="0"/>
              <a:t>The liver itself has very few nerve endings transmitting pain signals. Even when the liver is inflamed, pain is usually absent.</a:t>
            </a:r>
          </a:p>
          <a:p>
            <a:pPr algn="just"/>
            <a:endParaRPr lang="en-US" sz="1600" b="1" dirty="0"/>
          </a:p>
          <a:p>
            <a:pPr algn="just"/>
            <a:endParaRPr lang="en-US" sz="1600" b="1" dirty="0"/>
          </a:p>
          <a:p>
            <a:pPr marL="285750" indent="-285750" algn="just">
              <a:buFont typeface="Arial" panose="020B0604020202020204" pitchFamily="34" charset="0"/>
              <a:buChar char="•"/>
            </a:pPr>
            <a:r>
              <a:rPr lang="en-US" sz="1600" b="1" dirty="0"/>
              <a:t> Will this disease affect my daily life?</a:t>
            </a:r>
          </a:p>
          <a:p>
            <a:pPr algn="just"/>
            <a:endParaRPr lang="en-US" sz="1600" b="1" dirty="0"/>
          </a:p>
          <a:p>
            <a:pPr algn="just"/>
            <a:r>
              <a:rPr lang="en-US" sz="1600" b="1" dirty="0"/>
              <a:t>Key factors that may influence the daily life are the extent of liver damage at the time of diagnosis, the response to</a:t>
            </a:r>
            <a:r>
              <a:rPr lang="de-DE" sz="1600" b="1" dirty="0"/>
              <a:t> and possible side effects of</a:t>
            </a:r>
            <a:r>
              <a:rPr lang="en-US" sz="1600" b="1" dirty="0"/>
              <a:t> the treatment and whether there are any complications. With proper management, AIH patients have the same life expectancy as healthy people. Lifelong follow-up is essential to monitor the condition, which includes regular blood tests and liver stiffness measurements.</a:t>
            </a:r>
          </a:p>
          <a:p>
            <a:pPr algn="just"/>
            <a:endParaRPr lang="en-US"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3474385"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sz="1600" b="1" dirty="0"/>
              <a:t>Specific Questions about my diagnosis</a:t>
            </a:r>
          </a:p>
        </p:txBody>
      </p:sp>
    </p:spTree>
    <p:extLst>
      <p:ext uri="{BB962C8B-B14F-4D97-AF65-F5344CB8AC3E}">
        <p14:creationId xmlns:p14="http://schemas.microsoft.com/office/powerpoint/2010/main" val="222809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5509200"/>
          </a:xfrm>
          <a:prstGeom prst="rect">
            <a:avLst/>
          </a:prstGeom>
          <a:noFill/>
        </p:spPr>
        <p:txBody>
          <a:bodyPr wrap="square">
            <a:spAutoFit/>
          </a:bodyPr>
          <a:lstStyle/>
          <a:p>
            <a:pPr marL="285750" indent="-285750" algn="just">
              <a:buFont typeface="Arial" panose="020B0604020202020204" pitchFamily="34" charset="0"/>
              <a:buChar char="•"/>
            </a:pPr>
            <a:r>
              <a:rPr lang="en-US" sz="1600" b="1" dirty="0"/>
              <a:t>Will liver cirrhosis develop from AIH?</a:t>
            </a:r>
          </a:p>
          <a:p>
            <a:pPr algn="just"/>
            <a:endParaRPr lang="en-US" sz="1600" b="1" dirty="0"/>
          </a:p>
          <a:p>
            <a:pPr algn="just"/>
            <a:r>
              <a:rPr lang="en-US" sz="1600" b="1" dirty="0"/>
              <a:t> With proper management, liver damage can be prevented in many AIH patients. However, this depends on the individual response to immunosuppressive therapy and adequate follow-up visits.</a:t>
            </a:r>
          </a:p>
          <a:p>
            <a:pPr algn="just"/>
            <a:endParaRPr lang="en-US" sz="1600" b="1" dirty="0"/>
          </a:p>
          <a:p>
            <a:pPr algn="just"/>
            <a:endParaRPr lang="en-US" sz="1600" b="1" dirty="0"/>
          </a:p>
          <a:p>
            <a:pPr marL="285750" indent="-285750" algn="just">
              <a:buFont typeface="Arial" panose="020B0604020202020204" pitchFamily="34" charset="0"/>
              <a:buChar char="•"/>
            </a:pPr>
            <a:r>
              <a:rPr lang="en-US" sz="1600" b="1" dirty="0"/>
              <a:t>Why did it take so long and so many doctors to get the diagnosis?</a:t>
            </a:r>
          </a:p>
          <a:p>
            <a:pPr algn="just"/>
            <a:endParaRPr lang="en-US" sz="1600" b="1" dirty="0"/>
          </a:p>
          <a:p>
            <a:pPr algn="just"/>
            <a:r>
              <a:rPr lang="en-US" sz="1600" b="1" dirty="0"/>
              <a:t>AIH is a rare disease, and some doctors might not be familiar with this entity. It is important to be referred to a specialist centre with medical staff experienced with the diagnosis and management of this disease.</a:t>
            </a:r>
          </a:p>
          <a:p>
            <a:pPr algn="just"/>
            <a:endParaRPr lang="en-US" sz="1600" b="1" dirty="0"/>
          </a:p>
          <a:p>
            <a:pPr algn="just"/>
            <a:endParaRPr lang="en-US" sz="1600" b="1" dirty="0"/>
          </a:p>
          <a:p>
            <a:pPr marL="285750" indent="-285750" algn="just">
              <a:buFont typeface="Arial" panose="020B0604020202020204" pitchFamily="34" charset="0"/>
              <a:buChar char="•"/>
            </a:pPr>
            <a:r>
              <a:rPr lang="en-US" sz="1600" b="1" dirty="0"/>
              <a:t>Will I have to take medicine for the rest of my life? </a:t>
            </a:r>
          </a:p>
          <a:p>
            <a:pPr algn="just"/>
            <a:endParaRPr lang="en-US" sz="1600" b="1" dirty="0"/>
          </a:p>
          <a:p>
            <a:pPr algn="just"/>
            <a:r>
              <a:rPr lang="en-US" sz="1600" b="1" dirty="0"/>
              <a:t>AIH is a chronic condition. Currently, there is no treatment that can cure the disease. The immunosuppressive medication suppresses the liver inflammation to prevent further liver damage and is usually a lifelong requirement for AIH patients. However, in a small group of carefully selected patients with a long time of remission (about 2-3 years and more), a trial of stopping treatment can be considered. Relapses of AIH during cessation of the immunosuppressive medication do occur and usually lead to treatment with steroids before re-starting the long-term immunosuppression. The risk for and time of a relapse currently can’t be accurately predicted and is investigated in ongoing research trials.</a:t>
            </a:r>
          </a:p>
          <a:p>
            <a:pPr marL="285750" indent="-285750" algn="just">
              <a:buFont typeface="Arial" panose="020B0604020202020204" pitchFamily="34" charset="0"/>
              <a:buChar char="•"/>
            </a:pPr>
            <a:endParaRPr lang="en-US" sz="1600" b="1" dirty="0"/>
          </a:p>
          <a:p>
            <a:pPr algn="just"/>
            <a:endParaRPr lang="en-US"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3474385"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sz="1600" b="1" dirty="0"/>
              <a:t>Specific Questions about my diagnosis</a:t>
            </a:r>
          </a:p>
        </p:txBody>
      </p:sp>
    </p:spTree>
    <p:extLst>
      <p:ext uri="{BB962C8B-B14F-4D97-AF65-F5344CB8AC3E}">
        <p14:creationId xmlns:p14="http://schemas.microsoft.com/office/powerpoint/2010/main" val="399053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1">
            <a:extLst>
              <a:ext uri="{FF2B5EF4-FFF2-40B4-BE49-F238E27FC236}">
                <a16:creationId xmlns:a16="http://schemas.microsoft.com/office/drawing/2014/main" id="{70C4F7D6-A080-46AB-9153-58D5466FC651}"/>
              </a:ext>
            </a:extLst>
          </p:cNvPr>
          <p:cNvSpPr txBox="1"/>
          <p:nvPr/>
        </p:nvSpPr>
        <p:spPr>
          <a:xfrm>
            <a:off x="4844143" y="2689389"/>
            <a:ext cx="3309257" cy="369332"/>
          </a:xfrm>
          <a:prstGeom prst="rect">
            <a:avLst/>
          </a:prstGeom>
          <a:solidFill>
            <a:srgbClr val="A77DAA"/>
          </a:solidFill>
          <a:ln w="6350">
            <a:solidFill>
              <a:srgbClr val="A77DAA"/>
            </a:solidFill>
          </a:ln>
        </p:spPr>
        <p:txBody>
          <a:bodyPr wrap="square" rtlCol="0">
            <a:spAutoFit/>
          </a:bodyPr>
          <a:lstStyle>
            <a:defPPr>
              <a:defRPr lang="en-US"/>
            </a:defPPr>
            <a:lvl1pPr algn="ctr"/>
          </a:lstStyle>
          <a:p>
            <a:r>
              <a:rPr lang="en-US" b="1" dirty="0">
                <a:solidFill>
                  <a:schemeClr val="bg1"/>
                </a:solidFill>
                <a:sym typeface="Aptos"/>
              </a:rPr>
              <a:t>Measuring liver damage</a:t>
            </a:r>
          </a:p>
        </p:txBody>
      </p:sp>
      <p:sp>
        <p:nvSpPr>
          <p:cNvPr id="12" name="Tekstvak 11">
            <a:extLst>
              <a:ext uri="{FF2B5EF4-FFF2-40B4-BE49-F238E27FC236}">
                <a16:creationId xmlns:a16="http://schemas.microsoft.com/office/drawing/2014/main" id="{2307A0DE-3D6E-4D4A-8897-67378F9FED8E}"/>
              </a:ext>
            </a:extLst>
          </p:cNvPr>
          <p:cNvSpPr txBox="1"/>
          <p:nvPr/>
        </p:nvSpPr>
        <p:spPr>
          <a:xfrm>
            <a:off x="8986908" y="2412390"/>
            <a:ext cx="2216712" cy="923330"/>
          </a:xfrm>
          <a:prstGeom prst="rect">
            <a:avLst/>
          </a:prstGeom>
          <a:solidFill>
            <a:srgbClr val="A77DAA"/>
          </a:solidFill>
          <a:ln w="6350">
            <a:solidFill>
              <a:srgbClr val="A77DAA"/>
            </a:solidFill>
          </a:ln>
        </p:spPr>
        <p:txBody>
          <a:bodyPr wrap="square" rtlCol="0">
            <a:spAutoFit/>
          </a:bodyPr>
          <a:lstStyle>
            <a:defPPr>
              <a:defRPr lang="en-US"/>
            </a:defPPr>
            <a:lvl1pPr algn="ctr">
              <a:defRPr sz="2200"/>
            </a:lvl1pPr>
          </a:lstStyle>
          <a:p>
            <a:r>
              <a:rPr lang="en-US" sz="1800" b="1" dirty="0">
                <a:solidFill>
                  <a:schemeClr val="bg1"/>
                </a:solidFill>
                <a:sym typeface="Aptos"/>
              </a:rPr>
              <a:t>Non-invasive liver stiffness measuring (elastography)</a:t>
            </a:r>
          </a:p>
        </p:txBody>
      </p:sp>
      <p:sp>
        <p:nvSpPr>
          <p:cNvPr id="13" name="Tekstvak 11">
            <a:extLst>
              <a:ext uri="{FF2B5EF4-FFF2-40B4-BE49-F238E27FC236}">
                <a16:creationId xmlns:a16="http://schemas.microsoft.com/office/drawing/2014/main" id="{D57051EC-7D5A-4C2C-BE8E-D7DBDAED7905}"/>
              </a:ext>
            </a:extLst>
          </p:cNvPr>
          <p:cNvSpPr txBox="1"/>
          <p:nvPr/>
        </p:nvSpPr>
        <p:spPr>
          <a:xfrm>
            <a:off x="1042029" y="3974306"/>
            <a:ext cx="2147673" cy="369332"/>
          </a:xfrm>
          <a:prstGeom prst="rect">
            <a:avLst/>
          </a:prstGeom>
          <a:solidFill>
            <a:srgbClr val="A77DAA"/>
          </a:solidFill>
          <a:ln w="6350">
            <a:solidFill>
              <a:srgbClr val="A77DAA"/>
            </a:solidFill>
          </a:ln>
        </p:spPr>
        <p:txBody>
          <a:bodyPr wrap="square" rtlCol="0">
            <a:spAutoFit/>
          </a:bodyPr>
          <a:lstStyle>
            <a:defPPr>
              <a:defRPr lang="en-US"/>
            </a:defPPr>
            <a:lvl1pPr algn="ctr">
              <a:defRPr sz="2200"/>
            </a:lvl1pPr>
          </a:lstStyle>
          <a:p>
            <a:r>
              <a:rPr lang="en-US" sz="1800" b="1" dirty="0">
                <a:solidFill>
                  <a:schemeClr val="bg1"/>
                </a:solidFill>
              </a:rPr>
              <a:t>Assessment</a:t>
            </a:r>
          </a:p>
        </p:txBody>
      </p:sp>
      <p:cxnSp>
        <p:nvCxnSpPr>
          <p:cNvPr id="14" name="Straight Arrow Connector 13">
            <a:extLst>
              <a:ext uri="{FF2B5EF4-FFF2-40B4-BE49-F238E27FC236}">
                <a16:creationId xmlns:a16="http://schemas.microsoft.com/office/drawing/2014/main" id="{F0D4163D-554C-439C-9D5A-98E00A512753}"/>
              </a:ext>
            </a:extLst>
          </p:cNvPr>
          <p:cNvCxnSpPr>
            <a:cxnSpLocks/>
            <a:stCxn id="13" idx="3"/>
          </p:cNvCxnSpPr>
          <p:nvPr/>
        </p:nvCxnSpPr>
        <p:spPr>
          <a:xfrm flipV="1">
            <a:off x="3189702" y="2897689"/>
            <a:ext cx="1534212" cy="1261283"/>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A74926-6304-477B-AEEC-FB3E21ACED91}"/>
              </a:ext>
            </a:extLst>
          </p:cNvPr>
          <p:cNvCxnSpPr>
            <a:cxnSpLocks/>
          </p:cNvCxnSpPr>
          <p:nvPr/>
        </p:nvCxnSpPr>
        <p:spPr>
          <a:xfrm>
            <a:off x="8153400" y="2874055"/>
            <a:ext cx="702363" cy="0"/>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45A686A-EBF3-4E55-A11A-8BB515A32DED}"/>
              </a:ext>
            </a:extLst>
          </p:cNvPr>
          <p:cNvCxnSpPr>
            <a:cxnSpLocks/>
          </p:cNvCxnSpPr>
          <p:nvPr/>
        </p:nvCxnSpPr>
        <p:spPr>
          <a:xfrm>
            <a:off x="3194861" y="4150161"/>
            <a:ext cx="1529053" cy="8811"/>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64B7D7-DC6C-45C3-B755-948A1A30B5D7}"/>
              </a:ext>
            </a:extLst>
          </p:cNvPr>
          <p:cNvCxnSpPr>
            <a:cxnSpLocks/>
            <a:stCxn id="13" idx="3"/>
          </p:cNvCxnSpPr>
          <p:nvPr/>
        </p:nvCxnSpPr>
        <p:spPr>
          <a:xfrm>
            <a:off x="3189702" y="4158972"/>
            <a:ext cx="1471075" cy="1089927"/>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1">
            <a:extLst>
              <a:ext uri="{FF2B5EF4-FFF2-40B4-BE49-F238E27FC236}">
                <a16:creationId xmlns:a16="http://schemas.microsoft.com/office/drawing/2014/main" id="{FCC1DEB7-C17C-478D-8573-493F3FC6D8BE}"/>
              </a:ext>
            </a:extLst>
          </p:cNvPr>
          <p:cNvSpPr txBox="1"/>
          <p:nvPr/>
        </p:nvSpPr>
        <p:spPr>
          <a:xfrm>
            <a:off x="4844143" y="3899949"/>
            <a:ext cx="3309257" cy="646331"/>
          </a:xfrm>
          <a:prstGeom prst="rect">
            <a:avLst/>
          </a:prstGeom>
          <a:solidFill>
            <a:srgbClr val="A77DAA"/>
          </a:solidFill>
          <a:ln w="6350">
            <a:solidFill>
              <a:srgbClr val="A77DAA"/>
            </a:solidFill>
          </a:ln>
        </p:spPr>
        <p:txBody>
          <a:bodyPr wrap="square" rtlCol="0">
            <a:spAutoFit/>
          </a:bodyPr>
          <a:lstStyle>
            <a:defPPr>
              <a:defRPr lang="en-US"/>
            </a:defPPr>
            <a:lvl1pPr algn="ctr"/>
          </a:lstStyle>
          <a:p>
            <a:r>
              <a:rPr lang="en-US" b="1" dirty="0">
                <a:solidFill>
                  <a:schemeClr val="bg1"/>
                </a:solidFill>
              </a:rPr>
              <a:t>Screen for </a:t>
            </a:r>
            <a:r>
              <a:rPr lang="de-DE" b="1" dirty="0">
                <a:solidFill>
                  <a:schemeClr val="bg1"/>
                </a:solidFill>
              </a:rPr>
              <a:t>additional autoimmune</a:t>
            </a:r>
            <a:r>
              <a:rPr lang="en-US" b="1" dirty="0">
                <a:solidFill>
                  <a:schemeClr val="bg1"/>
                </a:solidFill>
              </a:rPr>
              <a:t> disorders</a:t>
            </a:r>
          </a:p>
        </p:txBody>
      </p:sp>
      <p:sp>
        <p:nvSpPr>
          <p:cNvPr id="19" name="Tekstvak 11">
            <a:extLst>
              <a:ext uri="{FF2B5EF4-FFF2-40B4-BE49-F238E27FC236}">
                <a16:creationId xmlns:a16="http://schemas.microsoft.com/office/drawing/2014/main" id="{7EA88E28-D031-4494-8573-D07600A35577}"/>
              </a:ext>
            </a:extLst>
          </p:cNvPr>
          <p:cNvSpPr txBox="1"/>
          <p:nvPr/>
        </p:nvSpPr>
        <p:spPr>
          <a:xfrm>
            <a:off x="4844143" y="5064233"/>
            <a:ext cx="3309257" cy="369332"/>
          </a:xfrm>
          <a:prstGeom prst="rect">
            <a:avLst/>
          </a:prstGeom>
          <a:solidFill>
            <a:srgbClr val="A77DAA"/>
          </a:solidFill>
          <a:ln w="6350">
            <a:solidFill>
              <a:srgbClr val="A77DAA"/>
            </a:solidFill>
          </a:ln>
        </p:spPr>
        <p:txBody>
          <a:bodyPr wrap="square" rtlCol="0">
            <a:spAutoFit/>
          </a:bodyPr>
          <a:lstStyle>
            <a:defPPr>
              <a:defRPr lang="en-US"/>
            </a:defPPr>
            <a:lvl1pPr algn="ctr"/>
          </a:lstStyle>
          <a:p>
            <a:r>
              <a:rPr lang="en-US" b="1" dirty="0">
                <a:solidFill>
                  <a:schemeClr val="bg1"/>
                </a:solidFill>
                <a:sym typeface="Aptos"/>
              </a:rPr>
              <a:t>Screen for complications</a:t>
            </a:r>
          </a:p>
        </p:txBody>
      </p:sp>
    </p:spTree>
    <p:extLst>
      <p:ext uri="{BB962C8B-B14F-4D97-AF65-F5344CB8AC3E}">
        <p14:creationId xmlns:p14="http://schemas.microsoft.com/office/powerpoint/2010/main" val="252825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293209"/>
          </a:xfrm>
          <a:prstGeom prst="rect">
            <a:avLst/>
          </a:prstGeom>
          <a:noFill/>
        </p:spPr>
        <p:txBody>
          <a:bodyPr wrap="square">
            <a:spAutoFit/>
          </a:bodyPr>
          <a:lstStyle/>
          <a:p>
            <a:pPr algn="just"/>
            <a:r>
              <a:rPr lang="en-US" sz="1600" b="1" u="sng" dirty="0"/>
              <a:t>Non-invasive liver stiffness measurements (elastography):</a:t>
            </a:r>
          </a:p>
          <a:p>
            <a:pPr algn="just"/>
            <a:endParaRPr lang="en-US" sz="1600" b="1" dirty="0"/>
          </a:p>
          <a:p>
            <a:pPr marL="285750" indent="-285750" algn="just">
              <a:buFont typeface="Arial" panose="020B0604020202020204" pitchFamily="34" charset="0"/>
              <a:buChar char="•"/>
            </a:pPr>
            <a:r>
              <a:rPr lang="en-US" sz="1600" b="1" dirty="0"/>
              <a:t>Elastography is a non-invasive test that measures liver stiffness by sending a painless vibration (shear wave) through the liver and measures how quickly it travels. Liver stiffness measurements can provide important information on the degree of liver scarring (fibrosis) and serves for monitoring liver fibrosis and as an important parameter of treatment success.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An additional measurements of elastography quantifies the fat content of the liver cells. A high amount of fat in liver cells can also lead to liver damage in the long term and thus needs to be addressed. An elevated fat content is often linked to obesity, a diet rich in (saturated) fatty acids, alcohol use as well as certain medications and other metabolic disorders.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Elastography can also be applied to the spleen, which can provide information about the presence of portal hypertension.</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endParaRPr lang="en-US"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A</a:t>
            </a:r>
            <a:r>
              <a:rPr lang="en-US" sz="1600" b="1" dirty="0"/>
              <a:t>ssessment </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3474385"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solidFill>
                  <a:schemeClr val="bg1"/>
                </a:solidFill>
                <a:sym typeface="Aptos"/>
              </a:rPr>
              <a:t>Measuring liver damage</a:t>
            </a:r>
          </a:p>
        </p:txBody>
      </p:sp>
      <p:pic>
        <p:nvPicPr>
          <p:cNvPr id="6" name="Picture 2" descr="Fibroscan">
            <a:extLst>
              <a:ext uri="{FF2B5EF4-FFF2-40B4-BE49-F238E27FC236}">
                <a16:creationId xmlns:a16="http://schemas.microsoft.com/office/drawing/2014/main" id="{F163EB06-A923-413C-B242-3809746A4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001" y="3811408"/>
            <a:ext cx="2653999" cy="1769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broscan">
            <a:extLst>
              <a:ext uri="{FF2B5EF4-FFF2-40B4-BE49-F238E27FC236}">
                <a16:creationId xmlns:a16="http://schemas.microsoft.com/office/drawing/2014/main" id="{C60C89F8-C86C-446D-895E-FB615CFFA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894" y="3811408"/>
            <a:ext cx="2655731" cy="176933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4">
            <a:extLst>
              <a:ext uri="{FF2B5EF4-FFF2-40B4-BE49-F238E27FC236}">
                <a16:creationId xmlns:a16="http://schemas.microsoft.com/office/drawing/2014/main" id="{5C6B58AB-E96E-409B-916C-9350AFFA45D1}"/>
              </a:ext>
            </a:extLst>
          </p:cNvPr>
          <p:cNvSpPr txBox="1"/>
          <p:nvPr/>
        </p:nvSpPr>
        <p:spPr>
          <a:xfrm>
            <a:off x="2796300" y="5794649"/>
            <a:ext cx="6977038" cy="276999"/>
          </a:xfrm>
          <a:prstGeom prst="rect">
            <a:avLst/>
          </a:prstGeom>
          <a:noFill/>
        </p:spPr>
        <p:txBody>
          <a:bodyPr wrap="none" rtlCol="0">
            <a:spAutoFit/>
          </a:bodyPr>
          <a:lstStyle/>
          <a:p>
            <a:r>
              <a:rPr lang="de-DE" sz="1200" dirty="0"/>
              <a:t>Source: European Parliament, Multimedia Centre. Reference: EP-055469A, Photographer: Arnaud DEVILLERS </a:t>
            </a:r>
            <a:endParaRPr lang="en-US" sz="1200" dirty="0"/>
          </a:p>
        </p:txBody>
      </p:sp>
    </p:spTree>
    <p:extLst>
      <p:ext uri="{BB962C8B-B14F-4D97-AF65-F5344CB8AC3E}">
        <p14:creationId xmlns:p14="http://schemas.microsoft.com/office/powerpoint/2010/main" val="4029258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2800767"/>
          </a:xfrm>
          <a:prstGeom prst="rect">
            <a:avLst/>
          </a:prstGeom>
          <a:noFill/>
        </p:spPr>
        <p:txBody>
          <a:bodyPr wrap="square">
            <a:spAutoFit/>
          </a:bodyPr>
          <a:lstStyle/>
          <a:p>
            <a:pPr marL="285750" indent="-285750" algn="just">
              <a:buFont typeface="Arial" panose="020B0604020202020204" pitchFamily="34" charset="0"/>
              <a:buChar char="•"/>
            </a:pPr>
            <a:r>
              <a:rPr lang="en-US" sz="1600" b="1" dirty="0"/>
              <a:t>Up to 20% of AIH patients have another autoimmune condition when diagnosed, and 13% develop one within 5 years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The most commonly associated autoimmune diseases are:</a:t>
            </a:r>
          </a:p>
          <a:p>
            <a:pPr marL="742950" lvl="1" indent="-285750" algn="just">
              <a:buFont typeface="Courier New" panose="02070309020205020404" pitchFamily="49" charset="0"/>
              <a:buChar char="o"/>
            </a:pPr>
            <a:r>
              <a:rPr lang="en-US" sz="1600" b="1" dirty="0"/>
              <a:t>Thyroid disease (hypo- or hyperthyroidism)</a:t>
            </a:r>
          </a:p>
          <a:p>
            <a:pPr marL="742950" lvl="1" indent="-285750" algn="just">
              <a:buFont typeface="Courier New" panose="02070309020205020404" pitchFamily="49" charset="0"/>
              <a:buChar char="o"/>
            </a:pPr>
            <a:r>
              <a:rPr lang="en-US" sz="1600" b="1" dirty="0"/>
              <a:t>Skin diseases (vitiligo, psoriasis)</a:t>
            </a:r>
          </a:p>
          <a:p>
            <a:pPr marL="742950" lvl="1" indent="-285750" algn="just">
              <a:buFont typeface="Courier New" panose="02070309020205020404" pitchFamily="49" charset="0"/>
              <a:buChar char="o"/>
            </a:pPr>
            <a:r>
              <a:rPr lang="en-US" sz="1600" b="1" dirty="0"/>
              <a:t>Coeliac disease (especially in children)</a:t>
            </a:r>
          </a:p>
          <a:p>
            <a:pPr marL="742950" lvl="1" indent="-285750" algn="just">
              <a:buFont typeface="Courier New" panose="02070309020205020404" pitchFamily="49" charset="0"/>
              <a:buChar char="o"/>
            </a:pPr>
            <a:endParaRPr lang="en-US" sz="1600" b="1" dirty="0"/>
          </a:p>
          <a:p>
            <a:pPr marL="268288" lvl="1" indent="-268288" algn="just">
              <a:buFont typeface="Arial" panose="020B0604020202020204" pitchFamily="34" charset="0"/>
              <a:buChar char="•"/>
            </a:pPr>
            <a:r>
              <a:rPr lang="en-US" sz="1600" b="1" dirty="0"/>
              <a:t>This is why your doctor will screen for these conditions at diagnosis and during follow-up and order additional tests if needed, based on clinical findings upon (first) presentation and routine blood tests. For example, symptoms like chronic diarrhea (coeliac disease), a systematic examination of pruritus (psoriasis) or routine blood tests (thyroid) may hint at an additional autoimmune condition.</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A</a:t>
            </a:r>
            <a:r>
              <a:rPr lang="en-US" sz="1600" b="1" dirty="0"/>
              <a:t>ssessment </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3998881"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Screen for </a:t>
            </a:r>
            <a:r>
              <a:rPr lang="de-DE" sz="1600" b="1" dirty="0"/>
              <a:t>additional autoimmune</a:t>
            </a:r>
            <a:r>
              <a:rPr lang="en-US" sz="1600" b="1" dirty="0"/>
              <a:t> disorders</a:t>
            </a:r>
          </a:p>
        </p:txBody>
      </p:sp>
    </p:spTree>
    <p:extLst>
      <p:ext uri="{BB962C8B-B14F-4D97-AF65-F5344CB8AC3E}">
        <p14:creationId xmlns:p14="http://schemas.microsoft.com/office/powerpoint/2010/main" val="41142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D5836BF-B1E6-4ABB-A702-42A6249B0206}"/>
              </a:ext>
            </a:extLst>
          </p:cNvPr>
          <p:cNvSpPr txBox="1"/>
          <p:nvPr/>
        </p:nvSpPr>
        <p:spPr>
          <a:xfrm>
            <a:off x="9690602" y="6391611"/>
            <a:ext cx="1967593" cy="246221"/>
          </a:xfrm>
          <a:prstGeom prst="rect">
            <a:avLst/>
          </a:prstGeom>
          <a:noFill/>
        </p:spPr>
        <p:txBody>
          <a:bodyPr wrap="square">
            <a:spAutoFit/>
          </a:bodyPr>
          <a:lstStyle/>
          <a:p>
            <a:r>
              <a:rPr lang="de-DE" sz="1000" dirty="0">
                <a:latin typeface="Times New Roman" panose="02020603050405020304" pitchFamily="18" charset="0"/>
                <a:cs typeface="Times New Roman" panose="02020603050405020304" pitchFamily="18" charset="0"/>
              </a:rPr>
              <a:t>Content last updated in 12.2025</a:t>
            </a:r>
          </a:p>
        </p:txBody>
      </p:sp>
      <p:grpSp>
        <p:nvGrpSpPr>
          <p:cNvPr id="49" name="Group 48">
            <a:extLst>
              <a:ext uri="{FF2B5EF4-FFF2-40B4-BE49-F238E27FC236}">
                <a16:creationId xmlns:a16="http://schemas.microsoft.com/office/drawing/2014/main" id="{BFAFAD1D-FD1F-48A0-ACFF-6BA5960F348A}"/>
              </a:ext>
            </a:extLst>
          </p:cNvPr>
          <p:cNvGrpSpPr/>
          <p:nvPr/>
        </p:nvGrpSpPr>
        <p:grpSpPr>
          <a:xfrm>
            <a:off x="1517600" y="2377781"/>
            <a:ext cx="9156799" cy="2998830"/>
            <a:chOff x="1517600" y="2377781"/>
            <a:chExt cx="9156799" cy="2998830"/>
          </a:xfrm>
        </p:grpSpPr>
        <p:grpSp>
          <p:nvGrpSpPr>
            <p:cNvPr id="23" name="Group 22">
              <a:extLst>
                <a:ext uri="{FF2B5EF4-FFF2-40B4-BE49-F238E27FC236}">
                  <a16:creationId xmlns:a16="http://schemas.microsoft.com/office/drawing/2014/main" id="{E94B711C-289C-4990-B470-E6ED6145B32F}"/>
                </a:ext>
              </a:extLst>
            </p:cNvPr>
            <p:cNvGrpSpPr/>
            <p:nvPr/>
          </p:nvGrpSpPr>
          <p:grpSpPr>
            <a:xfrm>
              <a:off x="1517600" y="2377781"/>
              <a:ext cx="9156799" cy="2998830"/>
              <a:chOff x="1499136" y="1871596"/>
              <a:chExt cx="9156799" cy="2998830"/>
            </a:xfrm>
          </p:grpSpPr>
          <p:grpSp>
            <p:nvGrpSpPr>
              <p:cNvPr id="4" name="Group 38">
                <a:extLst>
                  <a:ext uri="{FF2B5EF4-FFF2-40B4-BE49-F238E27FC236}">
                    <a16:creationId xmlns:a16="http://schemas.microsoft.com/office/drawing/2014/main" id="{395763E4-4948-4C34-8B6E-321FB5A7748B}"/>
                  </a:ext>
                </a:extLst>
              </p:cNvPr>
              <p:cNvGrpSpPr/>
              <p:nvPr/>
            </p:nvGrpSpPr>
            <p:grpSpPr>
              <a:xfrm>
                <a:off x="1499136" y="1871596"/>
                <a:ext cx="2212302" cy="713328"/>
                <a:chOff x="484296" y="396183"/>
                <a:chExt cx="2521462" cy="772463"/>
              </a:xfrm>
              <a:solidFill>
                <a:srgbClr val="800080"/>
              </a:solidFill>
            </p:grpSpPr>
            <p:sp>
              <p:nvSpPr>
                <p:cNvPr id="5" name="Pijl: vijfhoek 14">
                  <a:extLst>
                    <a:ext uri="{FF2B5EF4-FFF2-40B4-BE49-F238E27FC236}">
                      <a16:creationId xmlns:a16="http://schemas.microsoft.com/office/drawing/2014/main" id="{CBD3C723-0170-4C5C-AE6B-7F8493F3EF0A}"/>
                    </a:ext>
                  </a:extLst>
                </p:cNvPr>
                <p:cNvSpPr/>
                <p:nvPr/>
              </p:nvSpPr>
              <p:spPr>
                <a:xfrm>
                  <a:off x="484296" y="396183"/>
                  <a:ext cx="2521462" cy="772463"/>
                </a:xfrm>
                <a:prstGeom prst="homePlate">
                  <a:avLst/>
                </a:prstGeom>
                <a:grp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noProof="0" dirty="0">
                    <a:solidFill>
                      <a:schemeClr val="tx1"/>
                    </a:solidFill>
                  </a:endParaRPr>
                </a:p>
              </p:txBody>
            </p:sp>
            <p:sp>
              <p:nvSpPr>
                <p:cNvPr id="6" name="Tekstvak 10">
                  <a:extLst>
                    <a:ext uri="{FF2B5EF4-FFF2-40B4-BE49-F238E27FC236}">
                      <a16:creationId xmlns:a16="http://schemas.microsoft.com/office/drawing/2014/main" id="{BBDC2792-2E1C-42C6-A2EA-D32E18040AA8}"/>
                    </a:ext>
                  </a:extLst>
                </p:cNvPr>
                <p:cNvSpPr txBox="1"/>
                <p:nvPr/>
              </p:nvSpPr>
              <p:spPr>
                <a:xfrm>
                  <a:off x="526386" y="565775"/>
                  <a:ext cx="2193690" cy="399950"/>
                </a:xfrm>
                <a:prstGeom prst="rect">
                  <a:avLst/>
                </a:prstGeom>
                <a:grpFill/>
                <a:ln w="6350">
                  <a:noFill/>
                </a:ln>
              </p:spPr>
              <p:txBody>
                <a:bodyPr wrap="square" rtlCol="0">
                  <a:spAutoFit/>
                </a:bodyPr>
                <a:lstStyle/>
                <a:p>
                  <a:pPr algn="ctr"/>
                  <a:r>
                    <a:rPr lang="en-US" b="1" noProof="0" dirty="0">
                      <a:solidFill>
                        <a:schemeClr val="bg1"/>
                      </a:solidFill>
                    </a:rPr>
                    <a:t>Pre-diagnosis</a:t>
                  </a:r>
                </a:p>
              </p:txBody>
            </p:sp>
          </p:grpSp>
          <p:grpSp>
            <p:nvGrpSpPr>
              <p:cNvPr id="7" name="Group 39">
                <a:extLst>
                  <a:ext uri="{FF2B5EF4-FFF2-40B4-BE49-F238E27FC236}">
                    <a16:creationId xmlns:a16="http://schemas.microsoft.com/office/drawing/2014/main" id="{E40A2060-F6A8-4839-908B-6D18149247C6}"/>
                  </a:ext>
                </a:extLst>
              </p:cNvPr>
              <p:cNvGrpSpPr/>
              <p:nvPr/>
            </p:nvGrpSpPr>
            <p:grpSpPr>
              <a:xfrm>
                <a:off x="3768082" y="1891754"/>
                <a:ext cx="2244053" cy="684665"/>
                <a:chOff x="3157750" y="396182"/>
                <a:chExt cx="2557650" cy="772464"/>
              </a:xfrm>
              <a:solidFill>
                <a:srgbClr val="800080"/>
              </a:solidFill>
            </p:grpSpPr>
            <p:sp>
              <p:nvSpPr>
                <p:cNvPr id="8" name="Pijl: punthaak 15">
                  <a:extLst>
                    <a:ext uri="{FF2B5EF4-FFF2-40B4-BE49-F238E27FC236}">
                      <a16:creationId xmlns:a16="http://schemas.microsoft.com/office/drawing/2014/main" id="{5EE87FA6-C089-41F4-897E-E5AB9A099DE4}"/>
                    </a:ext>
                  </a:extLst>
                </p:cNvPr>
                <p:cNvSpPr/>
                <p:nvPr/>
              </p:nvSpPr>
              <p:spPr>
                <a:xfrm>
                  <a:off x="3157750" y="396182"/>
                  <a:ext cx="2557650" cy="772464"/>
                </a:xfrm>
                <a:prstGeom prst="chevron">
                  <a:avLst/>
                </a:prstGeom>
                <a:grp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9" name="Tekstvak 11">
                  <a:extLst>
                    <a:ext uri="{FF2B5EF4-FFF2-40B4-BE49-F238E27FC236}">
                      <a16:creationId xmlns:a16="http://schemas.microsoft.com/office/drawing/2014/main" id="{E9203202-BC00-4109-8F8D-6C97FFEBF6E2}"/>
                    </a:ext>
                  </a:extLst>
                </p:cNvPr>
                <p:cNvSpPr txBox="1"/>
                <p:nvPr/>
              </p:nvSpPr>
              <p:spPr>
                <a:xfrm>
                  <a:off x="3548055" y="520638"/>
                  <a:ext cx="1754007" cy="461665"/>
                </a:xfrm>
                <a:prstGeom prst="rect">
                  <a:avLst/>
                </a:prstGeom>
                <a:grp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solidFill>
                        <a:schemeClr val="bg1"/>
                      </a:solidFill>
                    </a:rPr>
                    <a:t>Diagnosis</a:t>
                  </a:r>
                </a:p>
              </p:txBody>
            </p:sp>
          </p:grpSp>
          <p:grpSp>
            <p:nvGrpSpPr>
              <p:cNvPr id="10" name="Group 53">
                <a:extLst>
                  <a:ext uri="{FF2B5EF4-FFF2-40B4-BE49-F238E27FC236}">
                    <a16:creationId xmlns:a16="http://schemas.microsoft.com/office/drawing/2014/main" id="{1E5CA5B7-7BDA-4392-AFF5-6E0D5FC779A7}"/>
                  </a:ext>
                </a:extLst>
              </p:cNvPr>
              <p:cNvGrpSpPr/>
              <p:nvPr/>
            </p:nvGrpSpPr>
            <p:grpSpPr>
              <a:xfrm>
                <a:off x="6068779" y="1900259"/>
                <a:ext cx="2304892" cy="684665"/>
                <a:chOff x="1414675" y="5682557"/>
                <a:chExt cx="2557650" cy="772464"/>
              </a:xfrm>
              <a:solidFill>
                <a:srgbClr val="800080"/>
              </a:solidFill>
            </p:grpSpPr>
            <p:sp>
              <p:nvSpPr>
                <p:cNvPr id="11" name="Pijl: punthaak 15">
                  <a:extLst>
                    <a:ext uri="{FF2B5EF4-FFF2-40B4-BE49-F238E27FC236}">
                      <a16:creationId xmlns:a16="http://schemas.microsoft.com/office/drawing/2014/main" id="{37E66BDC-9074-46E7-B335-FC27724657FD}"/>
                    </a:ext>
                  </a:extLst>
                </p:cNvPr>
                <p:cNvSpPr/>
                <p:nvPr/>
              </p:nvSpPr>
              <p:spPr>
                <a:xfrm>
                  <a:off x="1414675" y="5682557"/>
                  <a:ext cx="2557650" cy="772464"/>
                </a:xfrm>
                <a:prstGeom prst="chevron">
                  <a:avLst/>
                </a:prstGeom>
                <a:grp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noProof="0" dirty="0">
                    <a:solidFill>
                      <a:schemeClr val="tx1"/>
                    </a:solidFill>
                  </a:endParaRPr>
                </a:p>
              </p:txBody>
            </p:sp>
            <p:sp>
              <p:nvSpPr>
                <p:cNvPr id="12" name="Tekstvak 12">
                  <a:extLst>
                    <a:ext uri="{FF2B5EF4-FFF2-40B4-BE49-F238E27FC236}">
                      <a16:creationId xmlns:a16="http://schemas.microsoft.com/office/drawing/2014/main" id="{202AF1FA-936D-4976-9F76-68469414D1C6}"/>
                    </a:ext>
                  </a:extLst>
                </p:cNvPr>
                <p:cNvSpPr txBox="1"/>
                <p:nvPr/>
              </p:nvSpPr>
              <p:spPr>
                <a:xfrm>
                  <a:off x="1831346" y="5835359"/>
                  <a:ext cx="1820867" cy="461665"/>
                </a:xfrm>
                <a:prstGeom prst="rect">
                  <a:avLst/>
                </a:prstGeom>
                <a:grp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a:t>Management</a:t>
                  </a:r>
                </a:p>
              </p:txBody>
            </p:sp>
          </p:grpSp>
          <p:grpSp>
            <p:nvGrpSpPr>
              <p:cNvPr id="13" name="Group 54">
                <a:extLst>
                  <a:ext uri="{FF2B5EF4-FFF2-40B4-BE49-F238E27FC236}">
                    <a16:creationId xmlns:a16="http://schemas.microsoft.com/office/drawing/2014/main" id="{9FB95534-9E51-4038-916E-5E37CB563166}"/>
                  </a:ext>
                </a:extLst>
              </p:cNvPr>
              <p:cNvGrpSpPr/>
              <p:nvPr/>
            </p:nvGrpSpPr>
            <p:grpSpPr>
              <a:xfrm>
                <a:off x="8411882" y="1897956"/>
                <a:ext cx="2244053" cy="684665"/>
                <a:chOff x="9029196" y="417100"/>
                <a:chExt cx="2557650" cy="772464"/>
              </a:xfrm>
              <a:solidFill>
                <a:srgbClr val="800080"/>
              </a:solidFill>
            </p:grpSpPr>
            <p:sp>
              <p:nvSpPr>
                <p:cNvPr id="14" name="Pijl: punthaak 15">
                  <a:extLst>
                    <a:ext uri="{FF2B5EF4-FFF2-40B4-BE49-F238E27FC236}">
                      <a16:creationId xmlns:a16="http://schemas.microsoft.com/office/drawing/2014/main" id="{C1EDFB75-95BC-4794-954C-EA96AEB0D306}"/>
                    </a:ext>
                  </a:extLst>
                </p:cNvPr>
                <p:cNvSpPr/>
                <p:nvPr/>
              </p:nvSpPr>
              <p:spPr>
                <a:xfrm>
                  <a:off x="9029196" y="417100"/>
                  <a:ext cx="2557650" cy="772464"/>
                </a:xfrm>
                <a:prstGeom prst="chevron">
                  <a:avLst/>
                </a:prstGeom>
                <a:grp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noProof="0" dirty="0">
                    <a:solidFill>
                      <a:schemeClr val="tx1"/>
                    </a:solidFill>
                  </a:endParaRPr>
                </a:p>
              </p:txBody>
            </p:sp>
            <p:sp>
              <p:nvSpPr>
                <p:cNvPr id="15" name="Tekstvak 13">
                  <a:extLst>
                    <a:ext uri="{FF2B5EF4-FFF2-40B4-BE49-F238E27FC236}">
                      <a16:creationId xmlns:a16="http://schemas.microsoft.com/office/drawing/2014/main" id="{89B280C1-7516-40B6-AF0B-D497B2D0F4D9}"/>
                    </a:ext>
                  </a:extLst>
                </p:cNvPr>
                <p:cNvSpPr txBox="1"/>
                <p:nvPr/>
              </p:nvSpPr>
              <p:spPr>
                <a:xfrm>
                  <a:off x="9416542" y="572500"/>
                  <a:ext cx="1782957" cy="416694"/>
                </a:xfrm>
                <a:prstGeom prst="rect">
                  <a:avLst/>
                </a:prstGeom>
                <a:grpFill/>
                <a:ln w="6350">
                  <a:noFill/>
                </a:ln>
              </p:spPr>
              <p:txBody>
                <a:bodyPr wrap="square" rtlCol="0">
                  <a:spAutoFit/>
                </a:bodyPr>
                <a:lstStyle/>
                <a:p>
                  <a:pPr algn="ctr"/>
                  <a:r>
                    <a:rPr lang="en-US" b="1" dirty="0">
                      <a:solidFill>
                        <a:schemeClr val="bg1"/>
                      </a:solidFill>
                    </a:rPr>
                    <a:t>Follow-up</a:t>
                  </a:r>
                </a:p>
              </p:txBody>
            </p:sp>
          </p:grpSp>
          <p:sp>
            <p:nvSpPr>
              <p:cNvPr id="16" name="TextBox 15">
                <a:extLst>
                  <a:ext uri="{FF2B5EF4-FFF2-40B4-BE49-F238E27FC236}">
                    <a16:creationId xmlns:a16="http://schemas.microsoft.com/office/drawing/2014/main" id="{E14B354D-3CCB-4F43-8547-417FC87A713B}"/>
                  </a:ext>
                </a:extLst>
              </p:cNvPr>
              <p:cNvSpPr txBox="1"/>
              <p:nvPr/>
            </p:nvSpPr>
            <p:spPr>
              <a:xfrm>
                <a:off x="1536065" y="2763852"/>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First symptoms</a:t>
                </a:r>
                <a:endParaRPr lang="en-US" sz="1400" b="1" dirty="0"/>
              </a:p>
            </p:txBody>
          </p:sp>
          <p:sp>
            <p:nvSpPr>
              <p:cNvPr id="17" name="TextBox 16">
                <a:extLst>
                  <a:ext uri="{FF2B5EF4-FFF2-40B4-BE49-F238E27FC236}">
                    <a16:creationId xmlns:a16="http://schemas.microsoft.com/office/drawing/2014/main" id="{4F7743E8-BE8B-44FE-96CF-FC0F00DC098A}"/>
                  </a:ext>
                </a:extLst>
              </p:cNvPr>
              <p:cNvSpPr txBox="1"/>
              <p:nvPr/>
            </p:nvSpPr>
            <p:spPr>
              <a:xfrm>
                <a:off x="3813050" y="2763852"/>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Diagnosis</a:t>
                </a:r>
                <a:endParaRPr lang="en-US" sz="1400" b="1" dirty="0"/>
              </a:p>
            </p:txBody>
          </p:sp>
          <p:sp>
            <p:nvSpPr>
              <p:cNvPr id="18" name="TextBox 17">
                <a:extLst>
                  <a:ext uri="{FF2B5EF4-FFF2-40B4-BE49-F238E27FC236}">
                    <a16:creationId xmlns:a16="http://schemas.microsoft.com/office/drawing/2014/main" id="{8161A82D-DB84-4B72-B5CB-63379CE747DA}"/>
                  </a:ext>
                </a:extLst>
              </p:cNvPr>
              <p:cNvSpPr txBox="1"/>
              <p:nvPr/>
            </p:nvSpPr>
            <p:spPr>
              <a:xfrm>
                <a:off x="3813049" y="3203124"/>
                <a:ext cx="1836427" cy="369332"/>
              </a:xfrm>
              <a:prstGeom prst="rect">
                <a:avLst/>
              </a:prstGeom>
              <a:solidFill>
                <a:srgbClr val="A77DAA"/>
              </a:solidFill>
              <a:ln w="6350">
                <a:solidFill>
                  <a:srgbClr val="A77D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Assessment </a:t>
                </a:r>
                <a:endParaRPr lang="en-US" sz="1400" b="1" dirty="0"/>
              </a:p>
            </p:txBody>
          </p:sp>
          <p:sp>
            <p:nvSpPr>
              <p:cNvPr id="19" name="TextBox 18">
                <a:extLst>
                  <a:ext uri="{FF2B5EF4-FFF2-40B4-BE49-F238E27FC236}">
                    <a16:creationId xmlns:a16="http://schemas.microsoft.com/office/drawing/2014/main" id="{B14473D4-8A6C-4AD7-959F-F7F04A88BC95}"/>
                  </a:ext>
                </a:extLst>
              </p:cNvPr>
              <p:cNvSpPr txBox="1"/>
              <p:nvPr/>
            </p:nvSpPr>
            <p:spPr>
              <a:xfrm>
                <a:off x="4120635" y="4063641"/>
                <a:ext cx="1538945"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100" dirty="0"/>
                  <a:t>Screen for </a:t>
                </a:r>
                <a:r>
                  <a:rPr lang="de-DE" sz="1100" dirty="0"/>
                  <a:t>additional autoimmune</a:t>
                </a:r>
                <a:r>
                  <a:rPr lang="en-US" sz="1100" dirty="0"/>
                  <a:t> disorders</a:t>
                </a:r>
              </a:p>
            </p:txBody>
          </p:sp>
          <p:sp>
            <p:nvSpPr>
              <p:cNvPr id="20" name="TextBox 19">
                <a:extLst>
                  <a:ext uri="{FF2B5EF4-FFF2-40B4-BE49-F238E27FC236}">
                    <a16:creationId xmlns:a16="http://schemas.microsoft.com/office/drawing/2014/main" id="{5403E3AF-E55A-4E04-8B73-D0E7C5C9C0D4}"/>
                  </a:ext>
                </a:extLst>
              </p:cNvPr>
              <p:cNvSpPr txBox="1"/>
              <p:nvPr/>
            </p:nvSpPr>
            <p:spPr>
              <a:xfrm>
                <a:off x="4110531" y="4472149"/>
                <a:ext cx="1538945"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100" b="1" dirty="0">
                    <a:solidFill>
                      <a:schemeClr val="bg1"/>
                    </a:solidFill>
                  </a:rPr>
                  <a:t>Screen for complications</a:t>
                </a:r>
              </a:p>
            </p:txBody>
          </p:sp>
          <p:sp>
            <p:nvSpPr>
              <p:cNvPr id="21" name="TextBox 20">
                <a:extLst>
                  <a:ext uri="{FF2B5EF4-FFF2-40B4-BE49-F238E27FC236}">
                    <a16:creationId xmlns:a16="http://schemas.microsoft.com/office/drawing/2014/main" id="{D2FE114C-24BE-4C24-836F-1AB40ED8A05B}"/>
                  </a:ext>
                </a:extLst>
              </p:cNvPr>
              <p:cNvSpPr txBox="1"/>
              <p:nvPr/>
            </p:nvSpPr>
            <p:spPr>
              <a:xfrm>
                <a:off x="4120634" y="3664049"/>
                <a:ext cx="1528842"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100" b="1" dirty="0">
                    <a:solidFill>
                      <a:schemeClr val="bg1"/>
                    </a:solidFill>
                  </a:rPr>
                  <a:t>Measuring liver damage</a:t>
                </a:r>
              </a:p>
            </p:txBody>
          </p:sp>
          <p:sp>
            <p:nvSpPr>
              <p:cNvPr id="22" name="TextBox 21">
                <a:extLst>
                  <a:ext uri="{FF2B5EF4-FFF2-40B4-BE49-F238E27FC236}">
                    <a16:creationId xmlns:a16="http://schemas.microsoft.com/office/drawing/2014/main" id="{5F881A7F-C50E-4417-B069-6DD20D47A773}"/>
                  </a:ext>
                </a:extLst>
              </p:cNvPr>
              <p:cNvSpPr txBox="1"/>
              <p:nvPr/>
            </p:nvSpPr>
            <p:spPr>
              <a:xfrm>
                <a:off x="6090035" y="2763852"/>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Medication</a:t>
                </a:r>
              </a:p>
            </p:txBody>
          </p:sp>
          <p:sp>
            <p:nvSpPr>
              <p:cNvPr id="28" name="TextBox 27">
                <a:extLst>
                  <a:ext uri="{FF2B5EF4-FFF2-40B4-BE49-F238E27FC236}">
                    <a16:creationId xmlns:a16="http://schemas.microsoft.com/office/drawing/2014/main" id="{7668CE26-7548-4DAC-8522-9B7D800FE6FE}"/>
                  </a:ext>
                </a:extLst>
              </p:cNvPr>
              <p:cNvSpPr txBox="1"/>
              <p:nvPr/>
            </p:nvSpPr>
            <p:spPr>
              <a:xfrm>
                <a:off x="6090035" y="3203124"/>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Treatment Response</a:t>
                </a:r>
                <a:endParaRPr lang="en-US" sz="1400" b="1" dirty="0"/>
              </a:p>
            </p:txBody>
          </p:sp>
          <p:sp>
            <p:nvSpPr>
              <p:cNvPr id="29" name="TextBox 28">
                <a:extLst>
                  <a:ext uri="{FF2B5EF4-FFF2-40B4-BE49-F238E27FC236}">
                    <a16:creationId xmlns:a16="http://schemas.microsoft.com/office/drawing/2014/main" id="{D0AE4690-73CA-42C1-8F45-5CD18B66FAE3}"/>
                  </a:ext>
                </a:extLst>
              </p:cNvPr>
              <p:cNvSpPr txBox="1"/>
              <p:nvPr/>
            </p:nvSpPr>
            <p:spPr>
              <a:xfrm>
                <a:off x="6090034" y="3632473"/>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Selfcare</a:t>
                </a:r>
                <a:endParaRPr lang="en-US" sz="1400" b="1" dirty="0"/>
              </a:p>
            </p:txBody>
          </p:sp>
          <p:sp>
            <p:nvSpPr>
              <p:cNvPr id="30" name="TextBox 29">
                <a:extLst>
                  <a:ext uri="{FF2B5EF4-FFF2-40B4-BE49-F238E27FC236}">
                    <a16:creationId xmlns:a16="http://schemas.microsoft.com/office/drawing/2014/main" id="{59F02EB7-48DC-4BCF-A122-C20AA4AB75AF}"/>
                  </a:ext>
                </a:extLst>
              </p:cNvPr>
              <p:cNvSpPr txBox="1"/>
              <p:nvPr/>
            </p:nvSpPr>
            <p:spPr>
              <a:xfrm>
                <a:off x="6090034" y="4061822"/>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Complications</a:t>
                </a:r>
                <a:endParaRPr lang="en-US" sz="1400" b="1" dirty="0"/>
              </a:p>
            </p:txBody>
          </p:sp>
          <p:sp>
            <p:nvSpPr>
              <p:cNvPr id="31" name="TextBox 30">
                <a:extLst>
                  <a:ext uri="{FF2B5EF4-FFF2-40B4-BE49-F238E27FC236}">
                    <a16:creationId xmlns:a16="http://schemas.microsoft.com/office/drawing/2014/main" id="{8E841EE6-6C0C-47B5-ADBD-10DE9A672F67}"/>
                  </a:ext>
                </a:extLst>
              </p:cNvPr>
              <p:cNvSpPr txBox="1"/>
              <p:nvPr/>
            </p:nvSpPr>
            <p:spPr>
              <a:xfrm>
                <a:off x="6090034" y="4501094"/>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Ongoing research</a:t>
                </a:r>
                <a:endParaRPr lang="en-US" sz="1400" b="1" dirty="0"/>
              </a:p>
            </p:txBody>
          </p:sp>
          <p:sp>
            <p:nvSpPr>
              <p:cNvPr id="32" name="TextBox 31">
                <a:extLst>
                  <a:ext uri="{FF2B5EF4-FFF2-40B4-BE49-F238E27FC236}">
                    <a16:creationId xmlns:a16="http://schemas.microsoft.com/office/drawing/2014/main" id="{8FCD9260-FDA6-47B8-8D0E-EB8ADAD9581D}"/>
                  </a:ext>
                </a:extLst>
              </p:cNvPr>
              <p:cNvSpPr txBox="1"/>
              <p:nvPr/>
            </p:nvSpPr>
            <p:spPr>
              <a:xfrm>
                <a:off x="8479654" y="2833792"/>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My daily life</a:t>
                </a:r>
                <a:endParaRPr lang="en-US" sz="1400" b="1" dirty="0"/>
              </a:p>
            </p:txBody>
          </p:sp>
          <p:sp>
            <p:nvSpPr>
              <p:cNvPr id="39" name="TextBox 38">
                <a:extLst>
                  <a:ext uri="{FF2B5EF4-FFF2-40B4-BE49-F238E27FC236}">
                    <a16:creationId xmlns:a16="http://schemas.microsoft.com/office/drawing/2014/main" id="{9ECA580E-D460-42C7-8731-998061575ADA}"/>
                  </a:ext>
                </a:extLst>
              </p:cNvPr>
              <p:cNvSpPr txBox="1"/>
              <p:nvPr/>
            </p:nvSpPr>
            <p:spPr>
              <a:xfrm>
                <a:off x="8479654" y="3693309"/>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Questions for the doc</a:t>
                </a:r>
                <a:endParaRPr lang="en-US" sz="1400" b="1" dirty="0"/>
              </a:p>
            </p:txBody>
          </p:sp>
          <p:sp>
            <p:nvSpPr>
              <p:cNvPr id="40" name="TextBox 39">
                <a:extLst>
                  <a:ext uri="{FF2B5EF4-FFF2-40B4-BE49-F238E27FC236}">
                    <a16:creationId xmlns:a16="http://schemas.microsoft.com/office/drawing/2014/main" id="{8A9490E8-3934-422C-81E9-B1CDC8EC5783}"/>
                  </a:ext>
                </a:extLst>
              </p:cNvPr>
              <p:cNvSpPr txBox="1"/>
              <p:nvPr/>
            </p:nvSpPr>
            <p:spPr>
              <a:xfrm>
                <a:off x="8479654" y="3269629"/>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dirty="0"/>
                  <a:t>Doctor‘s visit</a:t>
                </a:r>
                <a:endParaRPr lang="en-US" sz="1400" b="1" dirty="0"/>
              </a:p>
            </p:txBody>
          </p:sp>
        </p:grpSp>
        <p:grpSp>
          <p:nvGrpSpPr>
            <p:cNvPr id="48" name="Group 47">
              <a:extLst>
                <a:ext uri="{FF2B5EF4-FFF2-40B4-BE49-F238E27FC236}">
                  <a16:creationId xmlns:a16="http://schemas.microsoft.com/office/drawing/2014/main" id="{EE28F77E-7FC9-46C2-A3C6-1042F86C3B8E}"/>
                </a:ext>
              </a:extLst>
            </p:cNvPr>
            <p:cNvGrpSpPr/>
            <p:nvPr/>
          </p:nvGrpSpPr>
          <p:grpSpPr>
            <a:xfrm>
              <a:off x="3828149" y="4099211"/>
              <a:ext cx="310949" cy="1092734"/>
              <a:chOff x="3828149" y="4099211"/>
              <a:chExt cx="310949" cy="1092734"/>
            </a:xfrm>
          </p:grpSpPr>
          <p:cxnSp>
            <p:nvCxnSpPr>
              <p:cNvPr id="34" name="Straight Connector 33">
                <a:extLst>
                  <a:ext uri="{FF2B5EF4-FFF2-40B4-BE49-F238E27FC236}">
                    <a16:creationId xmlns:a16="http://schemas.microsoft.com/office/drawing/2014/main" id="{14F471A9-EDCA-47B5-B885-34A60DE197B1}"/>
                  </a:ext>
                </a:extLst>
              </p:cNvPr>
              <p:cNvCxnSpPr>
                <a:cxnSpLocks/>
              </p:cNvCxnSpPr>
              <p:nvPr/>
            </p:nvCxnSpPr>
            <p:spPr>
              <a:xfrm flipH="1">
                <a:off x="3831513" y="4099211"/>
                <a:ext cx="7781" cy="1092734"/>
              </a:xfrm>
              <a:prstGeom prst="line">
                <a:avLst/>
              </a:prstGeom>
              <a:ln w="9525">
                <a:solidFill>
                  <a:srgbClr val="A77DAA"/>
                </a:solidFill>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CC910172-1072-4718-B86D-29C256DA0386}"/>
                  </a:ext>
                </a:extLst>
              </p:cNvPr>
              <p:cNvCxnSpPr>
                <a:cxnSpLocks/>
                <a:endCxn id="21" idx="1"/>
              </p:cNvCxnSpPr>
              <p:nvPr/>
            </p:nvCxnSpPr>
            <p:spPr>
              <a:xfrm>
                <a:off x="3838252" y="4354900"/>
                <a:ext cx="300846" cy="0"/>
              </a:xfrm>
              <a:prstGeom prst="straightConnector1">
                <a:avLst/>
              </a:prstGeom>
              <a:ln w="9525">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7A76F2-099A-41DC-B151-40BC270F5267}"/>
                  </a:ext>
                </a:extLst>
              </p:cNvPr>
              <p:cNvCxnSpPr>
                <a:cxnSpLocks/>
              </p:cNvCxnSpPr>
              <p:nvPr/>
            </p:nvCxnSpPr>
            <p:spPr>
              <a:xfrm>
                <a:off x="3838252" y="4752673"/>
                <a:ext cx="300846" cy="0"/>
              </a:xfrm>
              <a:prstGeom prst="straightConnector1">
                <a:avLst/>
              </a:prstGeom>
              <a:ln w="9525">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5356AF2-049E-4423-B1B1-A5DDCC1FF04B}"/>
                  </a:ext>
                </a:extLst>
              </p:cNvPr>
              <p:cNvCxnSpPr>
                <a:cxnSpLocks/>
              </p:cNvCxnSpPr>
              <p:nvPr/>
            </p:nvCxnSpPr>
            <p:spPr>
              <a:xfrm>
                <a:off x="3828149" y="5191945"/>
                <a:ext cx="300846" cy="0"/>
              </a:xfrm>
              <a:prstGeom prst="straightConnector1">
                <a:avLst/>
              </a:prstGeom>
              <a:ln w="9525">
                <a:solidFill>
                  <a:srgbClr val="A77DAA"/>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5027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016210"/>
          </a:xfrm>
          <a:prstGeom prst="rect">
            <a:avLst/>
          </a:prstGeom>
          <a:noFill/>
        </p:spPr>
        <p:txBody>
          <a:bodyPr wrap="square">
            <a:spAutoFit/>
          </a:bodyPr>
          <a:lstStyle/>
          <a:p>
            <a:pPr marL="285750" indent="-285750">
              <a:buFont typeface="Arial" panose="020B0604020202020204" pitchFamily="34" charset="0"/>
              <a:buChar char="•"/>
            </a:pPr>
            <a:r>
              <a:rPr lang="en-US" sz="1600" b="1" dirty="0"/>
              <a:t>AIH can cause complications. These complications have to be detected as early as possible to take preventive measures to avoid further problems.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It is important to maintain clear and constructive communication, adhere to the prescribed treatment, and schedule regular follow-up visits with your treating physician to monitor for any complications that may arise.</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600" b="1" dirty="0"/>
              <a:t>Complications may include the presence of liver cirrhosis and portal hypertension, which can be detected via clinical signs, blood tests, liver biopsy or elastography. Additional investigations may be performed in case of clinical suspicion.</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Suspected treatment-related complications should be discussed with the treating physician and may lead to a change in medication.</a:t>
            </a:r>
          </a:p>
          <a:p>
            <a:endParaRPr lang="en-US"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A</a:t>
            </a:r>
            <a:r>
              <a:rPr lang="en-US" sz="1600" b="1" dirty="0"/>
              <a:t>ssessment </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3474385"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Screen for complications</a:t>
            </a:r>
            <a:endParaRPr lang="en-US" sz="1600" b="1" dirty="0">
              <a:solidFill>
                <a:schemeClr val="bg1"/>
              </a:solidFill>
              <a:sym typeface="Aptos"/>
            </a:endParaRPr>
          </a:p>
        </p:txBody>
      </p:sp>
    </p:spTree>
    <p:extLst>
      <p:ext uri="{BB962C8B-B14F-4D97-AF65-F5344CB8AC3E}">
        <p14:creationId xmlns:p14="http://schemas.microsoft.com/office/powerpoint/2010/main" val="407004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1">
            <a:extLst>
              <a:ext uri="{FF2B5EF4-FFF2-40B4-BE49-F238E27FC236}">
                <a16:creationId xmlns:a16="http://schemas.microsoft.com/office/drawing/2014/main" id="{70C4F7D6-A080-46AB-9153-58D5466FC651}"/>
              </a:ext>
            </a:extLst>
          </p:cNvPr>
          <p:cNvSpPr txBox="1"/>
          <p:nvPr/>
        </p:nvSpPr>
        <p:spPr>
          <a:xfrm>
            <a:off x="6096000" y="2624075"/>
            <a:ext cx="3309257" cy="369332"/>
          </a:xfrm>
          <a:prstGeom prst="rect">
            <a:avLst/>
          </a:prstGeom>
          <a:solidFill>
            <a:srgbClr val="A77DAA"/>
          </a:solidFill>
          <a:ln w="6350">
            <a:solidFill>
              <a:srgbClr val="A77DAA"/>
            </a:solidFill>
          </a:ln>
        </p:spPr>
        <p:txBody>
          <a:bodyPr wrap="square" rtlCol="0">
            <a:spAutoFit/>
          </a:bodyPr>
          <a:lstStyle>
            <a:defPPr>
              <a:defRPr lang="en-US"/>
            </a:defPPr>
            <a:lvl1pPr algn="ctr"/>
          </a:lstStyle>
          <a:p>
            <a:r>
              <a:rPr lang="en-US" b="1" dirty="0">
                <a:solidFill>
                  <a:schemeClr val="bg1"/>
                </a:solidFill>
                <a:sym typeface="Aptos"/>
              </a:rPr>
              <a:t>Medication</a:t>
            </a:r>
          </a:p>
        </p:txBody>
      </p:sp>
      <p:sp>
        <p:nvSpPr>
          <p:cNvPr id="13" name="Tekstvak 11">
            <a:extLst>
              <a:ext uri="{FF2B5EF4-FFF2-40B4-BE49-F238E27FC236}">
                <a16:creationId xmlns:a16="http://schemas.microsoft.com/office/drawing/2014/main" id="{D57051EC-7D5A-4C2C-BE8E-D7DBDAED7905}"/>
              </a:ext>
            </a:extLst>
          </p:cNvPr>
          <p:cNvSpPr txBox="1"/>
          <p:nvPr/>
        </p:nvSpPr>
        <p:spPr>
          <a:xfrm>
            <a:off x="2293886" y="3908992"/>
            <a:ext cx="2147673" cy="369332"/>
          </a:xfrm>
          <a:prstGeom prst="rect">
            <a:avLst/>
          </a:prstGeom>
          <a:solidFill>
            <a:srgbClr val="A77DAA"/>
          </a:solidFill>
          <a:ln w="6350">
            <a:solidFill>
              <a:srgbClr val="A77DAA"/>
            </a:solidFill>
          </a:ln>
        </p:spPr>
        <p:txBody>
          <a:bodyPr wrap="square" rtlCol="0">
            <a:spAutoFit/>
          </a:bodyPr>
          <a:lstStyle>
            <a:defPPr>
              <a:defRPr lang="en-US"/>
            </a:defPPr>
            <a:lvl1pPr algn="ctr">
              <a:defRPr sz="2200"/>
            </a:lvl1pPr>
          </a:lstStyle>
          <a:p>
            <a:r>
              <a:rPr lang="de-DE" sz="1800" b="1" dirty="0">
                <a:solidFill>
                  <a:schemeClr val="bg1"/>
                </a:solidFill>
              </a:rPr>
              <a:t>M</a:t>
            </a:r>
            <a:r>
              <a:rPr lang="en-US" sz="1800" b="1" dirty="0">
                <a:solidFill>
                  <a:schemeClr val="bg1"/>
                </a:solidFill>
              </a:rPr>
              <a:t>anagement</a:t>
            </a:r>
          </a:p>
        </p:txBody>
      </p:sp>
      <p:cxnSp>
        <p:nvCxnSpPr>
          <p:cNvPr id="14" name="Straight Arrow Connector 13">
            <a:extLst>
              <a:ext uri="{FF2B5EF4-FFF2-40B4-BE49-F238E27FC236}">
                <a16:creationId xmlns:a16="http://schemas.microsoft.com/office/drawing/2014/main" id="{F0D4163D-554C-439C-9D5A-98E00A512753}"/>
              </a:ext>
            </a:extLst>
          </p:cNvPr>
          <p:cNvCxnSpPr>
            <a:cxnSpLocks/>
            <a:stCxn id="13" idx="3"/>
          </p:cNvCxnSpPr>
          <p:nvPr/>
        </p:nvCxnSpPr>
        <p:spPr>
          <a:xfrm flipV="1">
            <a:off x="4441559" y="2832375"/>
            <a:ext cx="1534212" cy="1261283"/>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45A686A-EBF3-4E55-A11A-8BB515A32DED}"/>
              </a:ext>
            </a:extLst>
          </p:cNvPr>
          <p:cNvCxnSpPr>
            <a:cxnSpLocks/>
            <a:endCxn id="18" idx="1"/>
          </p:cNvCxnSpPr>
          <p:nvPr/>
        </p:nvCxnSpPr>
        <p:spPr>
          <a:xfrm flipV="1">
            <a:off x="4446718" y="3549300"/>
            <a:ext cx="1649281" cy="535548"/>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64B7D7-DC6C-45C3-B755-948A1A30B5D7}"/>
              </a:ext>
            </a:extLst>
          </p:cNvPr>
          <p:cNvCxnSpPr>
            <a:cxnSpLocks/>
            <a:stCxn id="13" idx="3"/>
          </p:cNvCxnSpPr>
          <p:nvPr/>
        </p:nvCxnSpPr>
        <p:spPr>
          <a:xfrm>
            <a:off x="4441559" y="4093658"/>
            <a:ext cx="1626553" cy="1380745"/>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1">
            <a:extLst>
              <a:ext uri="{FF2B5EF4-FFF2-40B4-BE49-F238E27FC236}">
                <a16:creationId xmlns:a16="http://schemas.microsoft.com/office/drawing/2014/main" id="{FCC1DEB7-C17C-478D-8573-493F3FC6D8BE}"/>
              </a:ext>
            </a:extLst>
          </p:cNvPr>
          <p:cNvSpPr txBox="1"/>
          <p:nvPr/>
        </p:nvSpPr>
        <p:spPr>
          <a:xfrm>
            <a:off x="6095999" y="3364634"/>
            <a:ext cx="3309257" cy="369332"/>
          </a:xfrm>
          <a:prstGeom prst="rect">
            <a:avLst/>
          </a:prstGeom>
          <a:solidFill>
            <a:srgbClr val="A77DAA"/>
          </a:solidFill>
          <a:ln w="6350">
            <a:solidFill>
              <a:srgbClr val="A77DAA"/>
            </a:solidFill>
          </a:ln>
        </p:spPr>
        <p:txBody>
          <a:bodyPr wrap="square" rtlCol="0">
            <a:spAutoFit/>
          </a:bodyPr>
          <a:lstStyle>
            <a:defPPr>
              <a:defRPr lang="en-US"/>
            </a:defPPr>
            <a:lvl1pPr algn="ctr"/>
          </a:lstStyle>
          <a:p>
            <a:r>
              <a:rPr lang="de-DE" b="1" dirty="0">
                <a:solidFill>
                  <a:schemeClr val="bg1"/>
                </a:solidFill>
              </a:rPr>
              <a:t>Treatment Response</a:t>
            </a:r>
            <a:endParaRPr lang="en-US" b="1" dirty="0">
              <a:solidFill>
                <a:schemeClr val="bg1"/>
              </a:solidFill>
            </a:endParaRPr>
          </a:p>
        </p:txBody>
      </p:sp>
      <p:sp>
        <p:nvSpPr>
          <p:cNvPr id="19" name="Tekstvak 11">
            <a:extLst>
              <a:ext uri="{FF2B5EF4-FFF2-40B4-BE49-F238E27FC236}">
                <a16:creationId xmlns:a16="http://schemas.microsoft.com/office/drawing/2014/main" id="{7EA88E28-D031-4494-8573-D07600A35577}"/>
              </a:ext>
            </a:extLst>
          </p:cNvPr>
          <p:cNvSpPr txBox="1"/>
          <p:nvPr/>
        </p:nvSpPr>
        <p:spPr>
          <a:xfrm>
            <a:off x="6095998" y="4648036"/>
            <a:ext cx="3309257" cy="369332"/>
          </a:xfrm>
          <a:prstGeom prst="rect">
            <a:avLst/>
          </a:prstGeom>
          <a:solidFill>
            <a:srgbClr val="A77DAA"/>
          </a:solidFill>
          <a:ln w="6350">
            <a:solidFill>
              <a:srgbClr val="A77DAA"/>
            </a:solidFill>
          </a:ln>
        </p:spPr>
        <p:txBody>
          <a:bodyPr wrap="square" rtlCol="0">
            <a:spAutoFit/>
          </a:bodyPr>
          <a:lstStyle>
            <a:defPPr>
              <a:defRPr lang="en-US"/>
            </a:defPPr>
            <a:lvl1pPr algn="ctr"/>
          </a:lstStyle>
          <a:p>
            <a:r>
              <a:rPr lang="en-US" b="1" dirty="0">
                <a:solidFill>
                  <a:schemeClr val="bg1"/>
                </a:solidFill>
                <a:sym typeface="Aptos"/>
              </a:rPr>
              <a:t>Selfcare</a:t>
            </a:r>
          </a:p>
        </p:txBody>
      </p:sp>
      <p:sp>
        <p:nvSpPr>
          <p:cNvPr id="20" name="Tekstvak 11">
            <a:extLst>
              <a:ext uri="{FF2B5EF4-FFF2-40B4-BE49-F238E27FC236}">
                <a16:creationId xmlns:a16="http://schemas.microsoft.com/office/drawing/2014/main" id="{81DD4ACA-F168-413A-842D-92F16AFE62F8}"/>
              </a:ext>
            </a:extLst>
          </p:cNvPr>
          <p:cNvSpPr txBox="1"/>
          <p:nvPr/>
        </p:nvSpPr>
        <p:spPr>
          <a:xfrm>
            <a:off x="6095998" y="4006335"/>
            <a:ext cx="3309257" cy="369332"/>
          </a:xfrm>
          <a:prstGeom prst="rect">
            <a:avLst/>
          </a:prstGeom>
          <a:solidFill>
            <a:srgbClr val="A77DAA"/>
          </a:solidFill>
          <a:ln w="6350">
            <a:solidFill>
              <a:srgbClr val="A77DAA"/>
            </a:solidFill>
          </a:ln>
        </p:spPr>
        <p:txBody>
          <a:bodyPr wrap="square" rtlCol="0">
            <a:spAutoFit/>
          </a:bodyPr>
          <a:lstStyle>
            <a:defPPr>
              <a:defRPr lang="en-US"/>
            </a:defPPr>
            <a:lvl1pPr algn="ctr"/>
          </a:lstStyle>
          <a:p>
            <a:r>
              <a:rPr lang="de-DE" b="1" dirty="0">
                <a:solidFill>
                  <a:schemeClr val="bg1"/>
                </a:solidFill>
              </a:rPr>
              <a:t>Pregnancy</a:t>
            </a:r>
            <a:endParaRPr lang="en-US" b="1" dirty="0">
              <a:solidFill>
                <a:schemeClr val="bg1"/>
              </a:solidFill>
            </a:endParaRPr>
          </a:p>
        </p:txBody>
      </p:sp>
      <p:sp>
        <p:nvSpPr>
          <p:cNvPr id="21" name="Tekstvak 11">
            <a:extLst>
              <a:ext uri="{FF2B5EF4-FFF2-40B4-BE49-F238E27FC236}">
                <a16:creationId xmlns:a16="http://schemas.microsoft.com/office/drawing/2014/main" id="{B952B5D2-0CFF-4A63-BD13-A2E3238FD6F3}"/>
              </a:ext>
            </a:extLst>
          </p:cNvPr>
          <p:cNvSpPr txBox="1"/>
          <p:nvPr/>
        </p:nvSpPr>
        <p:spPr>
          <a:xfrm>
            <a:off x="6095998" y="5289737"/>
            <a:ext cx="3309257" cy="369332"/>
          </a:xfrm>
          <a:prstGeom prst="rect">
            <a:avLst/>
          </a:prstGeom>
          <a:solidFill>
            <a:srgbClr val="A77DAA"/>
          </a:solidFill>
          <a:ln w="6350">
            <a:solidFill>
              <a:srgbClr val="A77DAA"/>
            </a:solidFill>
          </a:ln>
        </p:spPr>
        <p:txBody>
          <a:bodyPr wrap="square" rtlCol="0">
            <a:spAutoFit/>
          </a:bodyPr>
          <a:lstStyle>
            <a:defPPr>
              <a:defRPr lang="en-US"/>
            </a:defPPr>
            <a:lvl1pPr algn="ctr"/>
          </a:lstStyle>
          <a:p>
            <a:r>
              <a:rPr lang="en-US" b="1" dirty="0">
                <a:solidFill>
                  <a:schemeClr val="bg1"/>
                </a:solidFill>
                <a:sym typeface="Aptos"/>
              </a:rPr>
              <a:t>Ongoing research</a:t>
            </a:r>
          </a:p>
        </p:txBody>
      </p:sp>
      <p:cxnSp>
        <p:nvCxnSpPr>
          <p:cNvPr id="22" name="Straight Arrow Connector 21">
            <a:extLst>
              <a:ext uri="{FF2B5EF4-FFF2-40B4-BE49-F238E27FC236}">
                <a16:creationId xmlns:a16="http://schemas.microsoft.com/office/drawing/2014/main" id="{50BEA62D-267D-474E-BADF-B206BE0D980E}"/>
              </a:ext>
            </a:extLst>
          </p:cNvPr>
          <p:cNvCxnSpPr>
            <a:cxnSpLocks/>
            <a:stCxn id="13" idx="3"/>
            <a:endCxn id="20" idx="1"/>
          </p:cNvCxnSpPr>
          <p:nvPr/>
        </p:nvCxnSpPr>
        <p:spPr>
          <a:xfrm>
            <a:off x="4441559" y="4093658"/>
            <a:ext cx="1654439" cy="97343"/>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9DF530A-6B19-4AF1-A1BE-F9B410B3094C}"/>
              </a:ext>
            </a:extLst>
          </p:cNvPr>
          <p:cNvCxnSpPr>
            <a:cxnSpLocks/>
            <a:stCxn id="13" idx="3"/>
            <a:endCxn id="19" idx="1"/>
          </p:cNvCxnSpPr>
          <p:nvPr/>
        </p:nvCxnSpPr>
        <p:spPr>
          <a:xfrm>
            <a:off x="4441559" y="4093658"/>
            <a:ext cx="1654439" cy="739044"/>
          </a:xfrm>
          <a:prstGeom prst="straightConnector1">
            <a:avLst/>
          </a:prstGeom>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366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Medications</a:t>
            </a:r>
            <a:endParaRPr lang="en-US" sz="1600" b="1" dirty="0">
              <a:solidFill>
                <a:schemeClr val="bg1"/>
              </a:solidFill>
              <a:sym typeface="Aptos"/>
            </a:endParaRPr>
          </a:p>
        </p:txBody>
      </p:sp>
      <p:sp>
        <p:nvSpPr>
          <p:cNvPr id="7" name="Textfeld 2">
            <a:extLst>
              <a:ext uri="{FF2B5EF4-FFF2-40B4-BE49-F238E27FC236}">
                <a16:creationId xmlns:a16="http://schemas.microsoft.com/office/drawing/2014/main" id="{0670890E-7512-4185-ADEA-50FD33B824CD}"/>
              </a:ext>
            </a:extLst>
          </p:cNvPr>
          <p:cNvSpPr txBox="1"/>
          <p:nvPr/>
        </p:nvSpPr>
        <p:spPr>
          <a:xfrm>
            <a:off x="733646" y="3790063"/>
            <a:ext cx="10267507" cy="1569660"/>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600" b="1" dirty="0"/>
              <a:t>The main goal of any first-line AIH treatment is achieving remission (= no measurable disease activity, = inactive disease), defined by normalization of ALT, AST and IgG.</a:t>
            </a:r>
          </a:p>
          <a:p>
            <a:pPr marL="285750" indent="-285750" algn="just">
              <a:buFont typeface="Arial" panose="020B0604020202020204" pitchFamily="34" charset="0"/>
              <a:buChar char="•"/>
            </a:pPr>
            <a:r>
              <a:rPr lang="en-US" sz="1600" b="1" dirty="0"/>
              <a:t>Blood tests might occur more frequently than indicated here, depending on the choice of and response to treatment.</a:t>
            </a:r>
          </a:p>
          <a:p>
            <a:pPr marL="285750" indent="-285750" algn="just">
              <a:buFont typeface="Arial" panose="020B0604020202020204" pitchFamily="34" charset="0"/>
              <a:buChar char="•"/>
            </a:pPr>
            <a:r>
              <a:rPr lang="en-US" sz="1600" b="1" dirty="0"/>
              <a:t>In case of no remission, a 2nd or 3rd line therapy can be considered. Your physician will discuss the progress and response to the ongoing treatment with you during your follow-up appointments. </a:t>
            </a:r>
          </a:p>
        </p:txBody>
      </p:sp>
      <p:cxnSp>
        <p:nvCxnSpPr>
          <p:cNvPr id="9" name="Gerade Verbindung mit Pfeil 6">
            <a:extLst>
              <a:ext uri="{FF2B5EF4-FFF2-40B4-BE49-F238E27FC236}">
                <a16:creationId xmlns:a16="http://schemas.microsoft.com/office/drawing/2014/main" id="{EFC15F88-E99D-4073-8A29-DB4356C6AF23}"/>
              </a:ext>
            </a:extLst>
          </p:cNvPr>
          <p:cNvCxnSpPr>
            <a:cxnSpLocks/>
          </p:cNvCxnSpPr>
          <p:nvPr/>
        </p:nvCxnSpPr>
        <p:spPr>
          <a:xfrm>
            <a:off x="2802760" y="2714600"/>
            <a:ext cx="4587830"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Gerader Verbinder 8">
            <a:extLst>
              <a:ext uri="{FF2B5EF4-FFF2-40B4-BE49-F238E27FC236}">
                <a16:creationId xmlns:a16="http://schemas.microsoft.com/office/drawing/2014/main" id="{6DF140B7-F84D-44D4-8FA7-C8BA6C426EE0}"/>
              </a:ext>
            </a:extLst>
          </p:cNvPr>
          <p:cNvCxnSpPr/>
          <p:nvPr/>
        </p:nvCxnSpPr>
        <p:spPr>
          <a:xfrm>
            <a:off x="2802760" y="2542478"/>
            <a:ext cx="0" cy="3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feld 9">
            <a:extLst>
              <a:ext uri="{FF2B5EF4-FFF2-40B4-BE49-F238E27FC236}">
                <a16:creationId xmlns:a16="http://schemas.microsoft.com/office/drawing/2014/main" id="{FCF510BD-ECFA-4E14-BDBB-5F2796DDDC22}"/>
              </a:ext>
            </a:extLst>
          </p:cNvPr>
          <p:cNvSpPr txBox="1"/>
          <p:nvPr/>
        </p:nvSpPr>
        <p:spPr>
          <a:xfrm>
            <a:off x="2264792" y="3145672"/>
            <a:ext cx="1075936" cy="369332"/>
          </a:xfrm>
          <a:prstGeom prst="rect">
            <a:avLst/>
          </a:prstGeom>
          <a:noFill/>
        </p:spPr>
        <p:txBody>
          <a:bodyPr wrap="none" rtlCol="0">
            <a:spAutoFit/>
          </a:bodyPr>
          <a:lstStyle/>
          <a:p>
            <a:r>
              <a:rPr lang="de-DE" dirty="0"/>
              <a:t>Diagnosis</a:t>
            </a:r>
            <a:endParaRPr lang="en-US" dirty="0"/>
          </a:p>
        </p:txBody>
      </p:sp>
      <p:sp>
        <p:nvSpPr>
          <p:cNvPr id="12" name="Textfeld 10">
            <a:extLst>
              <a:ext uri="{FF2B5EF4-FFF2-40B4-BE49-F238E27FC236}">
                <a16:creationId xmlns:a16="http://schemas.microsoft.com/office/drawing/2014/main" id="{25517E22-BE41-42EE-A4D4-CD0D89D9DA87}"/>
              </a:ext>
            </a:extLst>
          </p:cNvPr>
          <p:cNvSpPr txBox="1"/>
          <p:nvPr/>
        </p:nvSpPr>
        <p:spPr>
          <a:xfrm>
            <a:off x="5115506" y="3145672"/>
            <a:ext cx="823302" cy="369332"/>
          </a:xfrm>
          <a:prstGeom prst="rect">
            <a:avLst/>
          </a:prstGeom>
          <a:noFill/>
        </p:spPr>
        <p:txBody>
          <a:bodyPr wrap="none" rtlCol="0">
            <a:spAutoFit/>
          </a:bodyPr>
          <a:lstStyle/>
          <a:p>
            <a:r>
              <a:rPr lang="de-DE" dirty="0"/>
              <a:t>weeks </a:t>
            </a:r>
            <a:endParaRPr lang="en-US" dirty="0"/>
          </a:p>
        </p:txBody>
      </p:sp>
      <p:cxnSp>
        <p:nvCxnSpPr>
          <p:cNvPr id="13" name="Gerader Verbinder 11">
            <a:extLst>
              <a:ext uri="{FF2B5EF4-FFF2-40B4-BE49-F238E27FC236}">
                <a16:creationId xmlns:a16="http://schemas.microsoft.com/office/drawing/2014/main" id="{603C52AE-258A-45EC-A26D-BFE26F3BD8F5}"/>
              </a:ext>
            </a:extLst>
          </p:cNvPr>
          <p:cNvCxnSpPr/>
          <p:nvPr/>
        </p:nvCxnSpPr>
        <p:spPr>
          <a:xfrm>
            <a:off x="3482285" y="2542478"/>
            <a:ext cx="0" cy="3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2">
            <a:extLst>
              <a:ext uri="{FF2B5EF4-FFF2-40B4-BE49-F238E27FC236}">
                <a16:creationId xmlns:a16="http://schemas.microsoft.com/office/drawing/2014/main" id="{D8FE2918-E4B7-4FCA-AE24-F4BD50D6D1BC}"/>
              </a:ext>
            </a:extLst>
          </p:cNvPr>
          <p:cNvCxnSpPr/>
          <p:nvPr/>
        </p:nvCxnSpPr>
        <p:spPr>
          <a:xfrm>
            <a:off x="4172568" y="2542478"/>
            <a:ext cx="0" cy="3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3">
            <a:extLst>
              <a:ext uri="{FF2B5EF4-FFF2-40B4-BE49-F238E27FC236}">
                <a16:creationId xmlns:a16="http://schemas.microsoft.com/office/drawing/2014/main" id="{B35F49B1-8B12-4A7E-862B-EEA18E062291}"/>
              </a:ext>
            </a:extLst>
          </p:cNvPr>
          <p:cNvCxnSpPr/>
          <p:nvPr/>
        </p:nvCxnSpPr>
        <p:spPr>
          <a:xfrm>
            <a:off x="4852093" y="2542478"/>
            <a:ext cx="0" cy="3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4">
            <a:extLst>
              <a:ext uri="{FF2B5EF4-FFF2-40B4-BE49-F238E27FC236}">
                <a16:creationId xmlns:a16="http://schemas.microsoft.com/office/drawing/2014/main" id="{EF3E17C8-301C-40BA-B47F-B245A149FCE0}"/>
              </a:ext>
            </a:extLst>
          </p:cNvPr>
          <p:cNvCxnSpPr/>
          <p:nvPr/>
        </p:nvCxnSpPr>
        <p:spPr>
          <a:xfrm>
            <a:off x="5527157" y="2542478"/>
            <a:ext cx="0" cy="3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5">
            <a:extLst>
              <a:ext uri="{FF2B5EF4-FFF2-40B4-BE49-F238E27FC236}">
                <a16:creationId xmlns:a16="http://schemas.microsoft.com/office/drawing/2014/main" id="{BCAD88F5-F2A2-4E13-8604-8EE38E5183CF}"/>
              </a:ext>
            </a:extLst>
          </p:cNvPr>
          <p:cNvCxnSpPr/>
          <p:nvPr/>
        </p:nvCxnSpPr>
        <p:spPr>
          <a:xfrm>
            <a:off x="6206682" y="2542478"/>
            <a:ext cx="0" cy="3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6">
            <a:extLst>
              <a:ext uri="{FF2B5EF4-FFF2-40B4-BE49-F238E27FC236}">
                <a16:creationId xmlns:a16="http://schemas.microsoft.com/office/drawing/2014/main" id="{B6F6A5E9-5500-421C-8C90-C7A0208214D1}"/>
              </a:ext>
            </a:extLst>
          </p:cNvPr>
          <p:cNvCxnSpPr/>
          <p:nvPr/>
        </p:nvCxnSpPr>
        <p:spPr>
          <a:xfrm>
            <a:off x="6907722" y="2542478"/>
            <a:ext cx="0" cy="3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57A4E764-6905-4A7D-8B4C-37B1E5007DF9}"/>
              </a:ext>
            </a:extLst>
          </p:cNvPr>
          <p:cNvSpPr txBox="1"/>
          <p:nvPr/>
        </p:nvSpPr>
        <p:spPr>
          <a:xfrm>
            <a:off x="912435" y="5727115"/>
            <a:ext cx="6308843" cy="276999"/>
          </a:xfrm>
          <a:prstGeom prst="rect">
            <a:avLst/>
          </a:prstGeom>
          <a:noFill/>
        </p:spPr>
        <p:txBody>
          <a:bodyPr wrap="none" rtlCol="0">
            <a:spAutoFit/>
          </a:bodyPr>
          <a:lstStyle/>
          <a:p>
            <a:r>
              <a:rPr lang="de-DE" sz="1200" dirty="0"/>
              <a:t>Modified based on EASL guidelines for Autoimmune Hepatitis, Journal of Hepatology, August 2025.</a:t>
            </a:r>
            <a:endParaRPr lang="en-US" sz="1200" dirty="0"/>
          </a:p>
        </p:txBody>
      </p:sp>
      <p:sp>
        <p:nvSpPr>
          <p:cNvPr id="20" name="Textfeld 19">
            <a:extLst>
              <a:ext uri="{FF2B5EF4-FFF2-40B4-BE49-F238E27FC236}">
                <a16:creationId xmlns:a16="http://schemas.microsoft.com/office/drawing/2014/main" id="{4B6DE167-BDA0-455A-A78A-8D7786A2E0D1}"/>
              </a:ext>
            </a:extLst>
          </p:cNvPr>
          <p:cNvSpPr txBox="1"/>
          <p:nvPr/>
        </p:nvSpPr>
        <p:spPr>
          <a:xfrm>
            <a:off x="3331442" y="2890926"/>
            <a:ext cx="301686" cy="369332"/>
          </a:xfrm>
          <a:prstGeom prst="rect">
            <a:avLst/>
          </a:prstGeom>
          <a:noFill/>
        </p:spPr>
        <p:txBody>
          <a:bodyPr wrap="none" rtlCol="0">
            <a:spAutoFit/>
          </a:bodyPr>
          <a:lstStyle/>
          <a:p>
            <a:r>
              <a:rPr lang="de-DE" dirty="0"/>
              <a:t>2</a:t>
            </a:r>
            <a:endParaRPr lang="en-US" dirty="0"/>
          </a:p>
        </p:txBody>
      </p:sp>
      <p:sp>
        <p:nvSpPr>
          <p:cNvPr id="21" name="Textfeld 20">
            <a:extLst>
              <a:ext uri="{FF2B5EF4-FFF2-40B4-BE49-F238E27FC236}">
                <a16:creationId xmlns:a16="http://schemas.microsoft.com/office/drawing/2014/main" id="{1A308358-49A0-45F4-A2F8-71476715BDFE}"/>
              </a:ext>
            </a:extLst>
          </p:cNvPr>
          <p:cNvSpPr txBox="1"/>
          <p:nvPr/>
        </p:nvSpPr>
        <p:spPr>
          <a:xfrm>
            <a:off x="4021725" y="2880060"/>
            <a:ext cx="301686" cy="369332"/>
          </a:xfrm>
          <a:prstGeom prst="rect">
            <a:avLst/>
          </a:prstGeom>
          <a:noFill/>
        </p:spPr>
        <p:txBody>
          <a:bodyPr wrap="none" rtlCol="0">
            <a:spAutoFit/>
          </a:bodyPr>
          <a:lstStyle/>
          <a:p>
            <a:r>
              <a:rPr lang="de-DE" dirty="0"/>
              <a:t>4</a:t>
            </a:r>
            <a:endParaRPr lang="en-US" dirty="0"/>
          </a:p>
        </p:txBody>
      </p:sp>
      <p:sp>
        <p:nvSpPr>
          <p:cNvPr id="22" name="Textfeld 21">
            <a:extLst>
              <a:ext uri="{FF2B5EF4-FFF2-40B4-BE49-F238E27FC236}">
                <a16:creationId xmlns:a16="http://schemas.microsoft.com/office/drawing/2014/main" id="{026D137B-F42B-41B9-9836-DD16543D5D96}"/>
              </a:ext>
            </a:extLst>
          </p:cNvPr>
          <p:cNvSpPr txBox="1"/>
          <p:nvPr/>
        </p:nvSpPr>
        <p:spPr>
          <a:xfrm>
            <a:off x="4699778" y="2874561"/>
            <a:ext cx="301686" cy="369332"/>
          </a:xfrm>
          <a:prstGeom prst="rect">
            <a:avLst/>
          </a:prstGeom>
          <a:noFill/>
        </p:spPr>
        <p:txBody>
          <a:bodyPr wrap="none" rtlCol="0">
            <a:spAutoFit/>
          </a:bodyPr>
          <a:lstStyle/>
          <a:p>
            <a:r>
              <a:rPr lang="de-DE" dirty="0"/>
              <a:t>6</a:t>
            </a:r>
            <a:endParaRPr lang="en-US" dirty="0"/>
          </a:p>
        </p:txBody>
      </p:sp>
      <p:sp>
        <p:nvSpPr>
          <p:cNvPr id="23" name="Textfeld 22">
            <a:extLst>
              <a:ext uri="{FF2B5EF4-FFF2-40B4-BE49-F238E27FC236}">
                <a16:creationId xmlns:a16="http://schemas.microsoft.com/office/drawing/2014/main" id="{C09BF0F9-DABE-4027-B9B8-D6A2EC3249F9}"/>
              </a:ext>
            </a:extLst>
          </p:cNvPr>
          <p:cNvSpPr txBox="1"/>
          <p:nvPr/>
        </p:nvSpPr>
        <p:spPr>
          <a:xfrm>
            <a:off x="5376314" y="2874561"/>
            <a:ext cx="301686" cy="369332"/>
          </a:xfrm>
          <a:prstGeom prst="rect">
            <a:avLst/>
          </a:prstGeom>
          <a:noFill/>
        </p:spPr>
        <p:txBody>
          <a:bodyPr wrap="none" rtlCol="0">
            <a:spAutoFit/>
          </a:bodyPr>
          <a:lstStyle/>
          <a:p>
            <a:r>
              <a:rPr lang="de-DE" dirty="0"/>
              <a:t>8</a:t>
            </a:r>
            <a:endParaRPr lang="en-US" dirty="0"/>
          </a:p>
        </p:txBody>
      </p:sp>
      <p:sp>
        <p:nvSpPr>
          <p:cNvPr id="24" name="Textfeld 23">
            <a:extLst>
              <a:ext uri="{FF2B5EF4-FFF2-40B4-BE49-F238E27FC236}">
                <a16:creationId xmlns:a16="http://schemas.microsoft.com/office/drawing/2014/main" id="{E2670E9A-8191-4429-B495-1CBB5DE6B219}"/>
              </a:ext>
            </a:extLst>
          </p:cNvPr>
          <p:cNvSpPr txBox="1"/>
          <p:nvPr/>
        </p:nvSpPr>
        <p:spPr>
          <a:xfrm>
            <a:off x="5997330" y="2874561"/>
            <a:ext cx="418704" cy="369332"/>
          </a:xfrm>
          <a:prstGeom prst="rect">
            <a:avLst/>
          </a:prstGeom>
          <a:noFill/>
        </p:spPr>
        <p:txBody>
          <a:bodyPr wrap="none" rtlCol="0">
            <a:spAutoFit/>
          </a:bodyPr>
          <a:lstStyle/>
          <a:p>
            <a:r>
              <a:rPr lang="de-DE" dirty="0"/>
              <a:t>10</a:t>
            </a:r>
            <a:endParaRPr lang="en-US" dirty="0"/>
          </a:p>
        </p:txBody>
      </p:sp>
      <p:sp>
        <p:nvSpPr>
          <p:cNvPr id="25" name="Textfeld 24">
            <a:extLst>
              <a:ext uri="{FF2B5EF4-FFF2-40B4-BE49-F238E27FC236}">
                <a16:creationId xmlns:a16="http://schemas.microsoft.com/office/drawing/2014/main" id="{97980B29-BD4A-47BE-AC2B-3A1C62334C81}"/>
              </a:ext>
            </a:extLst>
          </p:cNvPr>
          <p:cNvSpPr txBox="1"/>
          <p:nvPr/>
        </p:nvSpPr>
        <p:spPr>
          <a:xfrm>
            <a:off x="6698370" y="2874561"/>
            <a:ext cx="418704" cy="369332"/>
          </a:xfrm>
          <a:prstGeom prst="rect">
            <a:avLst/>
          </a:prstGeom>
          <a:noFill/>
        </p:spPr>
        <p:txBody>
          <a:bodyPr wrap="none" rtlCol="0">
            <a:spAutoFit/>
          </a:bodyPr>
          <a:lstStyle/>
          <a:p>
            <a:r>
              <a:rPr lang="de-DE" dirty="0"/>
              <a:t>12</a:t>
            </a:r>
            <a:endParaRPr lang="en-US" dirty="0"/>
          </a:p>
        </p:txBody>
      </p:sp>
      <p:cxnSp>
        <p:nvCxnSpPr>
          <p:cNvPr id="26" name="Gerader Verbinder 26">
            <a:extLst>
              <a:ext uri="{FF2B5EF4-FFF2-40B4-BE49-F238E27FC236}">
                <a16:creationId xmlns:a16="http://schemas.microsoft.com/office/drawing/2014/main" id="{2CF880B5-2807-45D0-81E4-F5437C8CAD41}"/>
              </a:ext>
            </a:extLst>
          </p:cNvPr>
          <p:cNvCxnSpPr>
            <a:cxnSpLocks/>
          </p:cNvCxnSpPr>
          <p:nvPr/>
        </p:nvCxnSpPr>
        <p:spPr>
          <a:xfrm flipH="1">
            <a:off x="7334002" y="2623862"/>
            <a:ext cx="113177" cy="1814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8">
            <a:extLst>
              <a:ext uri="{FF2B5EF4-FFF2-40B4-BE49-F238E27FC236}">
                <a16:creationId xmlns:a16="http://schemas.microsoft.com/office/drawing/2014/main" id="{D9AC5758-6755-47D8-B298-7667475958FD}"/>
              </a:ext>
            </a:extLst>
          </p:cNvPr>
          <p:cNvCxnSpPr>
            <a:cxnSpLocks/>
          </p:cNvCxnSpPr>
          <p:nvPr/>
        </p:nvCxnSpPr>
        <p:spPr>
          <a:xfrm flipH="1">
            <a:off x="7398266" y="2633041"/>
            <a:ext cx="113177" cy="1814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mit Pfeil 29">
            <a:extLst>
              <a:ext uri="{FF2B5EF4-FFF2-40B4-BE49-F238E27FC236}">
                <a16:creationId xmlns:a16="http://schemas.microsoft.com/office/drawing/2014/main" id="{4B39C66D-54B1-421F-809E-B4B674D5C7FB}"/>
              </a:ext>
            </a:extLst>
          </p:cNvPr>
          <p:cNvCxnSpPr>
            <a:cxnSpLocks/>
          </p:cNvCxnSpPr>
          <p:nvPr/>
        </p:nvCxnSpPr>
        <p:spPr>
          <a:xfrm>
            <a:off x="7447179" y="2714600"/>
            <a:ext cx="1521831"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r Verbinder 34">
            <a:extLst>
              <a:ext uri="{FF2B5EF4-FFF2-40B4-BE49-F238E27FC236}">
                <a16:creationId xmlns:a16="http://schemas.microsoft.com/office/drawing/2014/main" id="{6FDDA9DA-3ABA-4EC5-A85F-B5AFAC7AE695}"/>
              </a:ext>
            </a:extLst>
          </p:cNvPr>
          <p:cNvCxnSpPr/>
          <p:nvPr/>
        </p:nvCxnSpPr>
        <p:spPr>
          <a:xfrm>
            <a:off x="8288421" y="2563993"/>
            <a:ext cx="0" cy="3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35">
            <a:extLst>
              <a:ext uri="{FF2B5EF4-FFF2-40B4-BE49-F238E27FC236}">
                <a16:creationId xmlns:a16="http://schemas.microsoft.com/office/drawing/2014/main" id="{034E13D0-2F80-4C07-87BE-78E2B3032B1E}"/>
              </a:ext>
            </a:extLst>
          </p:cNvPr>
          <p:cNvSpPr txBox="1"/>
          <p:nvPr/>
        </p:nvSpPr>
        <p:spPr>
          <a:xfrm>
            <a:off x="8079069" y="2871749"/>
            <a:ext cx="418704" cy="369332"/>
          </a:xfrm>
          <a:prstGeom prst="rect">
            <a:avLst/>
          </a:prstGeom>
          <a:noFill/>
        </p:spPr>
        <p:txBody>
          <a:bodyPr wrap="none" rtlCol="0">
            <a:spAutoFit/>
          </a:bodyPr>
          <a:lstStyle/>
          <a:p>
            <a:r>
              <a:rPr lang="de-DE" dirty="0"/>
              <a:t>24</a:t>
            </a:r>
            <a:endParaRPr lang="en-US" dirty="0"/>
          </a:p>
        </p:txBody>
      </p:sp>
      <p:sp>
        <p:nvSpPr>
          <p:cNvPr id="31" name="Textfeld 36">
            <a:extLst>
              <a:ext uri="{FF2B5EF4-FFF2-40B4-BE49-F238E27FC236}">
                <a16:creationId xmlns:a16="http://schemas.microsoft.com/office/drawing/2014/main" id="{B5879474-B58F-445F-83D6-8C497236B26C}"/>
              </a:ext>
            </a:extLst>
          </p:cNvPr>
          <p:cNvSpPr txBox="1"/>
          <p:nvPr/>
        </p:nvSpPr>
        <p:spPr>
          <a:xfrm>
            <a:off x="2707757" y="840605"/>
            <a:ext cx="4690509" cy="369332"/>
          </a:xfrm>
          <a:prstGeom prst="rect">
            <a:avLst/>
          </a:prstGeom>
          <a:noFill/>
          <a:ln>
            <a:solidFill>
              <a:schemeClr val="tx1"/>
            </a:solidFill>
          </a:ln>
        </p:spPr>
        <p:txBody>
          <a:bodyPr wrap="square" rtlCol="0">
            <a:spAutoFit/>
          </a:bodyPr>
          <a:lstStyle/>
          <a:p>
            <a:r>
              <a:rPr lang="de-DE" dirty="0"/>
              <a:t>Steroids</a:t>
            </a:r>
            <a:endParaRPr lang="en-US" dirty="0"/>
          </a:p>
        </p:txBody>
      </p:sp>
      <p:sp>
        <p:nvSpPr>
          <p:cNvPr id="32" name="Textfeld 37">
            <a:extLst>
              <a:ext uri="{FF2B5EF4-FFF2-40B4-BE49-F238E27FC236}">
                <a16:creationId xmlns:a16="http://schemas.microsoft.com/office/drawing/2014/main" id="{9E80D748-5F59-45C7-BB21-65272155CC02}"/>
              </a:ext>
            </a:extLst>
          </p:cNvPr>
          <p:cNvSpPr txBox="1"/>
          <p:nvPr/>
        </p:nvSpPr>
        <p:spPr>
          <a:xfrm>
            <a:off x="7398266" y="840605"/>
            <a:ext cx="1570744" cy="369332"/>
          </a:xfrm>
          <a:prstGeom prst="rect">
            <a:avLst/>
          </a:prstGeom>
          <a:noFill/>
          <a:ln>
            <a:solidFill>
              <a:schemeClr val="tx1"/>
            </a:solidFill>
            <a:prstDash val="dash"/>
          </a:ln>
        </p:spPr>
        <p:txBody>
          <a:bodyPr wrap="square" rtlCol="0">
            <a:spAutoFit/>
          </a:bodyPr>
          <a:lstStyle/>
          <a:p>
            <a:endParaRPr lang="en-US" dirty="0"/>
          </a:p>
        </p:txBody>
      </p:sp>
      <p:sp>
        <p:nvSpPr>
          <p:cNvPr id="33" name="Textfeld 38">
            <a:extLst>
              <a:ext uri="{FF2B5EF4-FFF2-40B4-BE49-F238E27FC236}">
                <a16:creationId xmlns:a16="http://schemas.microsoft.com/office/drawing/2014/main" id="{946D2F63-0B56-4FE7-ACDA-5ED55F2C818C}"/>
              </a:ext>
            </a:extLst>
          </p:cNvPr>
          <p:cNvSpPr txBox="1"/>
          <p:nvPr/>
        </p:nvSpPr>
        <p:spPr>
          <a:xfrm>
            <a:off x="3482285" y="1311516"/>
            <a:ext cx="5486725" cy="369332"/>
          </a:xfrm>
          <a:prstGeom prst="rect">
            <a:avLst/>
          </a:prstGeom>
          <a:noFill/>
          <a:ln>
            <a:solidFill>
              <a:schemeClr val="tx1"/>
            </a:solidFill>
          </a:ln>
        </p:spPr>
        <p:txBody>
          <a:bodyPr wrap="square" rtlCol="0">
            <a:spAutoFit/>
          </a:bodyPr>
          <a:lstStyle/>
          <a:p>
            <a:r>
              <a:rPr lang="de-DE" dirty="0"/>
              <a:t>Azathioprine or MMF</a:t>
            </a:r>
            <a:endParaRPr lang="en-US" dirty="0"/>
          </a:p>
        </p:txBody>
      </p:sp>
      <p:sp>
        <p:nvSpPr>
          <p:cNvPr id="34" name="Träne 39">
            <a:extLst>
              <a:ext uri="{FF2B5EF4-FFF2-40B4-BE49-F238E27FC236}">
                <a16:creationId xmlns:a16="http://schemas.microsoft.com/office/drawing/2014/main" id="{5C596527-7935-41D5-9010-8A6F6A2C2260}"/>
              </a:ext>
            </a:extLst>
          </p:cNvPr>
          <p:cNvSpPr/>
          <p:nvPr/>
        </p:nvSpPr>
        <p:spPr>
          <a:xfrm rot="19003505">
            <a:off x="2734992" y="1989689"/>
            <a:ext cx="156949" cy="141720"/>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äne 40">
            <a:extLst>
              <a:ext uri="{FF2B5EF4-FFF2-40B4-BE49-F238E27FC236}">
                <a16:creationId xmlns:a16="http://schemas.microsoft.com/office/drawing/2014/main" id="{13F2AC80-4FF6-4BA3-AFEA-8955491705E6}"/>
              </a:ext>
            </a:extLst>
          </p:cNvPr>
          <p:cNvSpPr/>
          <p:nvPr/>
        </p:nvSpPr>
        <p:spPr>
          <a:xfrm rot="19003505">
            <a:off x="4094093" y="1986965"/>
            <a:ext cx="156949" cy="141720"/>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äne 41">
            <a:extLst>
              <a:ext uri="{FF2B5EF4-FFF2-40B4-BE49-F238E27FC236}">
                <a16:creationId xmlns:a16="http://schemas.microsoft.com/office/drawing/2014/main" id="{26C79CC3-373A-44E7-A7D0-0C7957CEFB6B}"/>
              </a:ext>
            </a:extLst>
          </p:cNvPr>
          <p:cNvSpPr/>
          <p:nvPr/>
        </p:nvSpPr>
        <p:spPr>
          <a:xfrm rot="19003505">
            <a:off x="6829246" y="1984772"/>
            <a:ext cx="156949" cy="141720"/>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äne 42">
            <a:extLst>
              <a:ext uri="{FF2B5EF4-FFF2-40B4-BE49-F238E27FC236}">
                <a16:creationId xmlns:a16="http://schemas.microsoft.com/office/drawing/2014/main" id="{D1E421AD-4C32-48F0-B801-C52094C461A3}"/>
              </a:ext>
            </a:extLst>
          </p:cNvPr>
          <p:cNvSpPr/>
          <p:nvPr/>
        </p:nvSpPr>
        <p:spPr>
          <a:xfrm rot="19003505">
            <a:off x="8197801" y="1984774"/>
            <a:ext cx="156949" cy="141720"/>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feld 43">
            <a:extLst>
              <a:ext uri="{FF2B5EF4-FFF2-40B4-BE49-F238E27FC236}">
                <a16:creationId xmlns:a16="http://schemas.microsoft.com/office/drawing/2014/main" id="{1BC7025B-432C-4788-9DC8-589029CF4874}"/>
              </a:ext>
            </a:extLst>
          </p:cNvPr>
          <p:cNvSpPr txBox="1"/>
          <p:nvPr/>
        </p:nvSpPr>
        <p:spPr>
          <a:xfrm>
            <a:off x="5001464" y="1874357"/>
            <a:ext cx="1277657" cy="369332"/>
          </a:xfrm>
          <a:prstGeom prst="rect">
            <a:avLst/>
          </a:prstGeom>
          <a:noFill/>
        </p:spPr>
        <p:txBody>
          <a:bodyPr wrap="none" rtlCol="0">
            <a:spAutoFit/>
          </a:bodyPr>
          <a:lstStyle/>
          <a:p>
            <a:r>
              <a:rPr lang="de-DE" dirty="0"/>
              <a:t>Blood tests </a:t>
            </a:r>
            <a:endParaRPr lang="en-US" dirty="0"/>
          </a:p>
        </p:txBody>
      </p:sp>
    </p:spTree>
    <p:extLst>
      <p:ext uri="{BB962C8B-B14F-4D97-AF65-F5344CB8AC3E}">
        <p14:creationId xmlns:p14="http://schemas.microsoft.com/office/powerpoint/2010/main" val="200431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785652"/>
          </a:xfrm>
          <a:prstGeom prst="rect">
            <a:avLst/>
          </a:prstGeom>
          <a:noFill/>
        </p:spPr>
        <p:txBody>
          <a:bodyPr wrap="square">
            <a:spAutoFit/>
          </a:bodyPr>
          <a:lstStyle/>
          <a:p>
            <a:pPr marL="285750" indent="-285750">
              <a:buFont typeface="Arial" panose="020B0604020202020204" pitchFamily="34" charset="0"/>
              <a:buChar char="•"/>
            </a:pPr>
            <a:r>
              <a:rPr lang="en-US" sz="1600" b="1" dirty="0"/>
              <a:t>AIH is an autoimmune disease in which the immune system attacks the liver. Immunosuppressants are a class of drugs that reduce inflammation by inhibiting certain mechanisms and cells of the immune system. Due to the chronic nature of AIH, a long-term, in most cases lifelong treatment is recommended.</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Different immunosuppressants are available for the treatment of AIH. The choice of medication depends on individual factors such as prior medical history, family planning and stage of liver disease. The choice and dosage of immunosuppressants will be adjusted according to individual needs and response to treatment.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Upon diagnosis, patients are usually started on steroids which are effective immunosuppressants that usually leads to a timely improvement of liver values. Then, another immunosuppressant is usually added that is better suited for long term therapy. Due to side effects, the aim for treatment is to gradually wean out steroids while maintaining normal liver values reflecting absence of disease activity.</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Consistency is key: Take your medication exactly as prescribed and regularly. In case of side effect, address your treating physician timely since there are many alternative immunosuppressants that can be used for the treatment of AIH. </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Medications</a:t>
            </a:r>
            <a:endParaRPr lang="en-US" sz="1600" b="1" dirty="0">
              <a:solidFill>
                <a:schemeClr val="bg1"/>
              </a:solidFill>
              <a:sym typeface="Aptos"/>
            </a:endParaRPr>
          </a:p>
        </p:txBody>
      </p:sp>
    </p:spTree>
    <p:extLst>
      <p:ext uri="{BB962C8B-B14F-4D97-AF65-F5344CB8AC3E}">
        <p14:creationId xmlns:p14="http://schemas.microsoft.com/office/powerpoint/2010/main" val="3398079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4154984"/>
          </a:xfrm>
          <a:prstGeom prst="rect">
            <a:avLst/>
          </a:prstGeom>
          <a:noFill/>
        </p:spPr>
        <p:txBody>
          <a:bodyPr wrap="square">
            <a:spAutoFit/>
          </a:bodyPr>
          <a:lstStyle/>
          <a:p>
            <a:pPr marL="285750" indent="-285750">
              <a:buFont typeface="Arial" panose="020B0604020202020204" pitchFamily="34" charset="0"/>
              <a:buChar char="•"/>
            </a:pPr>
            <a:r>
              <a:rPr lang="en-US" sz="1600" b="1" dirty="0"/>
              <a:t>Steroids (e. g. prednisone, prednisolone) can quickly reduce acute liver inflammation in AIH. In case of strong inflammatory activity in AIH, steroids are started usually with a higher dose. Over time, the dose will be gradually reduced and steroids will be replaced by other drugs due known side effects of a long-term therapy. </a:t>
            </a:r>
            <a:endParaRPr lang="de-DE" sz="1600" b="1" dirty="0"/>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en-US" sz="1600" b="1" dirty="0"/>
              <a:t>Budesonide is a steroid that has an effect primarily in the liver and few systemic side effect. Budesonide cannot be given at the stage of liver cirrhosis due to increased rates of side effect</a:t>
            </a:r>
            <a:r>
              <a:rPr lang="de-DE" sz="1600" b="1" dirty="0"/>
              <a:t>s</a:t>
            </a:r>
            <a:r>
              <a:rPr lang="en-US" sz="1600" b="1" dirty="0"/>
              <a:t>.</a:t>
            </a:r>
          </a:p>
          <a:p>
            <a:pPr marL="285750" indent="-285750">
              <a:buFont typeface="Arial" panose="020B0604020202020204" pitchFamily="34" charset="0"/>
              <a:buChar char="•"/>
            </a:pPr>
            <a:endParaRPr lang="en-US" sz="1600" b="1" dirty="0"/>
          </a:p>
          <a:p>
            <a:r>
              <a:rPr lang="en-US" sz="1600" b="1" dirty="0"/>
              <a:t>Common side effects may include:</a:t>
            </a:r>
          </a:p>
          <a:p>
            <a:pPr marL="742950" lvl="1" indent="-285750">
              <a:buFont typeface="Courier New" panose="02070309020205020404" pitchFamily="49" charset="0"/>
              <a:buChar char="o"/>
            </a:pPr>
            <a:r>
              <a:rPr lang="en-US" sz="1600" b="1" dirty="0"/>
              <a:t>High blood sugar (diabetes)</a:t>
            </a:r>
          </a:p>
          <a:p>
            <a:pPr marL="742950" lvl="1" indent="-285750">
              <a:buFont typeface="Courier New" panose="02070309020205020404" pitchFamily="49" charset="0"/>
              <a:buChar char="o"/>
            </a:pPr>
            <a:r>
              <a:rPr lang="en-US" sz="1600" b="1" dirty="0"/>
              <a:t>High blood pressure</a:t>
            </a:r>
          </a:p>
          <a:p>
            <a:pPr marL="742950" lvl="1" indent="-285750">
              <a:buFont typeface="Courier New" panose="02070309020205020404" pitchFamily="49" charset="0"/>
              <a:buChar char="o"/>
            </a:pPr>
            <a:r>
              <a:rPr lang="en-US" sz="1600" b="1" dirty="0"/>
              <a:t>Weight gain</a:t>
            </a:r>
          </a:p>
          <a:p>
            <a:pPr marL="742950" lvl="1" indent="-285750">
              <a:buFont typeface="Courier New" panose="02070309020205020404" pitchFamily="49" charset="0"/>
              <a:buChar char="o"/>
            </a:pPr>
            <a:r>
              <a:rPr lang="en-US" sz="1600" b="1" dirty="0"/>
              <a:t>Sleeplessness (insomnia), Depression, impaired concentration, psychosis</a:t>
            </a:r>
          </a:p>
          <a:p>
            <a:pPr marL="742950" lvl="1" indent="-285750">
              <a:buFont typeface="Courier New" panose="02070309020205020404" pitchFamily="49" charset="0"/>
              <a:buChar char="o"/>
            </a:pPr>
            <a:r>
              <a:rPr lang="en-US" sz="1600" b="1" dirty="0"/>
              <a:t>Osteoporosis (reduced bone density, increasing the probability of bone injuries)</a:t>
            </a:r>
          </a:p>
          <a:p>
            <a:pPr marL="742950" lvl="1" indent="-285750">
              <a:buFont typeface="Courier New" panose="02070309020205020404" pitchFamily="49" charset="0"/>
              <a:buChar char="o"/>
            </a:pPr>
            <a:endParaRPr lang="en-US" sz="1600" b="1" dirty="0"/>
          </a:p>
          <a:p>
            <a:pPr marL="269875" lvl="1" indent="-269875">
              <a:buFont typeface="Arial" panose="020B0604020202020204" pitchFamily="34" charset="0"/>
              <a:buChar char="•"/>
            </a:pPr>
            <a:r>
              <a:rPr lang="en-US" sz="1600" b="1" dirty="0"/>
              <a:t>Due to the side effects, steroids are usually considered unfavorable for long-term therapy but are required to effectively treat episodes of acute liver inflammation.</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Medications</a:t>
            </a:r>
            <a:endParaRPr lang="en-US" sz="1600" b="1" dirty="0">
              <a:solidFill>
                <a:schemeClr val="bg1"/>
              </a:solidFill>
              <a:sym typeface="Aptos"/>
            </a:endParaRPr>
          </a:p>
        </p:txBody>
      </p:sp>
      <p:sp>
        <p:nvSpPr>
          <p:cNvPr id="6" name="TextBox 5">
            <a:extLst>
              <a:ext uri="{FF2B5EF4-FFF2-40B4-BE49-F238E27FC236}">
                <a16:creationId xmlns:a16="http://schemas.microsoft.com/office/drawing/2014/main" id="{81F9184F-9E4B-4351-90E2-10D59E437684}"/>
              </a:ext>
            </a:extLst>
          </p:cNvPr>
          <p:cNvSpPr txBox="1"/>
          <p:nvPr/>
        </p:nvSpPr>
        <p:spPr>
          <a:xfrm>
            <a:off x="4574732"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Steroids</a:t>
            </a:r>
            <a:endParaRPr lang="en-US" sz="1600" b="1" dirty="0">
              <a:solidFill>
                <a:schemeClr val="bg1"/>
              </a:solidFill>
              <a:sym typeface="Aptos"/>
            </a:endParaRPr>
          </a:p>
        </p:txBody>
      </p:sp>
    </p:spTree>
    <p:extLst>
      <p:ext uri="{BB962C8B-B14F-4D97-AF65-F5344CB8AC3E}">
        <p14:creationId xmlns:p14="http://schemas.microsoft.com/office/powerpoint/2010/main" val="3318854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4616648"/>
          </a:xfrm>
          <a:prstGeom prst="rect">
            <a:avLst/>
          </a:prstGeom>
          <a:noFill/>
        </p:spPr>
        <p:txBody>
          <a:bodyPr wrap="square">
            <a:spAutoFit/>
          </a:bodyPr>
          <a:lstStyle/>
          <a:p>
            <a:pPr marL="285750" indent="-285750">
              <a:buFont typeface="Arial" panose="020B0604020202020204" pitchFamily="34" charset="0"/>
              <a:buChar char="•"/>
            </a:pPr>
            <a:r>
              <a:rPr lang="en-US" sz="1600" b="1" dirty="0"/>
              <a:t>First choices for long-term maintenance therapy of AIH due to their effectiveness in maintaining long-term remission. It is taken as a daily pill. Mercaptopurine is an alternative if side effects develop under azathioprine.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There can be marked differences in individual processing of thiopurines. This usually makes it necessary to adjust the dosage to the individual patient. Thiopurine levels can be measured in blood samples, which can be used to find the right dosage for treatment. </a:t>
            </a:r>
          </a:p>
          <a:p>
            <a:pPr marL="285750" indent="-285750">
              <a:buFont typeface="Arial" panose="020B0604020202020204" pitchFamily="34" charset="0"/>
              <a:buChar char="•"/>
            </a:pPr>
            <a:r>
              <a:rPr lang="en-US" sz="1600" b="1" dirty="0"/>
              <a:t>Thiopurines are considered safe during pregnancy and lactation and thus thiopurine therapy is the first choice for treatment of AIH during pregnancy.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Potential side effects of thiopurines include (among others):</a:t>
            </a:r>
          </a:p>
          <a:p>
            <a:pPr marL="742950" lvl="1" indent="-285750">
              <a:buFont typeface="Courier New" panose="02070309020205020404" pitchFamily="49" charset="0"/>
              <a:buChar char="o"/>
            </a:pPr>
            <a:r>
              <a:rPr lang="en-US" sz="1600" b="1" dirty="0"/>
              <a:t>More frequently: Nausea, vomiting or stomach pain</a:t>
            </a:r>
          </a:p>
          <a:p>
            <a:pPr marL="742950" lvl="1" indent="-285750">
              <a:buFont typeface="Courier New" panose="02070309020205020404" pitchFamily="49" charset="0"/>
              <a:buChar char="o"/>
            </a:pPr>
            <a:r>
              <a:rPr lang="en-US" sz="1600" b="1" dirty="0"/>
              <a:t>Increased risk for infections</a:t>
            </a:r>
          </a:p>
          <a:p>
            <a:pPr marL="742950" lvl="1" indent="-285750">
              <a:buFont typeface="Courier New" panose="02070309020205020404" pitchFamily="49" charset="0"/>
              <a:buChar char="o"/>
            </a:pPr>
            <a:r>
              <a:rPr lang="en-US" sz="1600" b="1" dirty="0"/>
              <a:t>Increased risk for non-melanoma skin cancer</a:t>
            </a:r>
          </a:p>
          <a:p>
            <a:pPr marL="742950" lvl="1" indent="-285750">
              <a:buFont typeface="Courier New" panose="02070309020205020404" pitchFamily="49" charset="0"/>
              <a:buChar char="o"/>
            </a:pPr>
            <a:r>
              <a:rPr lang="en-US" sz="1600" b="1" dirty="0"/>
              <a:t>In rare cases:  inflammation of the pancreas (acute pancreatitis)</a:t>
            </a:r>
          </a:p>
          <a:p>
            <a:pPr marL="742950" lvl="1" indent="-285750">
              <a:buFont typeface="Courier New" panose="02070309020205020404" pitchFamily="49" charset="0"/>
              <a:buChar char="o"/>
            </a:pPr>
            <a:r>
              <a:rPr lang="en-US" sz="1600" b="1" dirty="0"/>
              <a:t>In rare cases: Bone marrow toxicity with a rapid decline of white blood cells in peripheral blood</a:t>
            </a:r>
          </a:p>
          <a:p>
            <a:pPr marL="742950" lvl="1" indent="-285750">
              <a:buFont typeface="Courier New" panose="02070309020205020404" pitchFamily="49" charset="0"/>
              <a:buChar char="o"/>
            </a:pPr>
            <a:endParaRPr lang="en-US" sz="1600" b="1" dirty="0"/>
          </a:p>
          <a:p>
            <a:pPr marL="285750" lvl="1" indent="-285750">
              <a:buFont typeface="Arial" panose="020B0604020202020204" pitchFamily="34" charset="0"/>
              <a:buChar char="•"/>
            </a:pPr>
            <a:r>
              <a:rPr lang="en-US" sz="1600" b="1" dirty="0"/>
              <a:t>Doctors usually monitor blood and liver tests regularly to detect side effects early. Annual dermatological and gynecological check ups and vaccinations are usually recommended under thiopurine therapy.</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Medications</a:t>
            </a:r>
            <a:endParaRPr lang="en-US" sz="1600" b="1" dirty="0">
              <a:solidFill>
                <a:schemeClr val="bg1"/>
              </a:solidFill>
              <a:sym typeface="Aptos"/>
            </a:endParaRPr>
          </a:p>
        </p:txBody>
      </p:sp>
      <p:sp>
        <p:nvSpPr>
          <p:cNvPr id="6" name="TextBox 5">
            <a:extLst>
              <a:ext uri="{FF2B5EF4-FFF2-40B4-BE49-F238E27FC236}">
                <a16:creationId xmlns:a16="http://schemas.microsoft.com/office/drawing/2014/main" id="{81F9184F-9E4B-4351-90E2-10D59E437684}"/>
              </a:ext>
            </a:extLst>
          </p:cNvPr>
          <p:cNvSpPr txBox="1"/>
          <p:nvPr/>
        </p:nvSpPr>
        <p:spPr>
          <a:xfrm>
            <a:off x="4574732" y="131218"/>
            <a:ext cx="3959668"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Thiopurines (azathioprine, mercaptopurine)</a:t>
            </a:r>
            <a:endParaRPr lang="en-US" sz="1600" b="1" dirty="0">
              <a:solidFill>
                <a:schemeClr val="bg1"/>
              </a:solidFill>
              <a:sym typeface="Aptos"/>
            </a:endParaRPr>
          </a:p>
        </p:txBody>
      </p:sp>
    </p:spTree>
    <p:extLst>
      <p:ext uri="{BB962C8B-B14F-4D97-AF65-F5344CB8AC3E}">
        <p14:creationId xmlns:p14="http://schemas.microsoft.com/office/powerpoint/2010/main" val="3666866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877985"/>
          </a:xfrm>
          <a:prstGeom prst="rect">
            <a:avLst/>
          </a:prstGeom>
          <a:noFill/>
        </p:spPr>
        <p:txBody>
          <a:bodyPr wrap="square">
            <a:spAutoFit/>
          </a:bodyPr>
          <a:lstStyle/>
          <a:p>
            <a:pPr marL="285750" indent="-285750">
              <a:buFont typeface="Arial" panose="020B0604020202020204" pitchFamily="34" charset="0"/>
              <a:buChar char="•"/>
            </a:pPr>
            <a:r>
              <a:rPr lang="en-US" sz="1600" b="1" dirty="0"/>
              <a:t>MMF is an alternative for azathioprine as a first-line therapy and an effective immunosuppressant in AIH. It is usually taken as a pill twice daily.</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Common side effects may include:</a:t>
            </a:r>
          </a:p>
          <a:p>
            <a:pPr marL="742950" lvl="1" indent="-285750">
              <a:buFont typeface="Courier New" panose="02070309020205020404" pitchFamily="49" charset="0"/>
              <a:buChar char="o"/>
            </a:pPr>
            <a:r>
              <a:rPr lang="en-US" sz="1600" b="1" dirty="0"/>
              <a:t>More frequently: Nausea, diarrhea or stomach upset</a:t>
            </a:r>
          </a:p>
          <a:p>
            <a:pPr marL="742950" lvl="1" indent="-285750">
              <a:buFont typeface="Courier New" panose="02070309020205020404" pitchFamily="49" charset="0"/>
              <a:buChar char="o"/>
            </a:pPr>
            <a:r>
              <a:rPr lang="en-US" sz="1600" b="1" dirty="0"/>
              <a:t>Reduction in white and/or red blood cells and platelets</a:t>
            </a:r>
          </a:p>
          <a:p>
            <a:pPr marL="742950" lvl="1" indent="-285750">
              <a:buFont typeface="Courier New" panose="02070309020205020404" pitchFamily="49" charset="0"/>
              <a:buChar char="o"/>
            </a:pPr>
            <a:r>
              <a:rPr lang="en-US" sz="1600" b="1" dirty="0"/>
              <a:t>Increased risk of infections</a:t>
            </a:r>
          </a:p>
          <a:p>
            <a:pPr marL="742950" lvl="1" indent="-285750">
              <a:buFont typeface="Courier New" panose="02070309020205020404" pitchFamily="49" charset="0"/>
              <a:buChar char="o"/>
            </a:pPr>
            <a:r>
              <a:rPr lang="en-US" sz="1600" b="1" dirty="0"/>
              <a:t>Impaired wound healing</a:t>
            </a:r>
          </a:p>
          <a:p>
            <a:pPr marL="742950" lvl="1" indent="-285750">
              <a:buFont typeface="Courier New" panose="02070309020205020404" pitchFamily="49" charset="0"/>
              <a:buChar char="o"/>
            </a:pPr>
            <a:endParaRPr lang="en-US" sz="1600" b="1" dirty="0"/>
          </a:p>
          <a:p>
            <a:pPr marL="285750" lvl="1" indent="-285750">
              <a:buFont typeface="Arial" panose="020B0604020202020204" pitchFamily="34" charset="0"/>
              <a:buChar char="•"/>
            </a:pPr>
            <a:r>
              <a:rPr lang="en-US" sz="1600" b="1" dirty="0"/>
              <a:t>MMF can harm an unborn baby. Therefore, MMF must not be taken during pregnancy. Women and men planning to have children and who are under MMF Treatment must use contraception.</a:t>
            </a:r>
            <a:r>
              <a:rPr lang="de-DE" sz="1600" b="1" dirty="0"/>
              <a:t> </a:t>
            </a:r>
          </a:p>
          <a:p>
            <a:pPr marL="285750" lvl="1" indent="-285750">
              <a:buFont typeface="Arial" panose="020B0604020202020204" pitchFamily="34" charset="0"/>
              <a:buChar char="•"/>
            </a:pPr>
            <a:endParaRPr lang="de-DE" sz="1600" b="1" dirty="0">
              <a:highlight>
                <a:srgbClr val="FFFF00"/>
              </a:highlight>
            </a:endParaRPr>
          </a:p>
          <a:p>
            <a:pPr marL="285750" lvl="1" indent="-285750">
              <a:buFont typeface="Arial" panose="020B0604020202020204" pitchFamily="34" charset="0"/>
              <a:buChar char="•"/>
            </a:pPr>
            <a:r>
              <a:rPr lang="de-DE" sz="1600" b="1" dirty="0"/>
              <a:t>MMF should not be taken during breastfeeding. For alternatives, please consult your treating physician.</a:t>
            </a:r>
            <a:endParaRPr lang="en-US" sz="1600" b="1" dirty="0"/>
          </a:p>
          <a:p>
            <a:pPr marL="285750" lvl="1" indent="-285750">
              <a:buFont typeface="Arial" panose="020B0604020202020204" pitchFamily="34" charset="0"/>
              <a:buChar char="•"/>
            </a:pPr>
            <a:endParaRPr lang="en-US" sz="1600" b="1" dirty="0"/>
          </a:p>
          <a:p>
            <a:pPr marL="285750" lvl="1" indent="-285750">
              <a:buFont typeface="Arial" panose="020B0604020202020204" pitchFamily="34" charset="0"/>
              <a:buChar char="•"/>
            </a:pPr>
            <a:r>
              <a:rPr lang="en-US" sz="1600" b="1" dirty="0"/>
              <a:t>MMF therapy should be monitored with regular blood tests.</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Medications</a:t>
            </a:r>
            <a:endParaRPr lang="en-US" sz="1600" b="1" dirty="0">
              <a:solidFill>
                <a:schemeClr val="bg1"/>
              </a:solidFill>
              <a:sym typeface="Aptos"/>
            </a:endParaRPr>
          </a:p>
        </p:txBody>
      </p:sp>
      <p:sp>
        <p:nvSpPr>
          <p:cNvPr id="6" name="TextBox 5">
            <a:extLst>
              <a:ext uri="{FF2B5EF4-FFF2-40B4-BE49-F238E27FC236}">
                <a16:creationId xmlns:a16="http://schemas.microsoft.com/office/drawing/2014/main" id="{81F9184F-9E4B-4351-90E2-10D59E437684}"/>
              </a:ext>
            </a:extLst>
          </p:cNvPr>
          <p:cNvSpPr txBox="1"/>
          <p:nvPr/>
        </p:nvSpPr>
        <p:spPr>
          <a:xfrm>
            <a:off x="4574732" y="131218"/>
            <a:ext cx="2911918"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solidFill>
                  <a:schemeClr val="bg1"/>
                </a:solidFill>
              </a:rPr>
              <a:t>Mycophenolate mofetil (MMF)</a:t>
            </a:r>
          </a:p>
        </p:txBody>
      </p:sp>
    </p:spTree>
    <p:extLst>
      <p:ext uri="{BB962C8B-B14F-4D97-AF65-F5344CB8AC3E}">
        <p14:creationId xmlns:p14="http://schemas.microsoft.com/office/powerpoint/2010/main" val="3907229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046988"/>
          </a:xfrm>
          <a:prstGeom prst="rect">
            <a:avLst/>
          </a:prstGeom>
          <a:noFill/>
        </p:spPr>
        <p:txBody>
          <a:bodyPr wrap="square">
            <a:spAutoFit/>
          </a:bodyPr>
          <a:lstStyle/>
          <a:p>
            <a:pPr marL="285750" indent="-285750">
              <a:buFont typeface="Arial" panose="020B0604020202020204" pitchFamily="34" charset="0"/>
              <a:buChar char="•"/>
            </a:pPr>
            <a:r>
              <a:rPr lang="de-DE" sz="1600" b="1" dirty="0"/>
              <a:t>A</a:t>
            </a:r>
            <a:r>
              <a:rPr lang="en-US" sz="1600" b="1" dirty="0"/>
              <a:t> minority of people with AIH does not respond to standard therapy with azathioprine or MMF. In these cases, the therapy is switched to a different medication entirely or another medication is added to the treatment plan. These medications (so-called second and third-line treatments) are applied as an off-label usage, which means that these medications were not officially approved for treating AIH.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Expert centres for autoimmune hepatitis have experience with these treatments and will discuss with you in detail which medication might be suitable for you. The decision for a second- and/or third-line treatment depends on your individual situation and the recommendations and experiences of your treating centre. You will receive detailed information about the available drugs, such as tacrolimus, infliximab, rituximab and others. Of note, only a minority of people with AIH required second- or third line treatments.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Some of these medications are administered intravenously over 1-2 hours in an outpatient setting.</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Medications</a:t>
            </a:r>
            <a:endParaRPr lang="en-US" sz="1600" b="1" dirty="0">
              <a:solidFill>
                <a:schemeClr val="bg1"/>
              </a:solidFill>
              <a:sym typeface="Aptos"/>
            </a:endParaRPr>
          </a:p>
        </p:txBody>
      </p:sp>
      <p:sp>
        <p:nvSpPr>
          <p:cNvPr id="7" name="TextBox 6">
            <a:extLst>
              <a:ext uri="{FF2B5EF4-FFF2-40B4-BE49-F238E27FC236}">
                <a16:creationId xmlns:a16="http://schemas.microsoft.com/office/drawing/2014/main" id="{6884815A-0E2B-49F5-B31C-B072045C5A2B}"/>
              </a:ext>
            </a:extLst>
          </p:cNvPr>
          <p:cNvSpPr txBox="1"/>
          <p:nvPr/>
        </p:nvSpPr>
        <p:spPr>
          <a:xfrm>
            <a:off x="4574732"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Other medications</a:t>
            </a:r>
            <a:endParaRPr lang="en-US" sz="1600" b="1" dirty="0">
              <a:solidFill>
                <a:schemeClr val="bg1"/>
              </a:solidFill>
              <a:sym typeface="Aptos"/>
            </a:endParaRPr>
          </a:p>
        </p:txBody>
      </p:sp>
    </p:spTree>
    <p:extLst>
      <p:ext uri="{BB962C8B-B14F-4D97-AF65-F5344CB8AC3E}">
        <p14:creationId xmlns:p14="http://schemas.microsoft.com/office/powerpoint/2010/main" val="229607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2800767"/>
          </a:xfrm>
          <a:prstGeom prst="rect">
            <a:avLst/>
          </a:prstGeom>
          <a:noFill/>
        </p:spPr>
        <p:txBody>
          <a:bodyPr wrap="square">
            <a:spAutoFit/>
          </a:bodyPr>
          <a:lstStyle/>
          <a:p>
            <a:pPr marL="285750" indent="-285750">
              <a:buFont typeface="Arial" panose="020B0604020202020204" pitchFamily="34" charset="0"/>
              <a:buChar char="•"/>
            </a:pPr>
            <a:r>
              <a:rPr lang="de-DE" sz="1600" b="1" dirty="0"/>
              <a:t>Response to treatment in AIH is usually evaluated based on blood tests. A complete remission (= no measurable disease activity) is defined by normalization of ALT, AST and IgG (for further explanation see above).</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b="1" dirty="0"/>
              <a:t>In selected cases, a trial of treatment withdrawal can be discussed with the patient. The patient needs to informed that the risk of a relapse of AIH after treatment withdrawal is relatively high and can occur shortly or even years after weaning out immunosuppressants. Before treatment withdrawal, transaminases need be in normal range for at least two years. If you wish to reduce the dosage or cease your medication, you should consult with your treating physician if that is possible. </a:t>
            </a:r>
          </a:p>
          <a:p>
            <a:endParaRPr lang="de-DE" sz="1600" b="1" dirty="0"/>
          </a:p>
          <a:p>
            <a:pPr marL="285750" indent="-285750">
              <a:buFont typeface="Arial" panose="020B0604020202020204" pitchFamily="34" charset="0"/>
              <a:buChar char="•"/>
            </a:pPr>
            <a:r>
              <a:rPr lang="de-DE" sz="1600" b="1" dirty="0"/>
              <a:t>A relapse is an episode in which the disease becomes active again after it was under control. This can occur after changes in treatment or even under continued therapy in case of an aggressive form of AIH. A relapse usually requires an adjustment of your current medication.</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Treatment response</a:t>
            </a:r>
            <a:endParaRPr lang="en-US" sz="1600" b="1" dirty="0">
              <a:solidFill>
                <a:schemeClr val="bg1"/>
              </a:solidFill>
              <a:sym typeface="Aptos"/>
            </a:endParaRPr>
          </a:p>
        </p:txBody>
      </p:sp>
    </p:spTree>
    <p:extLst>
      <p:ext uri="{BB962C8B-B14F-4D97-AF65-F5344CB8AC3E}">
        <p14:creationId xmlns:p14="http://schemas.microsoft.com/office/powerpoint/2010/main" val="3595073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116211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de-DE" sz="1600" b="1" dirty="0"/>
              <a:t>Complications during AIH treatment may arise due to side effects of the medication or an insufficient control of disease activity. That is why particularly when starting a new medication, close monitoring via blood tests and regular clinical visits are needed to anticipate and/or prevent possible adverse events.</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Complications</a:t>
            </a:r>
            <a:endParaRPr lang="en-US" sz="1600" b="1" dirty="0">
              <a:solidFill>
                <a:schemeClr val="bg1"/>
              </a:solidFill>
              <a:sym typeface="Aptos"/>
            </a:endParaRPr>
          </a:p>
        </p:txBody>
      </p:sp>
    </p:spTree>
    <p:extLst>
      <p:ext uri="{BB962C8B-B14F-4D97-AF65-F5344CB8AC3E}">
        <p14:creationId xmlns:p14="http://schemas.microsoft.com/office/powerpoint/2010/main" val="257898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62D0E-C3D9-4DD0-BC78-36DC92BD555F}"/>
              </a:ext>
            </a:extLst>
          </p:cNvPr>
          <p:cNvSpPr txBox="1"/>
          <p:nvPr/>
        </p:nvSpPr>
        <p:spPr>
          <a:xfrm>
            <a:off x="895350" y="1691410"/>
            <a:ext cx="10401300" cy="4247317"/>
          </a:xfrm>
          <a:prstGeom prst="rect">
            <a:avLst/>
          </a:prstGeom>
          <a:noFill/>
        </p:spPr>
        <p:txBody>
          <a:bodyPr wrap="square">
            <a:spAutoFit/>
          </a:bodyPr>
          <a:lstStyle/>
          <a:p>
            <a:pPr algn="just"/>
            <a:r>
              <a:rPr lang="en-US" b="1" noProof="0" dirty="0">
                <a:solidFill>
                  <a:schemeClr val="bg1"/>
                </a:solidFill>
              </a:rPr>
              <a:t>Disclaimer: No liability for errors.</a:t>
            </a:r>
          </a:p>
          <a:p>
            <a:pPr algn="just"/>
            <a:br>
              <a:rPr lang="en-US" b="1" noProof="0" dirty="0">
                <a:solidFill>
                  <a:schemeClr val="bg1"/>
                </a:solidFill>
              </a:rPr>
            </a:br>
            <a:r>
              <a:rPr lang="en-US" b="1" noProof="0" dirty="0">
                <a:solidFill>
                  <a:schemeClr val="bg1"/>
                </a:solidFill>
              </a:rPr>
              <a:t>This pathway has been created to aid doctors and patients make decisions in specific situations. They are based on scientific findings and proven procedures but should also take economic aspects and  individual differences into account. This pathway is not legally binding for doctors.</a:t>
            </a:r>
          </a:p>
          <a:p>
            <a:pPr algn="just"/>
            <a:endParaRPr lang="en-US" b="1" noProof="0" dirty="0">
              <a:solidFill>
                <a:schemeClr val="bg1"/>
              </a:solidFill>
            </a:endParaRPr>
          </a:p>
          <a:p>
            <a:pPr algn="just"/>
            <a:r>
              <a:rPr lang="en-US" b="1" noProof="0" dirty="0">
                <a:solidFill>
                  <a:schemeClr val="bg1"/>
                </a:solidFill>
              </a:rPr>
              <a:t>This patient pathway is intended as a general guide to support doctors and patients in making informed decisions in specific situations. While it is based on scientific findings and established procedures, it should always be considered alongside individual patient circumstances, clinical judgment, and economic factors. Every case is unique, and treatment decisions should be tailored accordingly. </a:t>
            </a:r>
          </a:p>
          <a:p>
            <a:pPr algn="just"/>
            <a:r>
              <a:rPr lang="en-US" b="1" noProof="0" dirty="0">
                <a:solidFill>
                  <a:schemeClr val="bg1"/>
                </a:solidFill>
              </a:rPr>
              <a:t>This pathway is not legally binding for healthcare professionals and does not replace personal medical advice or professional judgment. While every effort has been made to ensure accuracy, no liability is accepted for any errors, omissions, or outcomes resulting from the use of this pathway. </a:t>
            </a:r>
          </a:p>
          <a:p>
            <a:pPr algn="just"/>
            <a:endParaRPr lang="en-US" b="1" noProof="0" dirty="0">
              <a:solidFill>
                <a:schemeClr val="bg1"/>
              </a:solidFill>
            </a:endParaRPr>
          </a:p>
          <a:p>
            <a:pPr algn="just"/>
            <a:r>
              <a:rPr lang="en-US" b="1" noProof="0" dirty="0">
                <a:solidFill>
                  <a:schemeClr val="bg1"/>
                </a:solidFill>
              </a:rPr>
              <a:t>For personalised medical advice, patients should always consult their healthcare provider.</a:t>
            </a:r>
          </a:p>
        </p:txBody>
      </p:sp>
    </p:spTree>
    <p:extLst>
      <p:ext uri="{BB962C8B-B14F-4D97-AF65-F5344CB8AC3E}">
        <p14:creationId xmlns:p14="http://schemas.microsoft.com/office/powerpoint/2010/main" val="2033910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4278094"/>
          </a:xfrm>
          <a:prstGeom prst="rect">
            <a:avLst/>
          </a:prstGeom>
          <a:noFill/>
        </p:spPr>
        <p:txBody>
          <a:bodyPr wrap="square">
            <a:spAutoFit/>
          </a:bodyPr>
          <a:lstStyle/>
          <a:p>
            <a:pPr marL="285750" indent="-285750">
              <a:buFont typeface="Arial" panose="020B0604020202020204" pitchFamily="34" charset="0"/>
              <a:buChar char="•"/>
            </a:pPr>
            <a:r>
              <a:rPr lang="de-DE" sz="1600" b="1" dirty="0"/>
              <a:t>As AIH can occur in patients of all age groups, it can affect women of childbearing age. In pregnancy, AIH requires close monitoring by a medical team of experienced specialists including obstetricians and hepatologists. In general, treatment of AIH with azathioprine is considered safe during pregnancy and lactation and should be continued. A greater risk for the baby and the mother derives from an uncontrolled flare of AIH in case of stopping treatment during pregnancy. </a:t>
            </a:r>
          </a:p>
          <a:p>
            <a:endParaRPr lang="de-DE" sz="1600" b="1" dirty="0"/>
          </a:p>
          <a:p>
            <a:pPr marL="285750" indent="-285750">
              <a:buFont typeface="Arial" panose="020B0604020202020204" pitchFamily="34" charset="0"/>
              <a:buChar char="•"/>
            </a:pPr>
            <a:r>
              <a:rPr lang="de-DE" sz="1600" b="1" dirty="0"/>
              <a:t>Mycophenolate mofetil (MMF) can pose a severe risk to the unborn child and should be withdrawn several months before conception. During an ongoing treatment with MMF, appropriate contraception is clearly recommended.</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b="1" dirty="0"/>
              <a:t>You should discuss your family planning with your doctor early after the diagnosis in order to avoid unnecassary changes of treatment. </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b="1" dirty="0"/>
              <a:t>If you are actively trying to conceive, you should schedule an appointment with your doctor beforehand and discuss 1) any existing impairments of liver function or signs of chronic liver damage and the associated risk in pregnancy, 2) the current effectiveness of your therapy (stable remission vs. signs of ongoing AIH acitivity) and 3) the safety of your medication, as some medications like MMF require a withdrawal months before conception.</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b="1" dirty="0"/>
              <a:t>The typical time of a flare of AIH is usually not during pregnancy, but in the weeks and months after childbirth.</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Pregnancy</a:t>
            </a:r>
            <a:endParaRPr lang="en-US" sz="1600" b="1" dirty="0">
              <a:solidFill>
                <a:schemeClr val="bg1"/>
              </a:solidFill>
              <a:sym typeface="Aptos"/>
            </a:endParaRPr>
          </a:p>
        </p:txBody>
      </p:sp>
    </p:spTree>
    <p:extLst>
      <p:ext uri="{BB962C8B-B14F-4D97-AF65-F5344CB8AC3E}">
        <p14:creationId xmlns:p14="http://schemas.microsoft.com/office/powerpoint/2010/main" val="1027477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293209"/>
          </a:xfrm>
          <a:prstGeom prst="rect">
            <a:avLst/>
          </a:prstGeom>
          <a:noFill/>
        </p:spPr>
        <p:txBody>
          <a:bodyPr wrap="square">
            <a:spAutoFit/>
          </a:bodyPr>
          <a:lstStyle/>
          <a:p>
            <a:pPr marL="285750" indent="-285750">
              <a:buFont typeface="Arial" panose="020B0604020202020204" pitchFamily="34" charset="0"/>
              <a:buChar char="•"/>
            </a:pPr>
            <a:r>
              <a:rPr lang="en-US" sz="1600" b="1" dirty="0"/>
              <a:t>Osteoporosis prevention: In some patients, steroids are needed over a prolonged period of time which can increase the risk for existing osteoporosis.</a:t>
            </a:r>
          </a:p>
          <a:p>
            <a:pPr marL="742950" lvl="1" indent="-285750">
              <a:buFont typeface="Courier New" panose="02070309020205020404" pitchFamily="49" charset="0"/>
              <a:buChar char="o"/>
            </a:pPr>
            <a:r>
              <a:rPr lang="en-US" sz="1600" b="1" dirty="0"/>
              <a:t>Osteoporosis is a condition which makes bones more fragile, making them more likely to break.</a:t>
            </a:r>
          </a:p>
          <a:p>
            <a:pPr marL="742950" lvl="1" indent="-285750">
              <a:buFont typeface="Courier New" panose="02070309020205020404" pitchFamily="49" charset="0"/>
              <a:buChar char="o"/>
            </a:pPr>
            <a:r>
              <a:rPr lang="en-US" sz="1600" b="1" dirty="0"/>
              <a:t>Hence, an adequate supplementation of Vitamin D should be considered under long-term corticosteroid therapy to counter the elevated risk for osteoporosis. </a:t>
            </a:r>
          </a:p>
          <a:p>
            <a:pPr marL="742950" lvl="1" indent="-285750">
              <a:buFont typeface="Courier New" panose="02070309020205020404" pitchFamily="49" charset="0"/>
              <a:buChar char="o"/>
            </a:pPr>
            <a:r>
              <a:rPr lang="en-US" sz="1600" b="1" dirty="0"/>
              <a:t>At the time of diagnosis, a dual energy X-ray absorptiometry (DEXA) exam (bone density measurement) is recommended to determine the risk for osteoporosis.</a:t>
            </a:r>
          </a:p>
          <a:p>
            <a:pPr marL="742950" lvl="1" indent="-285750">
              <a:buFont typeface="Courier New" panose="02070309020205020404" pitchFamily="49" charset="0"/>
              <a:buChar char="o"/>
            </a:pPr>
            <a:endParaRPr lang="en-US" sz="1600" b="1" dirty="0"/>
          </a:p>
          <a:p>
            <a:pPr marL="285750" indent="-285750">
              <a:buFont typeface="Arial" panose="020B0604020202020204" pitchFamily="34" charset="0"/>
              <a:buChar char="•"/>
            </a:pPr>
            <a:r>
              <a:rPr lang="en-US" sz="1600" b="1" dirty="0"/>
              <a:t>Vaccinations: Under immunosuppressive therapy, an increased risk for more and severe infections is possible. That is why a regular update of vaccinations should be done under treatment for AIH. Recommendations for vaccinations may differ by country. They may include vaccines against viral hepatitis A and B, </a:t>
            </a:r>
            <a:r>
              <a:rPr lang="de-DE" sz="1600" b="1" dirty="0"/>
              <a:t>influenza, Covid-19, shingles, RSV and pneumococcus. </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b="1" dirty="0"/>
              <a:t>Fatigue: see below.</a:t>
            </a:r>
            <a:endParaRPr lang="en-US"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2953851"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Management of complications</a:t>
            </a:r>
            <a:endParaRPr lang="en-US" sz="1600" b="1" dirty="0">
              <a:solidFill>
                <a:schemeClr val="bg1"/>
              </a:solidFill>
              <a:sym typeface="Aptos"/>
            </a:endParaRPr>
          </a:p>
        </p:txBody>
      </p:sp>
    </p:spTree>
    <p:extLst>
      <p:ext uri="{BB962C8B-B14F-4D97-AF65-F5344CB8AC3E}">
        <p14:creationId xmlns:p14="http://schemas.microsoft.com/office/powerpoint/2010/main" val="3347991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5016758"/>
          </a:xfrm>
          <a:prstGeom prst="rect">
            <a:avLst/>
          </a:prstGeom>
          <a:noFill/>
        </p:spPr>
        <p:txBody>
          <a:bodyPr wrap="square">
            <a:spAutoFit/>
          </a:bodyPr>
          <a:lstStyle/>
          <a:p>
            <a:pPr marL="285750" indent="-285750">
              <a:buFont typeface="Arial" panose="020B0604020202020204" pitchFamily="34" charset="0"/>
              <a:buChar char="•"/>
            </a:pPr>
            <a:r>
              <a:rPr lang="en-US" sz="1600" b="1" dirty="0"/>
              <a:t>Patients with AIH should be counselled with regard to maintaining a healthy lifestyle including regular physical activity and balanced food intake.</a:t>
            </a:r>
          </a:p>
          <a:p>
            <a:endParaRPr lang="en-US" sz="1600" b="1" dirty="0"/>
          </a:p>
          <a:p>
            <a:pPr marL="285750" indent="-285750">
              <a:buFont typeface="Arial" panose="020B0604020202020204" pitchFamily="34" charset="0"/>
              <a:buChar char="•"/>
            </a:pPr>
            <a:r>
              <a:rPr lang="en-US" sz="1600" b="1" dirty="0"/>
              <a:t>Based on the individual needs, psychological support should be offered to deal with:</a:t>
            </a:r>
          </a:p>
          <a:p>
            <a:pPr marL="742950" lvl="1" indent="-285750">
              <a:buFont typeface="Courier New" panose="02070309020205020404" pitchFamily="49" charset="0"/>
              <a:buChar char="o"/>
            </a:pPr>
            <a:r>
              <a:rPr lang="en-US" sz="1600" b="1" dirty="0"/>
              <a:t>Living with a chronic and rare disease with the need for lifelong follow-up</a:t>
            </a:r>
          </a:p>
          <a:p>
            <a:pPr marL="742950" lvl="1" indent="-285750">
              <a:buFont typeface="Courier New" panose="02070309020205020404" pitchFamily="49" charset="0"/>
              <a:buChar char="o"/>
            </a:pPr>
            <a:r>
              <a:rPr lang="en-US" sz="1600" b="1" dirty="0"/>
              <a:t>Living with uncertainty since the exact causal factor for the development of AIH is not known and success of treatment in preventing long-term complications is not achieved in every patient</a:t>
            </a:r>
          </a:p>
          <a:p>
            <a:pPr marL="742950" lvl="1" indent="-285750">
              <a:buFont typeface="Courier New" panose="02070309020205020404" pitchFamily="49" charset="0"/>
              <a:buChar char="o"/>
            </a:pPr>
            <a:r>
              <a:rPr lang="en-US" sz="1600" b="1" dirty="0"/>
              <a:t>Exchange of experiences and coping strategies of other AIH patients</a:t>
            </a:r>
          </a:p>
          <a:p>
            <a:pPr lvl="1"/>
            <a:endParaRPr lang="en-US" sz="1600" b="1" dirty="0"/>
          </a:p>
          <a:p>
            <a:pPr marL="285750" indent="-285750">
              <a:buFont typeface="Arial" panose="020B0604020202020204" pitchFamily="34" charset="0"/>
              <a:buChar char="•"/>
            </a:pPr>
            <a:r>
              <a:rPr lang="en-US" sz="1600" b="1" dirty="0"/>
              <a:t>Mental health-related symptoms such as depression occur more frequently in patients with AIH and should be screened for.</a:t>
            </a:r>
          </a:p>
          <a:p>
            <a:endParaRPr lang="en-US" sz="1600" b="1" dirty="0"/>
          </a:p>
          <a:p>
            <a:pPr marL="285750" indent="-285750">
              <a:buFont typeface="Arial" panose="020B0604020202020204" pitchFamily="34" charset="0"/>
              <a:buChar char="•"/>
            </a:pPr>
            <a:r>
              <a:rPr lang="en-US" sz="1600" b="1" dirty="0"/>
              <a:t>You might be interested in engaging a national or international patient association. Many patients find benefit in:</a:t>
            </a:r>
          </a:p>
          <a:p>
            <a:pPr marL="742950" lvl="1" indent="-285750">
              <a:buFont typeface="Courier New" panose="02070309020205020404" pitchFamily="49" charset="0"/>
              <a:buChar char="o"/>
            </a:pPr>
            <a:r>
              <a:rPr lang="en-US" sz="1600" b="1" dirty="0"/>
              <a:t>emotional support and contact with other people in similar situations</a:t>
            </a:r>
          </a:p>
          <a:p>
            <a:pPr marL="742950" lvl="1" indent="-285750">
              <a:buFont typeface="Courier New" panose="02070309020205020404" pitchFamily="49" charset="0"/>
              <a:buChar char="o"/>
            </a:pPr>
            <a:r>
              <a:rPr lang="en-US" sz="1600" b="1" dirty="0"/>
              <a:t>practical information about the disease and Orientation in the local healthcare system</a:t>
            </a:r>
          </a:p>
          <a:p>
            <a:pPr marL="742950" lvl="1" indent="-285750">
              <a:buFont typeface="Courier New" panose="02070309020205020404" pitchFamily="49" charset="0"/>
              <a:buChar char="o"/>
            </a:pPr>
            <a:r>
              <a:rPr lang="en-US" sz="1600" b="1" dirty="0"/>
              <a:t>support in patients' rights</a:t>
            </a:r>
          </a:p>
          <a:p>
            <a:pPr marL="742950" lvl="1" indent="-285750">
              <a:buFont typeface="Courier New" panose="02070309020205020404" pitchFamily="49" charset="0"/>
              <a:buChar char="o"/>
            </a:pPr>
            <a:r>
              <a:rPr lang="en-US" sz="1600" b="1" dirty="0"/>
              <a:t>stay up to date with research activities</a:t>
            </a:r>
          </a:p>
          <a:p>
            <a:endParaRPr lang="en-US" sz="1600" b="1" dirty="0"/>
          </a:p>
          <a:p>
            <a:pPr marL="285750" indent="-285750">
              <a:buFont typeface="Arial" panose="020B0604020202020204" pitchFamily="34" charset="0"/>
              <a:buChar char="•"/>
            </a:pPr>
            <a:r>
              <a:rPr lang="en-US" sz="1600" b="1" dirty="0"/>
              <a:t>You can find a list of local patient organisations to contact in your country under the following link: https://rare-liver.eu/patients/patient-organisations/?filter=</a:t>
            </a:r>
          </a:p>
          <a:p>
            <a:endParaRPr lang="en-US"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Selfcare</a:t>
            </a:r>
            <a:endParaRPr lang="en-US" sz="1600" b="1" dirty="0">
              <a:solidFill>
                <a:schemeClr val="bg1"/>
              </a:solidFill>
              <a:sym typeface="Aptos"/>
            </a:endParaRPr>
          </a:p>
        </p:txBody>
      </p:sp>
    </p:spTree>
    <p:extLst>
      <p:ext uri="{BB962C8B-B14F-4D97-AF65-F5344CB8AC3E}">
        <p14:creationId xmlns:p14="http://schemas.microsoft.com/office/powerpoint/2010/main" val="190211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2800767"/>
          </a:xfrm>
          <a:prstGeom prst="rect">
            <a:avLst/>
          </a:prstGeom>
          <a:noFill/>
        </p:spPr>
        <p:txBody>
          <a:bodyPr wrap="square">
            <a:spAutoFit/>
          </a:bodyPr>
          <a:lstStyle/>
          <a:p>
            <a:pPr marL="285750" indent="-285750" algn="just">
              <a:buFont typeface="Arial" panose="020B0604020202020204" pitchFamily="34" charset="0"/>
              <a:buChar char="•"/>
            </a:pPr>
            <a:r>
              <a:rPr lang="de-DE" sz="1600" b="1" dirty="0"/>
              <a:t>AIH is a rare disease, in which the exact causal mechanisms are unkown. Currently, a treatment that cures the disease is not available. That is why there is an ongoing research effort by multiple groups worldwide to improve our understanding of the disease, to provide more specific treatment and to help to improve patient care. Current projects are e. g. focusing on:</a:t>
            </a:r>
          </a:p>
          <a:p>
            <a:pPr algn="just"/>
            <a:endParaRPr lang="de-DE" sz="1600" b="1" dirty="0"/>
          </a:p>
          <a:p>
            <a:pPr marL="742950" lvl="1" indent="-285750" algn="just">
              <a:buFont typeface="Courier New" panose="02070309020205020404" pitchFamily="49" charset="0"/>
              <a:buChar char="o"/>
            </a:pPr>
            <a:r>
              <a:rPr lang="de-DE" sz="1600" b="1" dirty="0"/>
              <a:t>The immune mechanisms of AIH in humans and animal models.</a:t>
            </a:r>
          </a:p>
          <a:p>
            <a:pPr marL="742950" lvl="1" indent="-285750" algn="just">
              <a:buFont typeface="Courier New" panose="02070309020205020404" pitchFamily="49" charset="0"/>
              <a:buChar char="o"/>
            </a:pPr>
            <a:r>
              <a:rPr lang="de-DE" sz="1600" b="1" dirty="0"/>
              <a:t>Exploring new treatment options for patients who don‘t respond well to the currently used medications.</a:t>
            </a:r>
          </a:p>
          <a:p>
            <a:pPr marL="742950" lvl="1" indent="-285750" algn="just">
              <a:buFont typeface="Courier New" panose="02070309020205020404" pitchFamily="49" charset="0"/>
              <a:buChar char="o"/>
            </a:pPr>
            <a:r>
              <a:rPr lang="de-DE" sz="1600" b="1" dirty="0"/>
              <a:t>Creating databases and patient registries to facilitate access to clinical data in the future.</a:t>
            </a:r>
          </a:p>
          <a:p>
            <a:pPr marL="742950" lvl="1" indent="-285750" algn="just">
              <a:buFont typeface="Courier New" panose="02070309020205020404" pitchFamily="49" charset="0"/>
              <a:buChar char="o"/>
            </a:pPr>
            <a:r>
              <a:rPr lang="en-US" sz="1600" b="1" dirty="0"/>
              <a:t>Exploring the psychosocial impact of AIH on patient’s lives.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Your physician may inquire about your interest in participating in studies or trials. As research advances, your treatment plan may evolve throughout your care journey.  </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Management</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Ongoing research</a:t>
            </a:r>
            <a:endParaRPr lang="en-US" sz="1600" b="1" dirty="0">
              <a:solidFill>
                <a:schemeClr val="bg1"/>
              </a:solidFill>
              <a:sym typeface="Aptos"/>
            </a:endParaRPr>
          </a:p>
        </p:txBody>
      </p:sp>
    </p:spTree>
    <p:extLst>
      <p:ext uri="{BB962C8B-B14F-4D97-AF65-F5344CB8AC3E}">
        <p14:creationId xmlns:p14="http://schemas.microsoft.com/office/powerpoint/2010/main" val="3751364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00877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b="1" i="0" u="none" strike="noStrike" baseline="0" dirty="0">
                <a:latin typeface="Calibri" panose="020F0502020204030204" pitchFamily="34" charset="0"/>
              </a:rPr>
              <a:t>Most patients with well-controlled AIH will have a normal life. </a:t>
            </a:r>
          </a:p>
          <a:p>
            <a:pPr marL="285750" indent="-285750">
              <a:lnSpc>
                <a:spcPct val="150000"/>
              </a:lnSpc>
              <a:buFont typeface="Arial" panose="020B0604020202020204" pitchFamily="34" charset="0"/>
              <a:buChar char="•"/>
            </a:pPr>
            <a:r>
              <a:rPr lang="en-US" sz="1600" b="1" i="0" u="none" strike="noStrike" baseline="0" dirty="0">
                <a:latin typeface="Calibri" panose="020F0502020204030204" pitchFamily="34" charset="0"/>
              </a:rPr>
              <a:t>AIH usually requires lifelong follow-up and </a:t>
            </a:r>
            <a:r>
              <a:rPr lang="en-US" sz="1600" b="1" dirty="0">
                <a:latin typeface="Calibri" panose="020F0502020204030204" pitchFamily="34" charset="0"/>
              </a:rPr>
              <a:t>long-term</a:t>
            </a:r>
            <a:r>
              <a:rPr lang="en-US" sz="1600" b="1" i="0" u="none" strike="noStrike" baseline="0" dirty="0">
                <a:latin typeface="Calibri" panose="020F0502020204030204" pitchFamily="34" charset="0"/>
              </a:rPr>
              <a:t> medication.</a:t>
            </a:r>
          </a:p>
          <a:p>
            <a:pPr marL="285750" indent="-285750">
              <a:lnSpc>
                <a:spcPct val="150000"/>
              </a:lnSpc>
              <a:buFont typeface="Arial" panose="020B0604020202020204" pitchFamily="34" charset="0"/>
              <a:buChar char="•"/>
            </a:pPr>
            <a:r>
              <a:rPr lang="en-US" sz="1600" b="1" i="0" u="none" strike="noStrike" baseline="0" dirty="0">
                <a:latin typeface="Calibri" panose="020F0502020204030204" pitchFamily="34" charset="0"/>
              </a:rPr>
              <a:t>Patients with well-controlled AIH can continue their job and participate in social life as usual</a:t>
            </a:r>
            <a:r>
              <a:rPr lang="en-US" sz="1600" b="1" dirty="0">
                <a:latin typeface="Calibri" panose="020F0502020204030204" pitchFamily="34" charset="0"/>
              </a:rPr>
              <a:t>. They have the same life-expectancy as healthy people. </a:t>
            </a:r>
          </a:p>
          <a:p>
            <a:pPr marL="285750" indent="-285750">
              <a:lnSpc>
                <a:spcPct val="150000"/>
              </a:lnSpc>
              <a:buFont typeface="Arial" panose="020B0604020202020204" pitchFamily="34" charset="0"/>
              <a:buChar char="•"/>
            </a:pPr>
            <a:r>
              <a:rPr lang="en-US" sz="1600" b="1" i="0" u="none" strike="noStrike" baseline="0" dirty="0">
                <a:latin typeface="Calibri" panose="020F0502020204030204" pitchFamily="34" charset="0"/>
              </a:rPr>
              <a:t>Patients should have a healthy lifestyle with sufficient physical activity and avoid alcohol and obesity. In some cases, dieticians and physical therapists can provide valuable additional support. </a:t>
            </a:r>
          </a:p>
          <a:p>
            <a:pPr marL="285750" indent="-285750">
              <a:lnSpc>
                <a:spcPct val="150000"/>
              </a:lnSpc>
              <a:buFont typeface="Arial" panose="020B0604020202020204" pitchFamily="34" charset="0"/>
              <a:buChar char="•"/>
            </a:pPr>
            <a:r>
              <a:rPr lang="en-US" sz="1600" b="1" dirty="0"/>
              <a:t>In case of symptoms such as chronic fatigue, some adjustment may be needed.</a:t>
            </a:r>
            <a:endParaRPr lang="en-US" sz="1600" b="1" i="0" u="none" strike="noStrike" baseline="0" dirty="0"/>
          </a:p>
          <a:p>
            <a:pPr>
              <a:lnSpc>
                <a:spcPct val="150000"/>
              </a:lnSpc>
            </a:pPr>
            <a:endParaRPr lang="en-US" sz="1600" b="1"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Follow-</a:t>
            </a:r>
            <a:r>
              <a:rPr lang="de-DE" sz="1600" b="1" dirty="0" err="1"/>
              <a:t>up</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My daily life</a:t>
            </a:r>
            <a:endParaRPr lang="en-US" sz="1600" b="1" dirty="0">
              <a:solidFill>
                <a:schemeClr val="bg1"/>
              </a:solidFill>
              <a:sym typeface="Aptos"/>
            </a:endParaRPr>
          </a:p>
        </p:txBody>
      </p:sp>
    </p:spTree>
    <p:extLst>
      <p:ext uri="{BB962C8B-B14F-4D97-AF65-F5344CB8AC3E}">
        <p14:creationId xmlns:p14="http://schemas.microsoft.com/office/powerpoint/2010/main" val="1415516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3539430"/>
          </a:xfrm>
          <a:prstGeom prst="rect">
            <a:avLst/>
          </a:prstGeom>
          <a:noFill/>
        </p:spPr>
        <p:txBody>
          <a:bodyPr wrap="square">
            <a:spAutoFit/>
          </a:bodyPr>
          <a:lstStyle/>
          <a:p>
            <a:pPr marL="285750" indent="-285750">
              <a:buFont typeface="Arial" panose="020B0604020202020204" pitchFamily="34" charset="0"/>
              <a:buChar char="•"/>
            </a:pPr>
            <a:r>
              <a:rPr lang="en-US" sz="1600" b="1" i="0" u="none" strike="noStrike" baseline="0" noProof="0" dirty="0">
                <a:latin typeface="Calibri" panose="020F0502020204030204" pitchFamily="34" charset="0"/>
              </a:rPr>
              <a:t>Fatigue (pronounced tiredness and lack of energy) can be a challenging symptom of AIH. Many patients experience persistent exhaustion</a:t>
            </a:r>
            <a:r>
              <a:rPr lang="en-US" sz="1600" b="1" noProof="0" dirty="0">
                <a:latin typeface="Calibri" panose="020F0502020204030204" pitchFamily="34" charset="0"/>
              </a:rPr>
              <a:t> that does not improve with sleep or rest.</a:t>
            </a:r>
          </a:p>
          <a:p>
            <a:pPr marL="285750" indent="-285750">
              <a:buFont typeface="Arial" panose="020B0604020202020204" pitchFamily="34" charset="0"/>
              <a:buChar char="•"/>
            </a:pPr>
            <a:endParaRPr lang="en-US" sz="1600" b="1" i="0" u="none" strike="noStrike" baseline="0" noProof="0" dirty="0">
              <a:latin typeface="Calibri" panose="020F0502020204030204" pitchFamily="34" charset="0"/>
            </a:endParaRPr>
          </a:p>
          <a:p>
            <a:pPr marL="285750" indent="-285750">
              <a:buFont typeface="Arial" panose="020B0604020202020204" pitchFamily="34" charset="0"/>
              <a:buChar char="•"/>
            </a:pPr>
            <a:r>
              <a:rPr lang="en-US" sz="1600" b="1" i="0" u="none" strike="noStrike" baseline="0" noProof="0" dirty="0">
                <a:latin typeface="Calibri" panose="020F0502020204030204" pitchFamily="34" charset="0"/>
              </a:rPr>
              <a:t>The intensity can vary widely, ranging from mild tiredness to significant limitations in daily life.</a:t>
            </a:r>
          </a:p>
          <a:p>
            <a:pPr marL="285750" indent="-285750">
              <a:buFont typeface="Arial" panose="020B0604020202020204" pitchFamily="34" charset="0"/>
              <a:buChar char="•"/>
            </a:pPr>
            <a:endParaRPr lang="en-US" sz="1600" b="1" i="0" u="none" strike="noStrike" baseline="0" noProof="0" dirty="0">
              <a:latin typeface="Calibri" panose="020F0502020204030204" pitchFamily="34" charset="0"/>
            </a:endParaRPr>
          </a:p>
          <a:p>
            <a:pPr marL="285750" indent="-285750">
              <a:buFont typeface="Arial" panose="020B0604020202020204" pitchFamily="34" charset="0"/>
              <a:buChar char="•"/>
            </a:pPr>
            <a:r>
              <a:rPr lang="en-US" sz="1600" b="1" i="0" u="none" strike="noStrike" baseline="0" noProof="0" dirty="0">
                <a:latin typeface="Calibri" panose="020F0502020204030204" pitchFamily="34" charset="0"/>
              </a:rPr>
              <a:t>Fatigue can also occur when laboratory values are well controlled and does not always reflect current disease activity.</a:t>
            </a:r>
          </a:p>
          <a:p>
            <a:pPr marL="285750" indent="-285750">
              <a:buFont typeface="Arial" panose="020B0604020202020204" pitchFamily="34" charset="0"/>
              <a:buChar char="•"/>
            </a:pPr>
            <a:endParaRPr lang="en-US" sz="1600" b="1" i="0" u="none" strike="noStrike" baseline="0" noProof="0" dirty="0">
              <a:latin typeface="Calibri" panose="020F0502020204030204" pitchFamily="34" charset="0"/>
            </a:endParaRPr>
          </a:p>
          <a:p>
            <a:pPr marL="285750" indent="-285750">
              <a:buFont typeface="Arial" panose="020B0604020202020204" pitchFamily="34" charset="0"/>
              <a:buChar char="•"/>
            </a:pPr>
            <a:r>
              <a:rPr lang="en-US" sz="1600" b="1" noProof="0" dirty="0">
                <a:latin typeface="Calibri" panose="020F0502020204030204" pitchFamily="34" charset="0"/>
              </a:rPr>
              <a:t>A holistic approach is important in treating fatigue, including optimal control of the underlying disease as well as the identification and treatment of possible other underlying factors (e. g. iron deficiency, anemia, thyroid disorders, sleep problems or depressive symptoms). Many patients also benefit from structured daily routines, good sleep hygiene, regular physical activity and a balanced diet.</a:t>
            </a:r>
          </a:p>
          <a:p>
            <a:pPr marL="285750" indent="-285750">
              <a:buFont typeface="Arial" panose="020B0604020202020204" pitchFamily="34" charset="0"/>
              <a:buChar char="•"/>
            </a:pPr>
            <a:endParaRPr lang="en-US" sz="1600" b="1" i="0" u="none" strike="noStrike" baseline="0" noProof="0" dirty="0">
              <a:latin typeface="Calibri" panose="020F0502020204030204" pitchFamily="34" charset="0"/>
            </a:endParaRPr>
          </a:p>
          <a:p>
            <a:pPr marL="285750" indent="-285750">
              <a:buFont typeface="Arial" panose="020B0604020202020204" pitchFamily="34" charset="0"/>
              <a:buChar char="•"/>
            </a:pPr>
            <a:r>
              <a:rPr lang="en-US" sz="1600" b="1" i="0" u="none" strike="noStrike" baseline="0" noProof="0" dirty="0">
                <a:latin typeface="Calibri" panose="020F0502020204030204" pitchFamily="34" charset="0"/>
              </a:rPr>
              <a:t>If you are experiencing fatigue which affects your quality of life, you should communicate this openly with the healthcare team.</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Follow-up</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My daily life</a:t>
            </a:r>
            <a:endParaRPr lang="en-US" sz="1600" b="1" dirty="0">
              <a:solidFill>
                <a:schemeClr val="bg1"/>
              </a:solidFill>
              <a:sym typeface="Aptos"/>
            </a:endParaRPr>
          </a:p>
        </p:txBody>
      </p:sp>
      <p:sp>
        <p:nvSpPr>
          <p:cNvPr id="6" name="TextBox 5">
            <a:extLst>
              <a:ext uri="{FF2B5EF4-FFF2-40B4-BE49-F238E27FC236}">
                <a16:creationId xmlns:a16="http://schemas.microsoft.com/office/drawing/2014/main" id="{2EE3E2A0-7A60-48C6-8B55-0A65F1DF1A4D}"/>
              </a:ext>
            </a:extLst>
          </p:cNvPr>
          <p:cNvSpPr txBox="1"/>
          <p:nvPr/>
        </p:nvSpPr>
        <p:spPr>
          <a:xfrm>
            <a:off x="4574732" y="131218"/>
            <a:ext cx="1654618"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Fatigue</a:t>
            </a:r>
          </a:p>
        </p:txBody>
      </p:sp>
    </p:spTree>
    <p:extLst>
      <p:ext uri="{BB962C8B-B14F-4D97-AF65-F5344CB8AC3E}">
        <p14:creationId xmlns:p14="http://schemas.microsoft.com/office/powerpoint/2010/main" val="1754930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263944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de-DE" sz="1600" b="1" dirty="0"/>
              <a:t>Autoimmune hepatitis requires lifelong follow-up with clinical visits, regular blood tests and surveillance of liver fibrosis.</a:t>
            </a:r>
          </a:p>
          <a:p>
            <a:pPr marL="285750" indent="-285750">
              <a:lnSpc>
                <a:spcPct val="150000"/>
              </a:lnSpc>
              <a:buFont typeface="Arial" panose="020B0604020202020204" pitchFamily="34" charset="0"/>
              <a:buChar char="•"/>
            </a:pPr>
            <a:r>
              <a:rPr lang="de-DE" sz="1600" b="1" dirty="0"/>
              <a:t>Blood tests should be repeated at least every 6 months in a very stable situation, but may be required more frequently depending on the response to treatment.</a:t>
            </a:r>
          </a:p>
          <a:p>
            <a:pPr marL="285750" indent="-285750">
              <a:lnSpc>
                <a:spcPct val="150000"/>
              </a:lnSpc>
              <a:buFont typeface="Arial" panose="020B0604020202020204" pitchFamily="34" charset="0"/>
              <a:buChar char="•"/>
            </a:pPr>
            <a:r>
              <a:rPr lang="de-DE" sz="1600" b="1" dirty="0"/>
              <a:t>Shortly after the diagnosis, more frequent doctor visits are needed in order to adjust dosages with the goal of achieving full remission.</a:t>
            </a:r>
          </a:p>
          <a:p>
            <a:pPr marL="285750" indent="-285750">
              <a:lnSpc>
                <a:spcPct val="150000"/>
              </a:lnSpc>
              <a:buFont typeface="Arial" panose="020B0604020202020204" pitchFamily="34" charset="0"/>
              <a:buChar char="•"/>
            </a:pPr>
            <a:r>
              <a:rPr lang="de-DE" sz="1600" b="1" dirty="0"/>
              <a:t>In case of already established liver cirrhosis, a more comprehensive follow-up is needed including screening for liver cancer via ultrasound imaging every 6 months.</a:t>
            </a:r>
            <a:endParaRPr lang="en-US"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Follow-up</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6" y="131218"/>
            <a:ext cx="2098346"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Doctor‘s visit</a:t>
            </a:r>
            <a:endParaRPr lang="en-US" sz="1600" b="1" dirty="0">
              <a:solidFill>
                <a:schemeClr val="bg1"/>
              </a:solidFill>
              <a:sym typeface="Aptos"/>
            </a:endParaRPr>
          </a:p>
        </p:txBody>
      </p:sp>
    </p:spTree>
    <p:extLst>
      <p:ext uri="{BB962C8B-B14F-4D97-AF65-F5344CB8AC3E}">
        <p14:creationId xmlns:p14="http://schemas.microsoft.com/office/powerpoint/2010/main" val="806344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4116768"/>
          </a:xfrm>
          <a:prstGeom prst="rect">
            <a:avLst/>
          </a:prstGeom>
          <a:noFill/>
        </p:spPr>
        <p:txBody>
          <a:bodyPr wrap="square">
            <a:spAutoFit/>
          </a:bodyPr>
          <a:lstStyle/>
          <a:p>
            <a:pPr marL="342900" indent="-342900">
              <a:lnSpc>
                <a:spcPct val="150000"/>
              </a:lnSpc>
              <a:buFont typeface="+mj-lt"/>
              <a:buAutoNum type="arabicPeriod"/>
            </a:pPr>
            <a:r>
              <a:rPr lang="en-US" sz="1600" b="1" dirty="0"/>
              <a:t>What is my exact diagnosis, and what does it mean for my health?</a:t>
            </a:r>
          </a:p>
          <a:p>
            <a:pPr marL="342900" indent="-342900">
              <a:lnSpc>
                <a:spcPct val="150000"/>
              </a:lnSpc>
              <a:buFont typeface="+mj-lt"/>
              <a:buAutoNum type="arabicPeriod"/>
            </a:pPr>
            <a:r>
              <a:rPr lang="en-US" sz="1600" b="1" dirty="0"/>
              <a:t>What are the possible causes of my condition?</a:t>
            </a:r>
          </a:p>
          <a:p>
            <a:pPr marL="342900" indent="-342900">
              <a:lnSpc>
                <a:spcPct val="150000"/>
              </a:lnSpc>
              <a:buFont typeface="+mj-lt"/>
              <a:buAutoNum type="arabicPeriod"/>
            </a:pPr>
            <a:r>
              <a:rPr lang="en-US" sz="1600" b="1" dirty="0"/>
              <a:t>What are the treatment options available, and what are their benefits and risks?</a:t>
            </a:r>
          </a:p>
          <a:p>
            <a:pPr marL="342900" indent="-342900">
              <a:lnSpc>
                <a:spcPct val="150000"/>
              </a:lnSpc>
              <a:buFont typeface="+mj-lt"/>
              <a:buAutoNum type="arabicPeriod"/>
            </a:pPr>
            <a:r>
              <a:rPr lang="en-US" sz="1600" b="1" dirty="0"/>
              <a:t>What lifestyle changes can help improve my condition?</a:t>
            </a:r>
          </a:p>
          <a:p>
            <a:pPr marL="342900" indent="-342900">
              <a:lnSpc>
                <a:spcPct val="150000"/>
              </a:lnSpc>
              <a:buFont typeface="+mj-lt"/>
              <a:buAutoNum type="arabicPeriod"/>
            </a:pPr>
            <a:r>
              <a:rPr lang="en-US" sz="1600" b="1" dirty="0"/>
              <a:t>Are there any side effects or long-term consequences of the treatment?</a:t>
            </a:r>
          </a:p>
          <a:p>
            <a:pPr marL="342900" indent="-342900">
              <a:lnSpc>
                <a:spcPct val="150000"/>
              </a:lnSpc>
              <a:buFont typeface="+mj-lt"/>
              <a:buAutoNum type="arabicPeriod"/>
            </a:pPr>
            <a:r>
              <a:rPr lang="en-US" sz="1600" b="1" dirty="0"/>
              <a:t>How will we monitor my progress, and how often should I have check-ups?</a:t>
            </a:r>
          </a:p>
          <a:p>
            <a:pPr marL="342900" indent="-342900">
              <a:lnSpc>
                <a:spcPct val="150000"/>
              </a:lnSpc>
              <a:buFont typeface="+mj-lt"/>
              <a:buAutoNum type="arabicPeriod"/>
            </a:pPr>
            <a:r>
              <a:rPr lang="en-US" sz="1600" b="1" dirty="0"/>
              <a:t>Are there any alternative or complementary treatments I should consider?</a:t>
            </a:r>
          </a:p>
          <a:p>
            <a:pPr marL="342900" indent="-342900">
              <a:lnSpc>
                <a:spcPct val="150000"/>
              </a:lnSpc>
              <a:buFont typeface="+mj-lt"/>
              <a:buAutoNum type="arabicPeriod"/>
            </a:pPr>
            <a:r>
              <a:rPr lang="en-US" sz="1600" b="1" dirty="0"/>
              <a:t>Are there any clinical trials or new treatments available for my condition?</a:t>
            </a:r>
          </a:p>
          <a:p>
            <a:pPr marL="342900" indent="-342900">
              <a:lnSpc>
                <a:spcPct val="150000"/>
              </a:lnSpc>
              <a:buFont typeface="+mj-lt"/>
              <a:buAutoNum type="arabicPeriod"/>
            </a:pPr>
            <a:r>
              <a:rPr lang="en-US" sz="1600" b="1" dirty="0"/>
              <a:t>Will I need a liver transplantation?</a:t>
            </a:r>
          </a:p>
          <a:p>
            <a:pPr marL="342900" indent="-342900">
              <a:lnSpc>
                <a:spcPct val="150000"/>
              </a:lnSpc>
              <a:buFont typeface="+mj-lt"/>
              <a:buAutoNum type="arabicPeriod"/>
            </a:pPr>
            <a:r>
              <a:rPr lang="en-US" sz="1600" b="1" dirty="0"/>
              <a:t>How will my condition impact my daily life, work, and long-term health?</a:t>
            </a:r>
          </a:p>
          <a:p>
            <a:pPr marL="342900" indent="-342900">
              <a:lnSpc>
                <a:spcPct val="150000"/>
              </a:lnSpc>
              <a:buFont typeface="+mj-lt"/>
              <a:buAutoNum type="arabicPeriod"/>
            </a:pPr>
            <a:r>
              <a:rPr lang="en-US" sz="1600" b="1" dirty="0"/>
              <a:t>Where can I find reliable information or support groups for my condition?</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Follow-up</a:t>
            </a:r>
            <a:endParaRPr lang="en-US" sz="1600" b="1" dirty="0"/>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2373553"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solidFill>
                  <a:schemeClr val="bg1"/>
                </a:solidFill>
                <a:sym typeface="Aptos"/>
              </a:rPr>
              <a:t>Questions for the doc</a:t>
            </a:r>
            <a:endParaRPr lang="en-US" sz="1600" b="1" dirty="0">
              <a:solidFill>
                <a:schemeClr val="bg1"/>
              </a:solidFill>
              <a:sym typeface="Aptos"/>
            </a:endParaRPr>
          </a:p>
        </p:txBody>
      </p:sp>
    </p:spTree>
    <p:extLst>
      <p:ext uri="{BB962C8B-B14F-4D97-AF65-F5344CB8AC3E}">
        <p14:creationId xmlns:p14="http://schemas.microsoft.com/office/powerpoint/2010/main" val="1532053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1144257"/>
            <a:ext cx="11000014" cy="3785652"/>
          </a:xfrm>
          <a:prstGeom prst="rect">
            <a:avLst/>
          </a:prstGeom>
          <a:noFill/>
        </p:spPr>
        <p:txBody>
          <a:bodyPr wrap="square">
            <a:spAutoFit/>
          </a:bodyPr>
          <a:lstStyle/>
          <a:p>
            <a:pPr marL="0" indent="0">
              <a:buNone/>
            </a:pPr>
            <a:r>
              <a:rPr lang="en-US" sz="1600" b="1" dirty="0"/>
              <a:t>David Lübbering, ERN RARE-LIVER</a:t>
            </a:r>
          </a:p>
          <a:p>
            <a:r>
              <a:rPr lang="en-US" sz="1600" b="1" dirty="0"/>
              <a:t>Eliezer Zahra Bianco, ERN RARE-LIVER</a:t>
            </a:r>
          </a:p>
          <a:p>
            <a:pPr marL="0" indent="0">
              <a:buNone/>
            </a:pPr>
            <a:r>
              <a:rPr lang="en-US" sz="1600" b="1" dirty="0"/>
              <a:t>Marcial Sebode, ERN RARE-LIVER Working Group Lead for Autoimmune Hepatitis</a:t>
            </a:r>
          </a:p>
          <a:p>
            <a:pPr marL="0" indent="0">
              <a:buFont typeface="Arial" pitchFamily="34" charset="0"/>
              <a:buNone/>
            </a:pPr>
            <a:endParaRPr lang="en-US" sz="1600" b="1" dirty="0"/>
          </a:p>
          <a:p>
            <a:pPr marL="0" indent="0">
              <a:buFont typeface="Arial" pitchFamily="34" charset="0"/>
              <a:buNone/>
            </a:pPr>
            <a:endParaRPr lang="en-US" sz="1600" b="1" dirty="0"/>
          </a:p>
          <a:p>
            <a:pPr marL="0" indent="0">
              <a:buFont typeface="Arial" pitchFamily="34" charset="0"/>
              <a:buNone/>
            </a:pPr>
            <a:r>
              <a:rPr lang="en-US" sz="1600" b="1" dirty="0"/>
              <a:t>ERN Office</a:t>
            </a:r>
          </a:p>
          <a:p>
            <a:pPr marL="0" indent="0">
              <a:buNone/>
            </a:pPr>
            <a:r>
              <a:rPr lang="de-DE" sz="1600" b="1" dirty="0"/>
              <a:t>Nagham Issa, ERN RARE-LIVER Project Management </a:t>
            </a:r>
          </a:p>
          <a:p>
            <a:pPr marL="0" indent="0">
              <a:buNone/>
            </a:pPr>
            <a:endParaRPr lang="de-DE" sz="1600" b="1" dirty="0"/>
          </a:p>
          <a:p>
            <a:pPr marL="0" indent="0">
              <a:buNone/>
            </a:pPr>
            <a:endParaRPr lang="de-DE" sz="1600" b="1" dirty="0"/>
          </a:p>
          <a:p>
            <a:r>
              <a:rPr lang="en-US" sz="1600" b="1" dirty="0"/>
              <a:t>Peer review</a:t>
            </a:r>
            <a:endParaRPr lang="en-BE" sz="1600" b="1" dirty="0"/>
          </a:p>
          <a:p>
            <a:pPr marL="0" indent="0">
              <a:buFont typeface="Arial" pitchFamily="34" charset="0"/>
              <a:buNone/>
            </a:pPr>
            <a:r>
              <a:rPr lang="en-US" sz="1600" b="1" dirty="0"/>
              <a:t>Francesca Scarpa, Jeanina Nieuwdorp</a:t>
            </a:r>
          </a:p>
          <a:p>
            <a:pPr marL="0" indent="0">
              <a:buFont typeface="Arial" pitchFamily="34" charset="0"/>
              <a:buNone/>
            </a:pPr>
            <a:endParaRPr lang="en-US" sz="1600" b="1" dirty="0"/>
          </a:p>
          <a:p>
            <a:pPr marL="0" indent="0">
              <a:buFont typeface="Arial" pitchFamily="34" charset="0"/>
              <a:buNone/>
            </a:pPr>
            <a:r>
              <a:rPr lang="en-US" sz="1600" b="1" dirty="0"/>
              <a:t>Acknowledgement</a:t>
            </a:r>
          </a:p>
          <a:p>
            <a:pPr marL="0" indent="0">
              <a:buNone/>
            </a:pPr>
            <a:r>
              <a:rPr lang="en-BE" sz="1600" b="1" dirty="0"/>
              <a:t>Th</a:t>
            </a:r>
            <a:r>
              <a:rPr lang="de-DE" sz="1600" b="1" dirty="0"/>
              <a:t>e</a:t>
            </a:r>
            <a:r>
              <a:rPr lang="en-BE" sz="1600" b="1" dirty="0"/>
              <a:t> figures in this patient pathway were created with BioRender.com</a:t>
            </a:r>
            <a:endParaRPr lang="de-DE" sz="1600" b="1" dirty="0"/>
          </a:p>
          <a:p>
            <a:pPr marL="0" indent="0">
              <a:buFont typeface="Arial" pitchFamily="34" charset="0"/>
              <a:buNone/>
            </a:pPr>
            <a:endParaRPr lang="en-US" sz="1600" b="1" dirty="0"/>
          </a:p>
        </p:txBody>
      </p:sp>
      <p:sp>
        <p:nvSpPr>
          <p:cNvPr id="6" name="Title 1">
            <a:extLst>
              <a:ext uri="{FF2B5EF4-FFF2-40B4-BE49-F238E27FC236}">
                <a16:creationId xmlns:a16="http://schemas.microsoft.com/office/drawing/2014/main" id="{290708E9-8456-4C08-A547-22F129484A53}"/>
              </a:ext>
            </a:extLst>
          </p:cNvPr>
          <p:cNvSpPr txBox="1">
            <a:spLocks/>
          </p:cNvSpPr>
          <p:nvPr/>
        </p:nvSpPr>
        <p:spPr>
          <a:xfrm>
            <a:off x="474699" y="508639"/>
            <a:ext cx="5644243" cy="4365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err="1">
                <a:latin typeface="+mn-lt"/>
                <a:ea typeface="+mn-ea"/>
                <a:cs typeface="+mn-cs"/>
              </a:rPr>
              <a:t>Authors</a:t>
            </a:r>
            <a:endParaRPr lang="en-BE" sz="2400" b="1" dirty="0">
              <a:latin typeface="+mn-lt"/>
              <a:ea typeface="+mn-ea"/>
              <a:cs typeface="+mn-cs"/>
            </a:endParaRPr>
          </a:p>
        </p:txBody>
      </p:sp>
    </p:spTree>
    <p:extLst>
      <p:ext uri="{BB962C8B-B14F-4D97-AF65-F5344CB8AC3E}">
        <p14:creationId xmlns:p14="http://schemas.microsoft.com/office/powerpoint/2010/main" val="1386834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1144257"/>
            <a:ext cx="11000014" cy="830997"/>
          </a:xfrm>
          <a:prstGeom prst="rect">
            <a:avLst/>
          </a:prstGeom>
          <a:noFill/>
        </p:spPr>
        <p:txBody>
          <a:bodyPr wrap="square">
            <a:spAutoFit/>
          </a:bodyPr>
          <a:lstStyle/>
          <a:p>
            <a:pPr marL="285750" indent="-285750">
              <a:buFont typeface="Arial" panose="020B0604020202020204" pitchFamily="34" charset="0"/>
              <a:buChar char="•"/>
            </a:pPr>
            <a:r>
              <a:rPr lang="en-US" sz="1600" b="1" noProof="0" dirty="0"/>
              <a:t>EASL Clinical Practice Guidelines on the management of autoimmune hepatitis. Dalekos, George et al. Journal of Hepatology, Volume 83, Issue 2, 453 - 501</a:t>
            </a:r>
          </a:p>
          <a:p>
            <a:pPr marL="285750" indent="-285750">
              <a:buFont typeface="Arial" panose="020B0604020202020204" pitchFamily="34" charset="0"/>
              <a:buChar char="•"/>
            </a:pPr>
            <a:endParaRPr lang="en-US" sz="1600" b="1" noProof="0" dirty="0"/>
          </a:p>
        </p:txBody>
      </p:sp>
      <p:sp>
        <p:nvSpPr>
          <p:cNvPr id="6" name="Title 1">
            <a:extLst>
              <a:ext uri="{FF2B5EF4-FFF2-40B4-BE49-F238E27FC236}">
                <a16:creationId xmlns:a16="http://schemas.microsoft.com/office/drawing/2014/main" id="{290708E9-8456-4C08-A547-22F129484A53}"/>
              </a:ext>
            </a:extLst>
          </p:cNvPr>
          <p:cNvSpPr txBox="1">
            <a:spLocks/>
          </p:cNvSpPr>
          <p:nvPr/>
        </p:nvSpPr>
        <p:spPr>
          <a:xfrm>
            <a:off x="474699" y="508639"/>
            <a:ext cx="5644243" cy="4365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latin typeface="+mn-lt"/>
                <a:ea typeface="+mn-ea"/>
                <a:cs typeface="+mn-cs"/>
              </a:rPr>
              <a:t>References</a:t>
            </a:r>
            <a:endParaRPr lang="en-BE" sz="2400" b="1" dirty="0">
              <a:latin typeface="+mn-lt"/>
              <a:ea typeface="+mn-ea"/>
              <a:cs typeface="+mn-cs"/>
            </a:endParaRPr>
          </a:p>
        </p:txBody>
      </p:sp>
      <p:pic>
        <p:nvPicPr>
          <p:cNvPr id="5" name="Picture 8" descr="EASL | The Home of Hepatology">
            <a:extLst>
              <a:ext uri="{FF2B5EF4-FFF2-40B4-BE49-F238E27FC236}">
                <a16:creationId xmlns:a16="http://schemas.microsoft.com/office/drawing/2014/main" id="{E0969A31-AC47-4F00-8656-58ECB9FC1D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9304" y="2405176"/>
            <a:ext cx="24003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extLst>
              <a:ext uri="{FF2B5EF4-FFF2-40B4-BE49-F238E27FC236}">
                <a16:creationId xmlns:a16="http://schemas.microsoft.com/office/drawing/2014/main" id="{CADFE977-EF56-47B1-8A50-E600DE450EE3}"/>
              </a:ext>
            </a:extLst>
          </p:cNvPr>
          <p:cNvPicPr>
            <a:picLocks noChangeAspect="1"/>
          </p:cNvPicPr>
          <p:nvPr/>
        </p:nvPicPr>
        <p:blipFill>
          <a:blip r:embed="rId4"/>
          <a:stretch>
            <a:fillRect/>
          </a:stretch>
        </p:blipFill>
        <p:spPr>
          <a:xfrm>
            <a:off x="2499804" y="2883164"/>
            <a:ext cx="3128832" cy="625766"/>
          </a:xfrm>
          <a:prstGeom prst="rect">
            <a:avLst/>
          </a:prstGeom>
        </p:spPr>
      </p:pic>
    </p:spTree>
    <p:extLst>
      <p:ext uri="{BB962C8B-B14F-4D97-AF65-F5344CB8AC3E}">
        <p14:creationId xmlns:p14="http://schemas.microsoft.com/office/powerpoint/2010/main" val="94508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4239943"/>
          </a:xfrm>
          <a:prstGeom prst="rect">
            <a:avLst/>
          </a:prstGeom>
          <a:noFill/>
        </p:spPr>
        <p:txBody>
          <a:bodyPr wrap="square">
            <a:spAutoFit/>
          </a:bodyPr>
          <a:lstStyle/>
          <a:p>
            <a:pPr algn="just"/>
            <a:r>
              <a:rPr lang="en-US" sz="1600" b="1" dirty="0"/>
              <a:t>What is Autoimmune Hepatitis (AIH) ?</a:t>
            </a:r>
          </a:p>
          <a:p>
            <a:pPr algn="just"/>
            <a:endParaRPr lang="en-US" sz="1600" b="1" dirty="0"/>
          </a:p>
          <a:p>
            <a:pPr marL="285750" indent="-285750" algn="just">
              <a:lnSpc>
                <a:spcPct val="150000"/>
              </a:lnSpc>
              <a:buFont typeface="Arial" panose="020B0604020202020204" pitchFamily="34" charset="0"/>
              <a:buChar char="•"/>
            </a:pPr>
            <a:r>
              <a:rPr lang="en-US" sz="1600" b="1" spc="5" dirty="0">
                <a:solidFill>
                  <a:srgbClr val="000000"/>
                </a:solidFill>
                <a:ea typeface="Aptos"/>
                <a:cs typeface="Aptos"/>
                <a:sym typeface="Aptos"/>
              </a:rPr>
              <a:t>Autoimmune Hepatitis (AIH) is a rare, chronic (often lifelong) disease, which is characterized by the immune system - the body's natural defense against infections - mistakenly attacking the liver. It affects fewer than 1 in 2000 people. This causes liver inflammation (hepatitis), which, if left untreated, can damage the liver over time. </a:t>
            </a:r>
          </a:p>
          <a:p>
            <a:pPr marL="285750" indent="-285750" algn="just">
              <a:lnSpc>
                <a:spcPct val="150000"/>
              </a:lnSpc>
              <a:buFont typeface="Arial" panose="020B0604020202020204" pitchFamily="34" charset="0"/>
              <a:buChar char="•"/>
            </a:pPr>
            <a:r>
              <a:rPr lang="en-US" sz="1600" b="1" spc="5" dirty="0">
                <a:solidFill>
                  <a:srgbClr val="000000"/>
                </a:solidFill>
                <a:ea typeface="Aptos"/>
                <a:cs typeface="Aptos"/>
                <a:sym typeface="Aptos"/>
              </a:rPr>
              <a:t>Liver inflammation means the activation of immune cells in the liver and attacking healthy liver tissue. This process can intensify over time if left untreated and cause liver damage.</a:t>
            </a:r>
          </a:p>
          <a:p>
            <a:pPr marL="285750" indent="-285750" algn="just">
              <a:lnSpc>
                <a:spcPct val="150000"/>
              </a:lnSpc>
              <a:buFont typeface="Arial" panose="020B0604020202020204" pitchFamily="34" charset="0"/>
              <a:buChar char="•"/>
            </a:pPr>
            <a:r>
              <a:rPr lang="en-US" sz="1600" b="1" spc="5" dirty="0">
                <a:solidFill>
                  <a:srgbClr val="000000"/>
                </a:solidFill>
                <a:sym typeface="Aptos"/>
              </a:rPr>
              <a:t>Although</a:t>
            </a:r>
            <a:r>
              <a:rPr lang="en-US" sz="1600" b="1" spc="5" dirty="0">
                <a:solidFill>
                  <a:srgbClr val="000000"/>
                </a:solidFill>
                <a:ea typeface="Aptos"/>
                <a:cs typeface="Aptos"/>
                <a:sym typeface="Aptos"/>
              </a:rPr>
              <a:t> the exact cause is not fully understood, AIH is not caused by alcohol</a:t>
            </a:r>
            <a:r>
              <a:rPr lang="de-DE" sz="1600" b="1" spc="5" dirty="0">
                <a:solidFill>
                  <a:srgbClr val="000000"/>
                </a:solidFill>
                <a:ea typeface="Aptos"/>
                <a:cs typeface="Aptos"/>
                <a:sym typeface="Aptos"/>
              </a:rPr>
              <a:t>, lifestyle choices</a:t>
            </a:r>
            <a:r>
              <a:rPr lang="en-US" sz="1600" b="1" spc="5" dirty="0">
                <a:solidFill>
                  <a:srgbClr val="000000"/>
                </a:solidFill>
                <a:ea typeface="Aptos"/>
                <a:cs typeface="Aptos"/>
                <a:sym typeface="Aptos"/>
              </a:rPr>
              <a:t> or a vir</a:t>
            </a:r>
            <a:r>
              <a:rPr lang="de-DE" sz="1600" b="1" spc="5" dirty="0">
                <a:solidFill>
                  <a:srgbClr val="000000"/>
                </a:solidFill>
                <a:ea typeface="Aptos"/>
                <a:cs typeface="Aptos"/>
                <a:sym typeface="Aptos"/>
              </a:rPr>
              <a:t>al infection</a:t>
            </a:r>
            <a:r>
              <a:rPr lang="en-US" sz="1600" b="1" spc="5" dirty="0">
                <a:solidFill>
                  <a:srgbClr val="000000"/>
                </a:solidFill>
                <a:ea typeface="Aptos"/>
                <a:cs typeface="Aptos"/>
                <a:sym typeface="Aptos"/>
              </a:rPr>
              <a:t>, and it is not contagious—you cannot catch it or pass it on to others. It is believed to be linked to a combination </a:t>
            </a:r>
            <a:r>
              <a:rPr lang="en-US" sz="1600" b="1" dirty="0">
                <a:solidFill>
                  <a:srgbClr val="000000"/>
                </a:solidFill>
                <a:ea typeface="Aptos"/>
                <a:cs typeface="Aptos"/>
                <a:sym typeface="Aptos"/>
              </a:rPr>
              <a:t>of genetic and environmental factors.</a:t>
            </a:r>
          </a:p>
          <a:p>
            <a:pPr marL="285750" indent="-285750" algn="just">
              <a:lnSpc>
                <a:spcPct val="150000"/>
              </a:lnSpc>
              <a:buFont typeface="Arial" panose="020B0604020202020204" pitchFamily="34" charset="0"/>
              <a:buChar char="•"/>
            </a:pPr>
            <a:r>
              <a:rPr lang="en-US" sz="1600" b="1" spc="5" dirty="0">
                <a:solidFill>
                  <a:srgbClr val="000000"/>
                </a:solidFill>
                <a:ea typeface="Aptos"/>
                <a:cs typeface="Aptos"/>
                <a:sym typeface="Aptos"/>
              </a:rPr>
              <a:t>With early diagnosis and proper treatment, AIH can be well controlled in most patients, and most people with the condition lead full and active lives.</a:t>
            </a:r>
            <a:endParaRPr lang="de-DE" sz="1600" b="1" spc="5" dirty="0">
              <a:solidFill>
                <a:srgbClr val="000000"/>
              </a:solidFill>
              <a:ea typeface="Aptos"/>
              <a:cs typeface="Aptos"/>
              <a:sym typeface="Aptos"/>
            </a:endParaRP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dirty="0"/>
              <a:t>Diagnosis</a:t>
            </a:r>
            <a:endParaRPr lang="en-US" sz="1600" b="1" dirty="0"/>
          </a:p>
        </p:txBody>
      </p:sp>
    </p:spTree>
    <p:extLst>
      <p:ext uri="{BB962C8B-B14F-4D97-AF65-F5344CB8AC3E}">
        <p14:creationId xmlns:p14="http://schemas.microsoft.com/office/powerpoint/2010/main" val="1969467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DB4997-726B-4189-9EFF-5E6D7E57723A}"/>
              </a:ext>
            </a:extLst>
          </p:cNvPr>
          <p:cNvSpPr txBox="1"/>
          <p:nvPr/>
        </p:nvSpPr>
        <p:spPr>
          <a:xfrm>
            <a:off x="3839595" y="2468022"/>
            <a:ext cx="4512810" cy="707886"/>
          </a:xfrm>
          <a:prstGeom prst="rect">
            <a:avLst/>
          </a:prstGeom>
          <a:noFill/>
        </p:spPr>
        <p:txBody>
          <a:bodyPr wrap="square">
            <a:spAutoFit/>
          </a:bodyPr>
          <a:lstStyle/>
          <a:p>
            <a:r>
              <a:rPr lang="de-DE" sz="2000" dirty="0">
                <a:solidFill>
                  <a:schemeClr val="bg1"/>
                </a:solidFill>
              </a:rPr>
              <a:t>For more </a:t>
            </a:r>
            <a:r>
              <a:rPr lang="de-DE" sz="2000" dirty="0" err="1">
                <a:solidFill>
                  <a:schemeClr val="bg1"/>
                </a:solidFill>
              </a:rPr>
              <a:t>information</a:t>
            </a:r>
            <a:r>
              <a:rPr lang="de-DE" sz="2000" dirty="0">
                <a:solidFill>
                  <a:schemeClr val="bg1"/>
                </a:solidFill>
              </a:rPr>
              <a:t>,  </a:t>
            </a:r>
            <a:r>
              <a:rPr lang="de-DE" sz="2000" dirty="0" err="1">
                <a:solidFill>
                  <a:schemeClr val="bg1"/>
                </a:solidFill>
              </a:rPr>
              <a:t>contact</a:t>
            </a:r>
            <a:r>
              <a:rPr lang="de-DE" sz="2000" dirty="0">
                <a:solidFill>
                  <a:schemeClr val="bg1"/>
                </a:solidFill>
              </a:rPr>
              <a:t> </a:t>
            </a:r>
            <a:r>
              <a:rPr lang="de-DE" sz="2000" dirty="0" err="1">
                <a:solidFill>
                  <a:schemeClr val="bg1"/>
                </a:solidFill>
              </a:rPr>
              <a:t>us</a:t>
            </a:r>
            <a:r>
              <a:rPr lang="de-DE" sz="2000" dirty="0">
                <a:solidFill>
                  <a:schemeClr val="bg1"/>
                </a:solidFill>
              </a:rPr>
              <a:t> at </a:t>
            </a:r>
            <a:r>
              <a:rPr lang="de-DE" sz="2000" b="1" dirty="0">
                <a:solidFill>
                  <a:schemeClr val="bg1"/>
                </a:solidFill>
                <a:hlinkClick r:id="rId2">
                  <a:extLst>
                    <a:ext uri="{A12FA001-AC4F-418D-AE19-62706E023703}">
                      <ahyp:hlinkClr xmlns:ahyp="http://schemas.microsoft.com/office/drawing/2018/hyperlinkcolor" val="tx"/>
                    </a:ext>
                  </a:extLst>
                </a:hlinkClick>
              </a:rPr>
              <a:t>ern.rareliver@uke.de</a:t>
            </a:r>
            <a:r>
              <a:rPr lang="de-DE" sz="2000" b="1" dirty="0">
                <a:solidFill>
                  <a:schemeClr val="bg1"/>
                </a:solidFill>
              </a:rPr>
              <a:t> / </a:t>
            </a:r>
            <a:r>
              <a:rPr lang="de-DE" sz="2000" b="1" dirty="0">
                <a:solidFill>
                  <a:schemeClr val="bg1"/>
                </a:solidFill>
                <a:hlinkClick r:id="rId3">
                  <a:extLst>
                    <a:ext uri="{A12FA001-AC4F-418D-AE19-62706E023703}">
                      <ahyp:hlinkClr xmlns:ahyp="http://schemas.microsoft.com/office/drawing/2018/hyperlinkcolor" val="tx"/>
                    </a:ext>
                  </a:extLst>
                </a:hlinkClick>
              </a:rPr>
              <a:t>rare-liver.eu</a:t>
            </a:r>
            <a:endParaRPr lang="de-DE" sz="2000" b="1" dirty="0">
              <a:solidFill>
                <a:schemeClr val="bg1"/>
              </a:solidFill>
            </a:endParaRPr>
          </a:p>
        </p:txBody>
      </p:sp>
      <p:sp>
        <p:nvSpPr>
          <p:cNvPr id="4" name="TextBox 3">
            <a:extLst>
              <a:ext uri="{FF2B5EF4-FFF2-40B4-BE49-F238E27FC236}">
                <a16:creationId xmlns:a16="http://schemas.microsoft.com/office/drawing/2014/main" id="{0AE95821-7D0E-42FC-8196-22CC48DFF313}"/>
              </a:ext>
            </a:extLst>
          </p:cNvPr>
          <p:cNvSpPr txBox="1"/>
          <p:nvPr/>
        </p:nvSpPr>
        <p:spPr>
          <a:xfrm>
            <a:off x="10311493" y="6465801"/>
            <a:ext cx="1880508" cy="246221"/>
          </a:xfrm>
          <a:prstGeom prst="rect">
            <a:avLst/>
          </a:prstGeom>
          <a:noFill/>
        </p:spPr>
        <p:txBody>
          <a:bodyPr wrap="square">
            <a:spAutoFit/>
          </a:bodyPr>
          <a:lstStyle/>
          <a:p>
            <a:r>
              <a:rPr lang="de-DE" sz="1000" dirty="0"/>
              <a:t>Content last updated in 12.2025</a:t>
            </a:r>
            <a:endParaRPr lang="de-DE" sz="1000" b="1" dirty="0"/>
          </a:p>
        </p:txBody>
      </p:sp>
    </p:spTree>
    <p:extLst>
      <p:ext uri="{BB962C8B-B14F-4D97-AF65-F5344CB8AC3E}">
        <p14:creationId xmlns:p14="http://schemas.microsoft.com/office/powerpoint/2010/main" val="54839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4524315"/>
          </a:xfrm>
          <a:prstGeom prst="rect">
            <a:avLst/>
          </a:prstGeom>
          <a:noFill/>
        </p:spPr>
        <p:txBody>
          <a:bodyPr wrap="square">
            <a:spAutoFit/>
          </a:bodyPr>
          <a:lstStyle/>
          <a:p>
            <a:pPr marL="285750" indent="-285750" algn="just">
              <a:buFont typeface="Arial" panose="020B0604020202020204" pitchFamily="34" charset="0"/>
              <a:buChar char="•"/>
            </a:pPr>
            <a:r>
              <a:rPr lang="en-US" sz="1600" b="1" noProof="0" dirty="0"/>
              <a:t>First symptoms of AIH can start at any </a:t>
            </a:r>
            <a:r>
              <a:rPr lang="en-US" sz="1600" b="1" dirty="0"/>
              <a:t>age, ranging from early childhood until elderly patients.</a:t>
            </a:r>
          </a:p>
          <a:p>
            <a:pPr algn="just"/>
            <a:endParaRPr lang="en-US" sz="1600" b="1" dirty="0"/>
          </a:p>
          <a:p>
            <a:pPr marL="285750" indent="-285750" algn="just">
              <a:buFont typeface="Arial" panose="020B0604020202020204" pitchFamily="34" charset="0"/>
              <a:buChar char="•"/>
            </a:pPr>
            <a:r>
              <a:rPr lang="en-US" sz="1600" b="1" dirty="0"/>
              <a:t>About 25% of patients with AIH may not have any symptoms, while others may experience severe ones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a:t>Most common is a slow onset of symptoms over several months.</a:t>
            </a:r>
            <a:endParaRPr lang="de-DE" sz="1600" b="1" dirty="0"/>
          </a:p>
          <a:p>
            <a:pPr marL="285750" indent="-285750" algn="just">
              <a:buFont typeface="Arial" panose="020B0604020202020204" pitchFamily="34" charset="0"/>
              <a:buChar char="•"/>
            </a:pPr>
            <a:endParaRPr lang="de-DE" sz="1600" b="1" dirty="0"/>
          </a:p>
          <a:p>
            <a:pPr marL="285750" indent="-285750" algn="just">
              <a:buFont typeface="Arial" panose="020B0604020202020204" pitchFamily="34" charset="0"/>
              <a:buChar char="•"/>
            </a:pPr>
            <a:r>
              <a:rPr lang="de-DE" sz="1600" b="1" dirty="0"/>
              <a:t>Symptoms often remain vague, making a diagnosis more difficult.</a:t>
            </a:r>
            <a:endParaRPr lang="en-US" sz="1600" b="1" dirty="0"/>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noProof="0" dirty="0"/>
              <a:t>Often AIH is discovered by chance due to elevated liver values in a blood test.</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noProof="0" dirty="0"/>
              <a:t>Symptoms may include:</a:t>
            </a:r>
          </a:p>
          <a:p>
            <a:pPr marL="742950" lvl="1" indent="-285750" algn="just">
              <a:buFont typeface="Courier New" panose="02070309020205020404" pitchFamily="49" charset="0"/>
              <a:buChar char="o"/>
            </a:pPr>
            <a:r>
              <a:rPr lang="en-US" sz="1600" b="1" noProof="0" dirty="0"/>
              <a:t>Fatigue</a:t>
            </a:r>
          </a:p>
          <a:p>
            <a:pPr marL="742950" lvl="1" indent="-285750" algn="just">
              <a:buFont typeface="Courier New" panose="02070309020205020404" pitchFamily="49" charset="0"/>
              <a:buChar char="o"/>
            </a:pPr>
            <a:r>
              <a:rPr lang="en-US" sz="1600" b="1" dirty="0"/>
              <a:t>Drowsiness, feeling unwell </a:t>
            </a:r>
          </a:p>
          <a:p>
            <a:pPr marL="742950" lvl="1" indent="-285750" algn="just">
              <a:buFont typeface="Courier New" panose="02070309020205020404" pitchFamily="49" charset="0"/>
              <a:buChar char="o"/>
            </a:pPr>
            <a:r>
              <a:rPr lang="en-US" sz="1600" b="1" noProof="0" dirty="0"/>
              <a:t>Joint pain </a:t>
            </a:r>
          </a:p>
          <a:p>
            <a:pPr marL="742950" lvl="1" indent="-285750" algn="just">
              <a:buFont typeface="Courier New" panose="02070309020205020404" pitchFamily="49" charset="0"/>
              <a:buChar char="o"/>
            </a:pPr>
            <a:r>
              <a:rPr lang="en-US" sz="1600" b="1" noProof="0" dirty="0"/>
              <a:t>Abdominal pain/</a:t>
            </a:r>
            <a:r>
              <a:rPr lang="en-US" sz="1600" b="1" dirty="0"/>
              <a:t>discomfort</a:t>
            </a:r>
          </a:p>
          <a:p>
            <a:pPr marL="742950" lvl="1" indent="-285750" algn="just">
              <a:buFont typeface="Courier New" panose="02070309020205020404" pitchFamily="49" charset="0"/>
              <a:buChar char="o"/>
            </a:pPr>
            <a:r>
              <a:rPr lang="en-US" sz="1600" b="1" noProof="0" dirty="0"/>
              <a:t>Itching of the skin, sometimes all over the body</a:t>
            </a:r>
          </a:p>
          <a:p>
            <a:pPr marL="742950" lvl="1" indent="-285750" algn="just">
              <a:buFont typeface="Courier New" panose="02070309020205020404" pitchFamily="49" charset="0"/>
              <a:buChar char="o"/>
            </a:pPr>
            <a:r>
              <a:rPr lang="en-US" sz="1600" b="1" dirty="0"/>
              <a:t>Yellowing of the skin and eyes (jaundice)</a:t>
            </a:r>
          </a:p>
          <a:p>
            <a:pPr marL="742950" lvl="1" indent="-285750" algn="just">
              <a:buFont typeface="Courier New" panose="02070309020205020404" pitchFamily="49" charset="0"/>
              <a:buChar char="o"/>
            </a:pPr>
            <a:r>
              <a:rPr lang="en-US" sz="1600" b="1" noProof="0" dirty="0"/>
              <a:t>Fever</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Pre-diagnosis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First symptoms</a:t>
            </a:r>
          </a:p>
        </p:txBody>
      </p:sp>
      <p:pic>
        <p:nvPicPr>
          <p:cNvPr id="6" name="Grafik 10" descr="Ein Bild, das Nahaufnahme, Haut, Augenbraue, Menschliches Gesicht enthält.&#10;&#10;KI-generierte Inhalte können fehlerhaft sein.">
            <a:extLst>
              <a:ext uri="{FF2B5EF4-FFF2-40B4-BE49-F238E27FC236}">
                <a16:creationId xmlns:a16="http://schemas.microsoft.com/office/drawing/2014/main" id="{A9DE49C4-8C2B-4C45-A8A0-0BF2E7E1E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467" y="2364984"/>
            <a:ext cx="3750834" cy="2500556"/>
          </a:xfrm>
          <a:prstGeom prst="rect">
            <a:avLst/>
          </a:prstGeom>
        </p:spPr>
      </p:pic>
      <p:sp>
        <p:nvSpPr>
          <p:cNvPr id="7" name="Textfeld 11">
            <a:extLst>
              <a:ext uri="{FF2B5EF4-FFF2-40B4-BE49-F238E27FC236}">
                <a16:creationId xmlns:a16="http://schemas.microsoft.com/office/drawing/2014/main" id="{69217462-7B39-4910-8BBB-C43B860EE233}"/>
              </a:ext>
            </a:extLst>
          </p:cNvPr>
          <p:cNvSpPr txBox="1"/>
          <p:nvPr/>
        </p:nvSpPr>
        <p:spPr>
          <a:xfrm>
            <a:off x="7966467" y="4898226"/>
            <a:ext cx="3750834" cy="369332"/>
          </a:xfrm>
          <a:prstGeom prst="rect">
            <a:avLst/>
          </a:prstGeom>
          <a:noFill/>
          <a:ln>
            <a:solidFill>
              <a:schemeClr val="tx1"/>
            </a:solidFill>
          </a:ln>
        </p:spPr>
        <p:txBody>
          <a:bodyPr wrap="square" rtlCol="0">
            <a:spAutoFit/>
          </a:bodyPr>
          <a:lstStyle/>
          <a:p>
            <a:pPr algn="ctr"/>
            <a:r>
              <a:rPr lang="de-DE" dirty="0"/>
              <a:t>Jaundice</a:t>
            </a:r>
            <a:endParaRPr lang="en-US" dirty="0"/>
          </a:p>
        </p:txBody>
      </p:sp>
      <p:sp>
        <p:nvSpPr>
          <p:cNvPr id="9" name="Textfeld 13">
            <a:extLst>
              <a:ext uri="{FF2B5EF4-FFF2-40B4-BE49-F238E27FC236}">
                <a16:creationId xmlns:a16="http://schemas.microsoft.com/office/drawing/2014/main" id="{BB07C839-1DC1-48B4-9443-4A6F0AD1F4D0}"/>
              </a:ext>
            </a:extLst>
          </p:cNvPr>
          <p:cNvSpPr txBox="1"/>
          <p:nvPr/>
        </p:nvSpPr>
        <p:spPr>
          <a:xfrm>
            <a:off x="7966467" y="5363255"/>
            <a:ext cx="3596464" cy="276999"/>
          </a:xfrm>
          <a:prstGeom prst="rect">
            <a:avLst/>
          </a:prstGeom>
          <a:noFill/>
        </p:spPr>
        <p:txBody>
          <a:bodyPr wrap="square">
            <a:spAutoFit/>
          </a:bodyPr>
          <a:lstStyle/>
          <a:p>
            <a:r>
              <a:rPr lang="en-US" sz="1200" dirty="0"/>
              <a:t>Source: Zay Nyi Nyi/Dreamstime</a:t>
            </a:r>
          </a:p>
        </p:txBody>
      </p:sp>
    </p:spTree>
    <p:extLst>
      <p:ext uri="{BB962C8B-B14F-4D97-AF65-F5344CB8AC3E}">
        <p14:creationId xmlns:p14="http://schemas.microsoft.com/office/powerpoint/2010/main" val="284055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2062103"/>
          </a:xfrm>
          <a:prstGeom prst="rect">
            <a:avLst/>
          </a:prstGeom>
          <a:noFill/>
        </p:spPr>
        <p:txBody>
          <a:bodyPr wrap="square">
            <a:spAutoFit/>
          </a:bodyPr>
          <a:lstStyle/>
          <a:p>
            <a:pPr marL="285750" indent="-285750" algn="just">
              <a:buFont typeface="Arial" panose="020B0604020202020204" pitchFamily="34" charset="0"/>
              <a:buChar char="•"/>
            </a:pPr>
            <a:r>
              <a:rPr lang="de-DE" sz="1600" b="1" dirty="0"/>
              <a:t>The ongoing liver inflammation in AIH can cause scarrring of the liver if left untreated. In clinical practice, a reversible form of scarring (fibrosis) is differentiated from irreversible liver damage (cirrhosis).</a:t>
            </a:r>
          </a:p>
          <a:p>
            <a:pPr marL="285750" indent="-285750" algn="just">
              <a:buFont typeface="Arial" panose="020B0604020202020204" pitchFamily="34" charset="0"/>
              <a:buChar char="•"/>
            </a:pPr>
            <a:endParaRPr lang="de-DE" sz="1600" b="1" dirty="0"/>
          </a:p>
          <a:p>
            <a:pPr marL="285750" indent="-285750" algn="just">
              <a:buFont typeface="Arial" panose="020B0604020202020204" pitchFamily="34" charset="0"/>
              <a:buChar char="•"/>
            </a:pPr>
            <a:r>
              <a:rPr lang="en-GB" sz="1600" b="1" dirty="0"/>
              <a:t>Liver cirrhosis is the final stage of a chronic liver disease. In cirrhosis, the liver becomes damaged and deformed due to scar tissue replacing large parts of the healthy liver. (See Figure )</a:t>
            </a:r>
            <a:endParaRPr lang="de-DE" sz="1600" b="1" dirty="0"/>
          </a:p>
          <a:p>
            <a:pPr marL="285750" indent="-285750" algn="just">
              <a:buFont typeface="Arial" panose="020B0604020202020204" pitchFamily="34" charset="0"/>
              <a:buChar char="•"/>
            </a:pPr>
            <a:endParaRPr lang="de-DE" sz="1600" b="1" dirty="0"/>
          </a:p>
          <a:p>
            <a:pPr marL="285750" indent="-285750" algn="just">
              <a:buFont typeface="Arial" panose="020B0604020202020204" pitchFamily="34" charset="0"/>
              <a:buChar char="•"/>
            </a:pPr>
            <a:r>
              <a:rPr lang="en-US" sz="1600" b="1" dirty="0"/>
              <a:t>As the onset of AIH can go unnoticed, about one-third of patients with AIH already have liver cirrhosis at the time of diagnosis. Your doctor will check for the presence of cirrhosis during the diagnostic workup.</a:t>
            </a:r>
            <a:endParaRPr lang="de-DE" sz="16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Pre-diagnosis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First symptoms</a:t>
            </a:r>
          </a:p>
        </p:txBody>
      </p:sp>
      <p:grpSp>
        <p:nvGrpSpPr>
          <p:cNvPr id="9" name="Group 23">
            <a:extLst>
              <a:ext uri="{FF2B5EF4-FFF2-40B4-BE49-F238E27FC236}">
                <a16:creationId xmlns:a16="http://schemas.microsoft.com/office/drawing/2014/main" id="{6E3B8835-8D90-44C9-B47B-99CE66BD1DD2}"/>
              </a:ext>
            </a:extLst>
          </p:cNvPr>
          <p:cNvGrpSpPr>
            <a:grpSpLocks noChangeAspect="1"/>
          </p:cNvGrpSpPr>
          <p:nvPr/>
        </p:nvGrpSpPr>
        <p:grpSpPr bwMode="auto">
          <a:xfrm>
            <a:off x="2490746" y="3185703"/>
            <a:ext cx="2357056" cy="2091103"/>
            <a:chOff x="1872" y="1257"/>
            <a:chExt cx="2002" cy="1766"/>
          </a:xfrm>
        </p:grpSpPr>
        <p:sp>
          <p:nvSpPr>
            <p:cNvPr id="10" name="Freeform 24">
              <a:extLst>
                <a:ext uri="{FF2B5EF4-FFF2-40B4-BE49-F238E27FC236}">
                  <a16:creationId xmlns:a16="http://schemas.microsoft.com/office/drawing/2014/main" id="{4BCBD845-6DFA-4243-91BA-527C3F8E4219}"/>
                </a:ext>
              </a:extLst>
            </p:cNvPr>
            <p:cNvSpPr>
              <a:spLocks/>
            </p:cNvSpPr>
            <p:nvPr/>
          </p:nvSpPr>
          <p:spPr bwMode="auto">
            <a:xfrm>
              <a:off x="1872" y="1257"/>
              <a:ext cx="2002" cy="1766"/>
            </a:xfrm>
            <a:custGeom>
              <a:avLst/>
              <a:gdLst>
                <a:gd name="T0" fmla="*/ 8778 w 801"/>
                <a:gd name="T1" fmla="*/ 1446 h 662"/>
                <a:gd name="T2" fmla="*/ 10725 w 801"/>
                <a:gd name="T3" fmla="*/ 1366 h 662"/>
                <a:gd name="T4" fmla="*/ 11932 w 801"/>
                <a:gd name="T5" fmla="*/ 1425 h 662"/>
                <a:gd name="T6" fmla="*/ 12224 w 801"/>
                <a:gd name="T7" fmla="*/ 3871 h 662"/>
                <a:gd name="T8" fmla="*/ 11245 w 801"/>
                <a:gd name="T9" fmla="*/ 5351 h 662"/>
                <a:gd name="T10" fmla="*/ 9715 w 801"/>
                <a:gd name="T11" fmla="*/ 7024 h 662"/>
                <a:gd name="T12" fmla="*/ 8383 w 801"/>
                <a:gd name="T13" fmla="*/ 7229 h 662"/>
                <a:gd name="T14" fmla="*/ 6758 w 801"/>
                <a:gd name="T15" fmla="*/ 8710 h 662"/>
                <a:gd name="T16" fmla="*/ 3562 w 801"/>
                <a:gd name="T17" fmla="*/ 10916 h 662"/>
                <a:gd name="T18" fmla="*/ 1012 w 801"/>
                <a:gd name="T19" fmla="*/ 12170 h 662"/>
                <a:gd name="T20" fmla="*/ 375 w 801"/>
                <a:gd name="T21" fmla="*/ 8811 h 662"/>
                <a:gd name="T22" fmla="*/ 250 w 801"/>
                <a:gd name="T23" fmla="*/ 4498 h 662"/>
                <a:gd name="T24" fmla="*/ 2042 w 801"/>
                <a:gd name="T25" fmla="*/ 910 h 662"/>
                <a:gd name="T26" fmla="*/ 8195 w 801"/>
                <a:gd name="T27" fmla="*/ 1537 h 662"/>
                <a:gd name="T28" fmla="*/ 8778 w 801"/>
                <a:gd name="T29" fmla="*/ 1446 h 6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1" h="662">
                  <a:moveTo>
                    <a:pt x="562" y="76"/>
                  </a:moveTo>
                  <a:cubicBezTo>
                    <a:pt x="591" y="67"/>
                    <a:pt x="647" y="69"/>
                    <a:pt x="687" y="72"/>
                  </a:cubicBezTo>
                  <a:cubicBezTo>
                    <a:pt x="726" y="75"/>
                    <a:pt x="734" y="72"/>
                    <a:pt x="764" y="75"/>
                  </a:cubicBezTo>
                  <a:cubicBezTo>
                    <a:pt x="800" y="78"/>
                    <a:pt x="801" y="175"/>
                    <a:pt x="783" y="204"/>
                  </a:cubicBezTo>
                  <a:cubicBezTo>
                    <a:pt x="766" y="233"/>
                    <a:pt x="745" y="242"/>
                    <a:pt x="720" y="282"/>
                  </a:cubicBezTo>
                  <a:cubicBezTo>
                    <a:pt x="695" y="321"/>
                    <a:pt x="660" y="359"/>
                    <a:pt x="622" y="370"/>
                  </a:cubicBezTo>
                  <a:cubicBezTo>
                    <a:pt x="584" y="380"/>
                    <a:pt x="553" y="355"/>
                    <a:pt x="537" y="381"/>
                  </a:cubicBezTo>
                  <a:cubicBezTo>
                    <a:pt x="521" y="408"/>
                    <a:pt x="489" y="440"/>
                    <a:pt x="433" y="459"/>
                  </a:cubicBezTo>
                  <a:cubicBezTo>
                    <a:pt x="377" y="478"/>
                    <a:pt x="274" y="532"/>
                    <a:pt x="228" y="575"/>
                  </a:cubicBezTo>
                  <a:cubicBezTo>
                    <a:pt x="181" y="618"/>
                    <a:pt x="129" y="662"/>
                    <a:pt x="65" y="641"/>
                  </a:cubicBezTo>
                  <a:cubicBezTo>
                    <a:pt x="0" y="620"/>
                    <a:pt x="27" y="505"/>
                    <a:pt x="24" y="464"/>
                  </a:cubicBezTo>
                  <a:cubicBezTo>
                    <a:pt x="21" y="422"/>
                    <a:pt x="0" y="352"/>
                    <a:pt x="16" y="237"/>
                  </a:cubicBezTo>
                  <a:cubicBezTo>
                    <a:pt x="29" y="149"/>
                    <a:pt x="55" y="77"/>
                    <a:pt x="131" y="48"/>
                  </a:cubicBezTo>
                  <a:cubicBezTo>
                    <a:pt x="258" y="0"/>
                    <a:pt x="472" y="73"/>
                    <a:pt x="525" y="81"/>
                  </a:cubicBezTo>
                  <a:cubicBezTo>
                    <a:pt x="538" y="83"/>
                    <a:pt x="550" y="78"/>
                    <a:pt x="562" y="76"/>
                  </a:cubicBezTo>
                  <a:close/>
                </a:path>
              </a:pathLst>
            </a:custGeom>
            <a:solidFill>
              <a:srgbClr val="87526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 name="Freeform 25">
              <a:extLst>
                <a:ext uri="{FF2B5EF4-FFF2-40B4-BE49-F238E27FC236}">
                  <a16:creationId xmlns:a16="http://schemas.microsoft.com/office/drawing/2014/main" id="{1DC1F1DA-6B31-4DC2-BCF1-F1F16D5ACD6E}"/>
                </a:ext>
              </a:extLst>
            </p:cNvPr>
            <p:cNvSpPr>
              <a:spLocks/>
            </p:cNvSpPr>
            <p:nvPr/>
          </p:nvSpPr>
          <p:spPr bwMode="auto">
            <a:xfrm>
              <a:off x="1945" y="1335"/>
              <a:ext cx="840" cy="650"/>
            </a:xfrm>
            <a:custGeom>
              <a:avLst/>
              <a:gdLst>
                <a:gd name="T0" fmla="*/ 5250 w 336"/>
                <a:gd name="T1" fmla="*/ 661 h 244"/>
                <a:gd name="T2" fmla="*/ 1408 w 336"/>
                <a:gd name="T3" fmla="*/ 738 h 244"/>
                <a:gd name="T4" fmla="*/ 0 w 336"/>
                <a:gd name="T5" fmla="*/ 4614 h 244"/>
                <a:gd name="T6" fmla="*/ 1595 w 336"/>
                <a:gd name="T7" fmla="*/ 815 h 244"/>
                <a:gd name="T8" fmla="*/ 5250 w 336"/>
                <a:gd name="T9" fmla="*/ 661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244">
                  <a:moveTo>
                    <a:pt x="336" y="35"/>
                  </a:moveTo>
                  <a:cubicBezTo>
                    <a:pt x="287" y="19"/>
                    <a:pt x="154" y="0"/>
                    <a:pt x="90" y="39"/>
                  </a:cubicBezTo>
                  <a:cubicBezTo>
                    <a:pt x="26" y="77"/>
                    <a:pt x="5" y="157"/>
                    <a:pt x="0" y="244"/>
                  </a:cubicBezTo>
                  <a:cubicBezTo>
                    <a:pt x="9" y="199"/>
                    <a:pt x="26" y="74"/>
                    <a:pt x="102" y="43"/>
                  </a:cubicBezTo>
                  <a:cubicBezTo>
                    <a:pt x="179" y="12"/>
                    <a:pt x="259" y="22"/>
                    <a:pt x="3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 name="Freeform 26">
              <a:extLst>
                <a:ext uri="{FF2B5EF4-FFF2-40B4-BE49-F238E27FC236}">
                  <a16:creationId xmlns:a16="http://schemas.microsoft.com/office/drawing/2014/main" id="{F10FEE55-65E3-4100-AA74-4D259625EA7C}"/>
                </a:ext>
              </a:extLst>
            </p:cNvPr>
            <p:cNvSpPr>
              <a:spLocks/>
            </p:cNvSpPr>
            <p:nvPr/>
          </p:nvSpPr>
          <p:spPr bwMode="auto">
            <a:xfrm>
              <a:off x="1930" y="1343"/>
              <a:ext cx="920" cy="1224"/>
            </a:xfrm>
            <a:custGeom>
              <a:avLst/>
              <a:gdLst>
                <a:gd name="T0" fmla="*/ 2095 w 368"/>
                <a:gd name="T1" fmla="*/ 1160 h 459"/>
                <a:gd name="T2" fmla="*/ 500 w 368"/>
                <a:gd name="T3" fmla="*/ 4493 h 459"/>
                <a:gd name="T4" fmla="*/ 270 w 368"/>
                <a:gd name="T5" fmla="*/ 8704 h 459"/>
                <a:gd name="T6" fmla="*/ 83 w 368"/>
                <a:gd name="T7" fmla="*/ 4552 h 459"/>
                <a:gd name="T8" fmla="*/ 1583 w 368"/>
                <a:gd name="T9" fmla="*/ 739 h 459"/>
                <a:gd name="T10" fmla="*/ 5750 w 368"/>
                <a:gd name="T11" fmla="*/ 661 h 459"/>
                <a:gd name="T12" fmla="*/ 2095 w 368"/>
                <a:gd name="T13" fmla="*/ 116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8" h="459">
                  <a:moveTo>
                    <a:pt x="134" y="61"/>
                  </a:moveTo>
                  <a:cubicBezTo>
                    <a:pt x="53" y="96"/>
                    <a:pt x="37" y="185"/>
                    <a:pt x="32" y="237"/>
                  </a:cubicBezTo>
                  <a:cubicBezTo>
                    <a:pt x="26" y="289"/>
                    <a:pt x="28" y="419"/>
                    <a:pt x="17" y="459"/>
                  </a:cubicBezTo>
                  <a:cubicBezTo>
                    <a:pt x="21" y="428"/>
                    <a:pt x="0" y="327"/>
                    <a:pt x="5" y="240"/>
                  </a:cubicBezTo>
                  <a:cubicBezTo>
                    <a:pt x="10" y="153"/>
                    <a:pt x="37" y="77"/>
                    <a:pt x="101" y="39"/>
                  </a:cubicBezTo>
                  <a:cubicBezTo>
                    <a:pt x="165" y="0"/>
                    <a:pt x="318" y="19"/>
                    <a:pt x="368" y="35"/>
                  </a:cubicBezTo>
                  <a:cubicBezTo>
                    <a:pt x="338" y="29"/>
                    <a:pt x="210" y="28"/>
                    <a:pt x="134" y="61"/>
                  </a:cubicBezTo>
                  <a:close/>
                </a:path>
              </a:pathLst>
            </a:custGeom>
            <a:solidFill>
              <a:srgbClr val="A375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 name="Freeform 27">
              <a:extLst>
                <a:ext uri="{FF2B5EF4-FFF2-40B4-BE49-F238E27FC236}">
                  <a16:creationId xmlns:a16="http://schemas.microsoft.com/office/drawing/2014/main" id="{762EDD3B-3C09-4C8A-A9E3-7E343E7806FC}"/>
                </a:ext>
              </a:extLst>
            </p:cNvPr>
            <p:cNvSpPr>
              <a:spLocks/>
            </p:cNvSpPr>
            <p:nvPr/>
          </p:nvSpPr>
          <p:spPr bwMode="auto">
            <a:xfrm>
              <a:off x="2392" y="1505"/>
              <a:ext cx="1317" cy="1302"/>
            </a:xfrm>
            <a:custGeom>
              <a:avLst/>
              <a:gdLst>
                <a:gd name="T0" fmla="*/ 8099 w 527"/>
                <a:gd name="T1" fmla="*/ 3018 h 488"/>
                <a:gd name="T2" fmla="*/ 8099 w 527"/>
                <a:gd name="T3" fmla="*/ 3210 h 488"/>
                <a:gd name="T4" fmla="*/ 6632 w 527"/>
                <a:gd name="T5" fmla="*/ 5091 h 488"/>
                <a:gd name="T6" fmla="*/ 5320 w 527"/>
                <a:gd name="T7" fmla="*/ 5125 h 488"/>
                <a:gd name="T8" fmla="*/ 4433 w 527"/>
                <a:gd name="T9" fmla="*/ 6230 h 488"/>
                <a:gd name="T10" fmla="*/ 2199 w 527"/>
                <a:gd name="T11" fmla="*/ 7503 h 488"/>
                <a:gd name="T12" fmla="*/ 0 w 527"/>
                <a:gd name="T13" fmla="*/ 9269 h 488"/>
                <a:gd name="T14" fmla="*/ 2187 w 527"/>
                <a:gd name="T15" fmla="*/ 7046 h 488"/>
                <a:gd name="T16" fmla="*/ 4728 w 527"/>
                <a:gd name="T17" fmla="*/ 4941 h 488"/>
                <a:gd name="T18" fmla="*/ 4946 w 527"/>
                <a:gd name="T19" fmla="*/ 2433 h 488"/>
                <a:gd name="T20" fmla="*/ 5183 w 527"/>
                <a:gd name="T21" fmla="*/ 0 h 488"/>
                <a:gd name="T22" fmla="*/ 5320 w 527"/>
                <a:gd name="T23" fmla="*/ 1366 h 488"/>
                <a:gd name="T24" fmla="*/ 5383 w 527"/>
                <a:gd name="T25" fmla="*/ 2948 h 488"/>
                <a:gd name="T26" fmla="*/ 5508 w 527"/>
                <a:gd name="T27" fmla="*/ 4386 h 488"/>
                <a:gd name="T28" fmla="*/ 6820 w 527"/>
                <a:gd name="T29" fmla="*/ 4293 h 488"/>
                <a:gd name="T30" fmla="*/ 8099 w 527"/>
                <a:gd name="T31" fmla="*/ 3018 h 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7" h="488">
                  <a:moveTo>
                    <a:pt x="519" y="159"/>
                  </a:moveTo>
                  <a:cubicBezTo>
                    <a:pt x="527" y="154"/>
                    <a:pt x="526" y="161"/>
                    <a:pt x="519" y="169"/>
                  </a:cubicBezTo>
                  <a:cubicBezTo>
                    <a:pt x="490" y="201"/>
                    <a:pt x="475" y="247"/>
                    <a:pt x="425" y="268"/>
                  </a:cubicBezTo>
                  <a:cubicBezTo>
                    <a:pt x="387" y="285"/>
                    <a:pt x="355" y="262"/>
                    <a:pt x="341" y="270"/>
                  </a:cubicBezTo>
                  <a:cubicBezTo>
                    <a:pt x="328" y="278"/>
                    <a:pt x="311" y="304"/>
                    <a:pt x="284" y="328"/>
                  </a:cubicBezTo>
                  <a:cubicBezTo>
                    <a:pt x="257" y="352"/>
                    <a:pt x="211" y="364"/>
                    <a:pt x="141" y="395"/>
                  </a:cubicBezTo>
                  <a:cubicBezTo>
                    <a:pt x="72" y="426"/>
                    <a:pt x="39" y="455"/>
                    <a:pt x="0" y="488"/>
                  </a:cubicBezTo>
                  <a:cubicBezTo>
                    <a:pt x="32" y="451"/>
                    <a:pt x="100" y="391"/>
                    <a:pt x="140" y="371"/>
                  </a:cubicBezTo>
                  <a:cubicBezTo>
                    <a:pt x="180" y="351"/>
                    <a:pt x="275" y="304"/>
                    <a:pt x="303" y="260"/>
                  </a:cubicBezTo>
                  <a:cubicBezTo>
                    <a:pt x="331" y="216"/>
                    <a:pt x="315" y="176"/>
                    <a:pt x="317" y="128"/>
                  </a:cubicBezTo>
                  <a:cubicBezTo>
                    <a:pt x="320" y="80"/>
                    <a:pt x="339" y="32"/>
                    <a:pt x="332" y="0"/>
                  </a:cubicBezTo>
                  <a:cubicBezTo>
                    <a:pt x="340" y="19"/>
                    <a:pt x="343" y="43"/>
                    <a:pt x="341" y="72"/>
                  </a:cubicBezTo>
                  <a:cubicBezTo>
                    <a:pt x="340" y="102"/>
                    <a:pt x="339" y="126"/>
                    <a:pt x="345" y="155"/>
                  </a:cubicBezTo>
                  <a:cubicBezTo>
                    <a:pt x="352" y="184"/>
                    <a:pt x="353" y="218"/>
                    <a:pt x="353" y="231"/>
                  </a:cubicBezTo>
                  <a:cubicBezTo>
                    <a:pt x="353" y="244"/>
                    <a:pt x="400" y="248"/>
                    <a:pt x="437" y="226"/>
                  </a:cubicBezTo>
                  <a:cubicBezTo>
                    <a:pt x="466" y="208"/>
                    <a:pt x="493" y="176"/>
                    <a:pt x="519" y="159"/>
                  </a:cubicBezTo>
                  <a:close/>
                </a:path>
              </a:pathLst>
            </a:custGeom>
            <a:solidFill>
              <a:srgbClr val="7B425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 name="Freeform 28">
              <a:extLst>
                <a:ext uri="{FF2B5EF4-FFF2-40B4-BE49-F238E27FC236}">
                  <a16:creationId xmlns:a16="http://schemas.microsoft.com/office/drawing/2014/main" id="{A0BEC375-13D3-43C7-98CD-8CD63A4F0FBB}"/>
                </a:ext>
              </a:extLst>
            </p:cNvPr>
            <p:cNvSpPr>
              <a:spLocks/>
            </p:cNvSpPr>
            <p:nvPr/>
          </p:nvSpPr>
          <p:spPr bwMode="auto">
            <a:xfrm>
              <a:off x="3659" y="1505"/>
              <a:ext cx="193" cy="475"/>
            </a:xfrm>
            <a:custGeom>
              <a:avLst/>
              <a:gdLst>
                <a:gd name="T0" fmla="*/ 960 w 77"/>
                <a:gd name="T1" fmla="*/ 0 h 178"/>
                <a:gd name="T2" fmla="*/ 960 w 77"/>
                <a:gd name="T3" fmla="*/ 1980 h 178"/>
                <a:gd name="T4" fmla="*/ 491 w 77"/>
                <a:gd name="T5" fmla="*/ 2778 h 178"/>
                <a:gd name="T6" fmla="*/ 95 w 77"/>
                <a:gd name="T7" fmla="*/ 3304 h 178"/>
                <a:gd name="T8" fmla="*/ 20 w 77"/>
                <a:gd name="T9" fmla="*/ 3248 h 178"/>
                <a:gd name="T10" fmla="*/ 993 w 77"/>
                <a:gd name="T11" fmla="*/ 1404 h 178"/>
                <a:gd name="T12" fmla="*/ 960 w 77"/>
                <a:gd name="T13" fmla="*/ 77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78">
                  <a:moveTo>
                    <a:pt x="61" y="0"/>
                  </a:moveTo>
                  <a:cubicBezTo>
                    <a:pt x="77" y="28"/>
                    <a:pt x="75" y="76"/>
                    <a:pt x="61" y="104"/>
                  </a:cubicBezTo>
                  <a:cubicBezTo>
                    <a:pt x="55" y="117"/>
                    <a:pt x="41" y="135"/>
                    <a:pt x="31" y="146"/>
                  </a:cubicBezTo>
                  <a:cubicBezTo>
                    <a:pt x="28" y="150"/>
                    <a:pt x="11" y="171"/>
                    <a:pt x="6" y="174"/>
                  </a:cubicBezTo>
                  <a:cubicBezTo>
                    <a:pt x="0" y="178"/>
                    <a:pt x="6" y="166"/>
                    <a:pt x="1" y="171"/>
                  </a:cubicBezTo>
                  <a:cubicBezTo>
                    <a:pt x="22" y="142"/>
                    <a:pt x="56" y="111"/>
                    <a:pt x="63" y="74"/>
                  </a:cubicBezTo>
                  <a:cubicBezTo>
                    <a:pt x="66" y="56"/>
                    <a:pt x="71" y="21"/>
                    <a:pt x="61" y="4"/>
                  </a:cubicBezTo>
                </a:path>
              </a:pathLst>
            </a:custGeom>
            <a:solidFill>
              <a:srgbClr val="7B425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 name="Freeform 29">
              <a:extLst>
                <a:ext uri="{FF2B5EF4-FFF2-40B4-BE49-F238E27FC236}">
                  <a16:creationId xmlns:a16="http://schemas.microsoft.com/office/drawing/2014/main" id="{60879661-7559-4A76-8047-AF29364DD1E2}"/>
                </a:ext>
              </a:extLst>
            </p:cNvPr>
            <p:cNvSpPr>
              <a:spLocks/>
            </p:cNvSpPr>
            <p:nvPr/>
          </p:nvSpPr>
          <p:spPr bwMode="auto">
            <a:xfrm>
              <a:off x="3257" y="1468"/>
              <a:ext cx="430" cy="629"/>
            </a:xfrm>
            <a:custGeom>
              <a:avLst/>
              <a:gdLst>
                <a:gd name="T0" fmla="*/ 83 w 172"/>
                <a:gd name="T1" fmla="*/ 1023 h 236"/>
                <a:gd name="T2" fmla="*/ 113 w 172"/>
                <a:gd name="T3" fmla="*/ 2593 h 236"/>
                <a:gd name="T4" fmla="*/ 283 w 172"/>
                <a:gd name="T5" fmla="*/ 4467 h 236"/>
                <a:gd name="T6" fmla="*/ 283 w 172"/>
                <a:gd name="T7" fmla="*/ 2628 h 236"/>
                <a:gd name="T8" fmla="*/ 300 w 172"/>
                <a:gd name="T9" fmla="*/ 909 h 236"/>
                <a:gd name="T10" fmla="*/ 1375 w 172"/>
                <a:gd name="T11" fmla="*/ 205 h 236"/>
                <a:gd name="T12" fmla="*/ 2688 w 172"/>
                <a:gd name="T13" fmla="*/ 136 h 236"/>
                <a:gd name="T14" fmla="*/ 1250 w 172"/>
                <a:gd name="T15" fmla="*/ 93 h 236"/>
                <a:gd name="T16" fmla="*/ 83 w 172"/>
                <a:gd name="T17" fmla="*/ 1023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236">
                  <a:moveTo>
                    <a:pt x="5" y="54"/>
                  </a:moveTo>
                  <a:cubicBezTo>
                    <a:pt x="8" y="79"/>
                    <a:pt x="1" y="102"/>
                    <a:pt x="7" y="137"/>
                  </a:cubicBezTo>
                  <a:cubicBezTo>
                    <a:pt x="13" y="172"/>
                    <a:pt x="21" y="213"/>
                    <a:pt x="18" y="236"/>
                  </a:cubicBezTo>
                  <a:cubicBezTo>
                    <a:pt x="20" y="216"/>
                    <a:pt x="20" y="167"/>
                    <a:pt x="18" y="139"/>
                  </a:cubicBezTo>
                  <a:cubicBezTo>
                    <a:pt x="16" y="111"/>
                    <a:pt x="15" y="62"/>
                    <a:pt x="19" y="48"/>
                  </a:cubicBezTo>
                  <a:cubicBezTo>
                    <a:pt x="23" y="34"/>
                    <a:pt x="34" y="8"/>
                    <a:pt x="88" y="11"/>
                  </a:cubicBezTo>
                  <a:cubicBezTo>
                    <a:pt x="142" y="14"/>
                    <a:pt x="164" y="8"/>
                    <a:pt x="172" y="7"/>
                  </a:cubicBezTo>
                  <a:cubicBezTo>
                    <a:pt x="161" y="7"/>
                    <a:pt x="102" y="8"/>
                    <a:pt x="80" y="5"/>
                  </a:cubicBezTo>
                  <a:cubicBezTo>
                    <a:pt x="58" y="2"/>
                    <a:pt x="0" y="0"/>
                    <a:pt x="5" y="54"/>
                  </a:cubicBezTo>
                  <a:close/>
                </a:path>
              </a:pathLst>
            </a:custGeom>
            <a:solidFill>
              <a:srgbClr val="A3757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 name="Freeform 30">
              <a:extLst>
                <a:ext uri="{FF2B5EF4-FFF2-40B4-BE49-F238E27FC236}">
                  <a16:creationId xmlns:a16="http://schemas.microsoft.com/office/drawing/2014/main" id="{F088E414-3CF0-4559-B27F-B1CBFDC9AD0F}"/>
                </a:ext>
              </a:extLst>
            </p:cNvPr>
            <p:cNvSpPr>
              <a:spLocks/>
            </p:cNvSpPr>
            <p:nvPr/>
          </p:nvSpPr>
          <p:spPr bwMode="auto">
            <a:xfrm>
              <a:off x="3055" y="1972"/>
              <a:ext cx="230" cy="437"/>
            </a:xfrm>
            <a:custGeom>
              <a:avLst/>
              <a:gdLst>
                <a:gd name="T0" fmla="*/ 1250 w 92"/>
                <a:gd name="T1" fmla="*/ 0 h 164"/>
                <a:gd name="T2" fmla="*/ 0 w 92"/>
                <a:gd name="T3" fmla="*/ 3102 h 164"/>
                <a:gd name="T4" fmla="*/ 1250 w 92"/>
                <a:gd name="T5" fmla="*/ 0 h 164"/>
                <a:gd name="T6" fmla="*/ 0 60000 65536"/>
                <a:gd name="T7" fmla="*/ 0 60000 65536"/>
                <a:gd name="T8" fmla="*/ 0 60000 65536"/>
              </a:gdLst>
              <a:ahLst/>
              <a:cxnLst>
                <a:cxn ang="T6">
                  <a:pos x="T0" y="T1"/>
                </a:cxn>
                <a:cxn ang="T7">
                  <a:pos x="T2" y="T3"/>
                </a:cxn>
                <a:cxn ang="T8">
                  <a:pos x="T4" y="T5"/>
                </a:cxn>
              </a:cxnLst>
              <a:rect l="0" t="0" r="r" b="b"/>
              <a:pathLst>
                <a:path w="92" h="164">
                  <a:moveTo>
                    <a:pt x="80" y="0"/>
                  </a:moveTo>
                  <a:cubicBezTo>
                    <a:pt x="85" y="24"/>
                    <a:pt x="92" y="112"/>
                    <a:pt x="0" y="164"/>
                  </a:cubicBezTo>
                  <a:cubicBezTo>
                    <a:pt x="26" y="149"/>
                    <a:pt x="78" y="101"/>
                    <a:pt x="80" y="0"/>
                  </a:cubicBezTo>
                </a:path>
              </a:pathLst>
            </a:custGeom>
            <a:solidFill>
              <a:srgbClr val="682E4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 name="Freeform 31">
              <a:extLst>
                <a:ext uri="{FF2B5EF4-FFF2-40B4-BE49-F238E27FC236}">
                  <a16:creationId xmlns:a16="http://schemas.microsoft.com/office/drawing/2014/main" id="{55E662C4-7823-48E3-A6BE-A7E8DE5F2C9B}"/>
                </a:ext>
              </a:extLst>
            </p:cNvPr>
            <p:cNvSpPr>
              <a:spLocks/>
            </p:cNvSpPr>
            <p:nvPr/>
          </p:nvSpPr>
          <p:spPr bwMode="auto">
            <a:xfrm>
              <a:off x="3285" y="2097"/>
              <a:ext cx="309" cy="152"/>
            </a:xfrm>
            <a:custGeom>
              <a:avLst/>
              <a:gdLst>
                <a:gd name="T0" fmla="*/ 1919 w 124"/>
                <a:gd name="T1" fmla="*/ 0 h 57"/>
                <a:gd name="T2" fmla="*/ 912 w 124"/>
                <a:gd name="T3" fmla="*/ 931 h 57"/>
                <a:gd name="T4" fmla="*/ 0 w 124"/>
                <a:gd name="T5" fmla="*/ 875 h 57"/>
                <a:gd name="T6" fmla="*/ 974 w 124"/>
                <a:gd name="T7" fmla="*/ 776 h 57"/>
                <a:gd name="T8" fmla="*/ 1919 w 124"/>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57">
                  <a:moveTo>
                    <a:pt x="124" y="0"/>
                  </a:moveTo>
                  <a:cubicBezTo>
                    <a:pt x="100" y="29"/>
                    <a:pt x="82" y="41"/>
                    <a:pt x="59" y="49"/>
                  </a:cubicBezTo>
                  <a:cubicBezTo>
                    <a:pt x="36" y="57"/>
                    <a:pt x="11" y="48"/>
                    <a:pt x="0" y="46"/>
                  </a:cubicBezTo>
                  <a:cubicBezTo>
                    <a:pt x="12" y="46"/>
                    <a:pt x="32" y="53"/>
                    <a:pt x="63" y="41"/>
                  </a:cubicBezTo>
                  <a:cubicBezTo>
                    <a:pt x="94" y="28"/>
                    <a:pt x="119" y="5"/>
                    <a:pt x="124" y="0"/>
                  </a:cubicBezTo>
                  <a:close/>
                </a:path>
              </a:pathLst>
            </a:custGeom>
            <a:solidFill>
              <a:srgbClr val="682E4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 name="Freeform 32">
              <a:extLst>
                <a:ext uri="{FF2B5EF4-FFF2-40B4-BE49-F238E27FC236}">
                  <a16:creationId xmlns:a16="http://schemas.microsoft.com/office/drawing/2014/main" id="{25BC469A-0C1C-4459-89F0-55984C7DEA4A}"/>
                </a:ext>
              </a:extLst>
            </p:cNvPr>
            <p:cNvSpPr>
              <a:spLocks/>
            </p:cNvSpPr>
            <p:nvPr/>
          </p:nvSpPr>
          <p:spPr bwMode="auto">
            <a:xfrm>
              <a:off x="1872" y="1257"/>
              <a:ext cx="2002" cy="1766"/>
            </a:xfrm>
            <a:custGeom>
              <a:avLst/>
              <a:gdLst>
                <a:gd name="T0" fmla="*/ 8778 w 801"/>
                <a:gd name="T1" fmla="*/ 1446 h 662"/>
                <a:gd name="T2" fmla="*/ 10725 w 801"/>
                <a:gd name="T3" fmla="*/ 1366 h 662"/>
                <a:gd name="T4" fmla="*/ 11932 w 801"/>
                <a:gd name="T5" fmla="*/ 1425 h 662"/>
                <a:gd name="T6" fmla="*/ 12224 w 801"/>
                <a:gd name="T7" fmla="*/ 3871 h 662"/>
                <a:gd name="T8" fmla="*/ 11245 w 801"/>
                <a:gd name="T9" fmla="*/ 5351 h 662"/>
                <a:gd name="T10" fmla="*/ 9715 w 801"/>
                <a:gd name="T11" fmla="*/ 7024 h 662"/>
                <a:gd name="T12" fmla="*/ 8383 w 801"/>
                <a:gd name="T13" fmla="*/ 7229 h 662"/>
                <a:gd name="T14" fmla="*/ 6758 w 801"/>
                <a:gd name="T15" fmla="*/ 8710 h 662"/>
                <a:gd name="T16" fmla="*/ 3562 w 801"/>
                <a:gd name="T17" fmla="*/ 10916 h 662"/>
                <a:gd name="T18" fmla="*/ 1012 w 801"/>
                <a:gd name="T19" fmla="*/ 12170 h 662"/>
                <a:gd name="T20" fmla="*/ 375 w 801"/>
                <a:gd name="T21" fmla="*/ 8811 h 662"/>
                <a:gd name="T22" fmla="*/ 250 w 801"/>
                <a:gd name="T23" fmla="*/ 4498 h 662"/>
                <a:gd name="T24" fmla="*/ 2042 w 801"/>
                <a:gd name="T25" fmla="*/ 910 h 662"/>
                <a:gd name="T26" fmla="*/ 8195 w 801"/>
                <a:gd name="T27" fmla="*/ 1537 h 662"/>
                <a:gd name="T28" fmla="*/ 8778 w 801"/>
                <a:gd name="T29" fmla="*/ 1446 h 6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1" h="662">
                  <a:moveTo>
                    <a:pt x="562" y="76"/>
                  </a:moveTo>
                  <a:cubicBezTo>
                    <a:pt x="591" y="67"/>
                    <a:pt x="647" y="69"/>
                    <a:pt x="687" y="72"/>
                  </a:cubicBezTo>
                  <a:cubicBezTo>
                    <a:pt x="726" y="75"/>
                    <a:pt x="734" y="72"/>
                    <a:pt x="764" y="75"/>
                  </a:cubicBezTo>
                  <a:cubicBezTo>
                    <a:pt x="800" y="78"/>
                    <a:pt x="801" y="175"/>
                    <a:pt x="783" y="204"/>
                  </a:cubicBezTo>
                  <a:cubicBezTo>
                    <a:pt x="766" y="233"/>
                    <a:pt x="745" y="242"/>
                    <a:pt x="720" y="282"/>
                  </a:cubicBezTo>
                  <a:cubicBezTo>
                    <a:pt x="695" y="321"/>
                    <a:pt x="660" y="359"/>
                    <a:pt x="622" y="370"/>
                  </a:cubicBezTo>
                  <a:cubicBezTo>
                    <a:pt x="584" y="380"/>
                    <a:pt x="553" y="355"/>
                    <a:pt x="537" y="381"/>
                  </a:cubicBezTo>
                  <a:cubicBezTo>
                    <a:pt x="521" y="408"/>
                    <a:pt x="489" y="440"/>
                    <a:pt x="433" y="459"/>
                  </a:cubicBezTo>
                  <a:cubicBezTo>
                    <a:pt x="377" y="478"/>
                    <a:pt x="274" y="532"/>
                    <a:pt x="228" y="575"/>
                  </a:cubicBezTo>
                  <a:cubicBezTo>
                    <a:pt x="181" y="618"/>
                    <a:pt x="129" y="662"/>
                    <a:pt x="65" y="641"/>
                  </a:cubicBezTo>
                  <a:cubicBezTo>
                    <a:pt x="0" y="620"/>
                    <a:pt x="27" y="505"/>
                    <a:pt x="24" y="464"/>
                  </a:cubicBezTo>
                  <a:cubicBezTo>
                    <a:pt x="21" y="422"/>
                    <a:pt x="0" y="352"/>
                    <a:pt x="16" y="237"/>
                  </a:cubicBezTo>
                  <a:cubicBezTo>
                    <a:pt x="29" y="149"/>
                    <a:pt x="55" y="77"/>
                    <a:pt x="131" y="48"/>
                  </a:cubicBezTo>
                  <a:cubicBezTo>
                    <a:pt x="258" y="0"/>
                    <a:pt x="472" y="73"/>
                    <a:pt x="525" y="81"/>
                  </a:cubicBezTo>
                  <a:cubicBezTo>
                    <a:pt x="538" y="83"/>
                    <a:pt x="550" y="78"/>
                    <a:pt x="562" y="7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 name="Freeform 33">
              <a:extLst>
                <a:ext uri="{FF2B5EF4-FFF2-40B4-BE49-F238E27FC236}">
                  <a16:creationId xmlns:a16="http://schemas.microsoft.com/office/drawing/2014/main" id="{CED5ED42-A9C9-4338-BF9B-C2D91AAE3612}"/>
                </a:ext>
              </a:extLst>
            </p:cNvPr>
            <p:cNvSpPr>
              <a:spLocks/>
            </p:cNvSpPr>
            <p:nvPr/>
          </p:nvSpPr>
          <p:spPr bwMode="auto">
            <a:xfrm>
              <a:off x="3187" y="1476"/>
              <a:ext cx="133" cy="779"/>
            </a:xfrm>
            <a:custGeom>
              <a:avLst/>
              <a:gdLst>
                <a:gd name="T0" fmla="*/ 0 w 53"/>
                <a:gd name="T1" fmla="*/ 0 h 292"/>
                <a:gd name="T2" fmla="*/ 334 w 53"/>
                <a:gd name="T3" fmla="*/ 2028 h 292"/>
                <a:gd name="T4" fmla="*/ 271 w 53"/>
                <a:gd name="T5" fmla="*/ 5544 h 292"/>
                <a:gd name="T6" fmla="*/ 0 60000 65536"/>
                <a:gd name="T7" fmla="*/ 0 60000 65536"/>
                <a:gd name="T8" fmla="*/ 0 60000 65536"/>
              </a:gdLst>
              <a:ahLst/>
              <a:cxnLst>
                <a:cxn ang="T6">
                  <a:pos x="T0" y="T1"/>
                </a:cxn>
                <a:cxn ang="T7">
                  <a:pos x="T2" y="T3"/>
                </a:cxn>
                <a:cxn ang="T8">
                  <a:pos x="T4" y="T5"/>
                </a:cxn>
              </a:cxnLst>
              <a:rect l="0" t="0" r="r" b="b"/>
              <a:pathLst>
                <a:path w="53" h="292">
                  <a:moveTo>
                    <a:pt x="0" y="0"/>
                  </a:moveTo>
                  <a:cubicBezTo>
                    <a:pt x="26" y="4"/>
                    <a:pt x="24" y="61"/>
                    <a:pt x="21" y="107"/>
                  </a:cubicBezTo>
                  <a:cubicBezTo>
                    <a:pt x="18" y="153"/>
                    <a:pt x="53" y="228"/>
                    <a:pt x="17" y="292"/>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grpSp>
      <p:grpSp>
        <p:nvGrpSpPr>
          <p:cNvPr id="20" name="Group 3">
            <a:extLst>
              <a:ext uri="{FF2B5EF4-FFF2-40B4-BE49-F238E27FC236}">
                <a16:creationId xmlns:a16="http://schemas.microsoft.com/office/drawing/2014/main" id="{B1A2E99E-C94F-4790-B2F4-514CFB7A3257}"/>
              </a:ext>
            </a:extLst>
          </p:cNvPr>
          <p:cNvGrpSpPr>
            <a:grpSpLocks noChangeAspect="1"/>
          </p:cNvGrpSpPr>
          <p:nvPr/>
        </p:nvGrpSpPr>
        <p:grpSpPr bwMode="auto">
          <a:xfrm>
            <a:off x="6703036" y="3185703"/>
            <a:ext cx="3253453" cy="2091103"/>
            <a:chOff x="951" y="1039"/>
            <a:chExt cx="4053" cy="2605"/>
          </a:xfrm>
        </p:grpSpPr>
        <p:sp>
          <p:nvSpPr>
            <p:cNvPr id="21" name="Freeform 4">
              <a:extLst>
                <a:ext uri="{FF2B5EF4-FFF2-40B4-BE49-F238E27FC236}">
                  <a16:creationId xmlns:a16="http://schemas.microsoft.com/office/drawing/2014/main" id="{85588B5E-0CFF-424E-B897-223057BCFFA8}"/>
                </a:ext>
              </a:extLst>
            </p:cNvPr>
            <p:cNvSpPr>
              <a:spLocks/>
            </p:cNvSpPr>
            <p:nvPr/>
          </p:nvSpPr>
          <p:spPr bwMode="auto">
            <a:xfrm>
              <a:off x="3176" y="1177"/>
              <a:ext cx="1828" cy="1589"/>
            </a:xfrm>
            <a:custGeom>
              <a:avLst/>
              <a:gdLst>
                <a:gd name="T0" fmla="*/ 300 w 1266"/>
                <a:gd name="T1" fmla="*/ 256 h 1098"/>
                <a:gd name="T2" fmla="*/ 422 w 1266"/>
                <a:gd name="T3" fmla="*/ 203 h 1098"/>
                <a:gd name="T4" fmla="*/ 875 w 1266"/>
                <a:gd name="T5" fmla="*/ 263 h 1098"/>
                <a:gd name="T6" fmla="*/ 1220 w 1266"/>
                <a:gd name="T7" fmla="*/ 300 h 1098"/>
                <a:gd name="T8" fmla="*/ 1816 w 1266"/>
                <a:gd name="T9" fmla="*/ 346 h 1098"/>
                <a:gd name="T10" fmla="*/ 2081 w 1266"/>
                <a:gd name="T11" fmla="*/ 230 h 1098"/>
                <a:gd name="T12" fmla="*/ 2319 w 1266"/>
                <a:gd name="T13" fmla="*/ 327 h 1098"/>
                <a:gd name="T14" fmla="*/ 2537 w 1266"/>
                <a:gd name="T15" fmla="*/ 263 h 1098"/>
                <a:gd name="T16" fmla="*/ 2638 w 1266"/>
                <a:gd name="T17" fmla="*/ 388 h 1098"/>
                <a:gd name="T18" fmla="*/ 2827 w 1266"/>
                <a:gd name="T19" fmla="*/ 352 h 1098"/>
                <a:gd name="T20" fmla="*/ 2908 w 1266"/>
                <a:gd name="T21" fmla="*/ 300 h 1098"/>
                <a:gd name="T22" fmla="*/ 3058 w 1266"/>
                <a:gd name="T23" fmla="*/ 219 h 1098"/>
                <a:gd name="T24" fmla="*/ 3227 w 1266"/>
                <a:gd name="T25" fmla="*/ 263 h 1098"/>
                <a:gd name="T26" fmla="*/ 3311 w 1266"/>
                <a:gd name="T27" fmla="*/ 259 h 1098"/>
                <a:gd name="T28" fmla="*/ 3467 w 1266"/>
                <a:gd name="T29" fmla="*/ 178 h 1098"/>
                <a:gd name="T30" fmla="*/ 3646 w 1266"/>
                <a:gd name="T31" fmla="*/ 360 h 1098"/>
                <a:gd name="T32" fmla="*/ 3770 w 1266"/>
                <a:gd name="T33" fmla="*/ 398 h 1098"/>
                <a:gd name="T34" fmla="*/ 3630 w 1266"/>
                <a:gd name="T35" fmla="*/ 771 h 1098"/>
                <a:gd name="T36" fmla="*/ 3538 w 1266"/>
                <a:gd name="T37" fmla="*/ 886 h 1098"/>
                <a:gd name="T38" fmla="*/ 3512 w 1266"/>
                <a:gd name="T39" fmla="*/ 1093 h 1098"/>
                <a:gd name="T40" fmla="*/ 3294 w 1266"/>
                <a:gd name="T41" fmla="*/ 1226 h 1098"/>
                <a:gd name="T42" fmla="*/ 3167 w 1266"/>
                <a:gd name="T43" fmla="*/ 1397 h 1098"/>
                <a:gd name="T44" fmla="*/ 2915 w 1266"/>
                <a:gd name="T45" fmla="*/ 1776 h 1098"/>
                <a:gd name="T46" fmla="*/ 2767 w 1266"/>
                <a:gd name="T47" fmla="*/ 2120 h 1098"/>
                <a:gd name="T48" fmla="*/ 2523 w 1266"/>
                <a:gd name="T49" fmla="*/ 2385 h 1098"/>
                <a:gd name="T50" fmla="*/ 2368 w 1266"/>
                <a:gd name="T51" fmla="*/ 2622 h 1098"/>
                <a:gd name="T52" fmla="*/ 2244 w 1266"/>
                <a:gd name="T53" fmla="*/ 2754 h 1098"/>
                <a:gd name="T54" fmla="*/ 2095 w 1266"/>
                <a:gd name="T55" fmla="*/ 3010 h 1098"/>
                <a:gd name="T56" fmla="*/ 1831 w 1266"/>
                <a:gd name="T57" fmla="*/ 2988 h 1098"/>
                <a:gd name="T58" fmla="*/ 1588 w 1266"/>
                <a:gd name="T59" fmla="*/ 3271 h 1098"/>
                <a:gd name="T60" fmla="*/ 1405 w 1266"/>
                <a:gd name="T61" fmla="*/ 3240 h 1098"/>
                <a:gd name="T62" fmla="*/ 1301 w 1266"/>
                <a:gd name="T63" fmla="*/ 3227 h 1098"/>
                <a:gd name="T64" fmla="*/ 1119 w 1266"/>
                <a:gd name="T65" fmla="*/ 3294 h 1098"/>
                <a:gd name="T66" fmla="*/ 888 w 1266"/>
                <a:gd name="T67" fmla="*/ 3219 h 1098"/>
                <a:gd name="T68" fmla="*/ 653 w 1266"/>
                <a:gd name="T69" fmla="*/ 3320 h 1098"/>
                <a:gd name="T70" fmla="*/ 474 w 1266"/>
                <a:gd name="T71" fmla="*/ 3171 h 1098"/>
                <a:gd name="T72" fmla="*/ 325 w 1266"/>
                <a:gd name="T73" fmla="*/ 3226 h 1098"/>
                <a:gd name="T74" fmla="*/ 111 w 1266"/>
                <a:gd name="T75" fmla="*/ 3123 h 1098"/>
                <a:gd name="T76" fmla="*/ 108 w 1266"/>
                <a:gd name="T77" fmla="*/ 2567 h 1098"/>
                <a:gd name="T78" fmla="*/ 39 w 1266"/>
                <a:gd name="T79" fmla="*/ 2004 h 1098"/>
                <a:gd name="T80" fmla="*/ 81 w 1266"/>
                <a:gd name="T81" fmla="*/ 1282 h 1098"/>
                <a:gd name="T82" fmla="*/ 117 w 1266"/>
                <a:gd name="T83" fmla="*/ 676 h 1098"/>
                <a:gd name="T84" fmla="*/ 84 w 1266"/>
                <a:gd name="T85" fmla="*/ 297 h 1098"/>
                <a:gd name="T86" fmla="*/ 300 w 1266"/>
                <a:gd name="T87" fmla="*/ 256 h 10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66" h="1098">
                  <a:moveTo>
                    <a:pt x="100" y="84"/>
                  </a:moveTo>
                  <a:cubicBezTo>
                    <a:pt x="100" y="84"/>
                    <a:pt x="121" y="78"/>
                    <a:pt x="140" y="67"/>
                  </a:cubicBezTo>
                  <a:cubicBezTo>
                    <a:pt x="158" y="56"/>
                    <a:pt x="240" y="31"/>
                    <a:pt x="291" y="87"/>
                  </a:cubicBezTo>
                  <a:cubicBezTo>
                    <a:pt x="291" y="87"/>
                    <a:pt x="352" y="48"/>
                    <a:pt x="405" y="99"/>
                  </a:cubicBezTo>
                  <a:cubicBezTo>
                    <a:pt x="405" y="99"/>
                    <a:pt x="482" y="0"/>
                    <a:pt x="603" y="114"/>
                  </a:cubicBezTo>
                  <a:cubicBezTo>
                    <a:pt x="603" y="114"/>
                    <a:pt x="618" y="74"/>
                    <a:pt x="691" y="76"/>
                  </a:cubicBezTo>
                  <a:cubicBezTo>
                    <a:pt x="764" y="78"/>
                    <a:pt x="770" y="108"/>
                    <a:pt x="770" y="108"/>
                  </a:cubicBezTo>
                  <a:cubicBezTo>
                    <a:pt x="770" y="108"/>
                    <a:pt x="804" y="72"/>
                    <a:pt x="843" y="87"/>
                  </a:cubicBezTo>
                  <a:cubicBezTo>
                    <a:pt x="883" y="103"/>
                    <a:pt x="876" y="128"/>
                    <a:pt x="876" y="128"/>
                  </a:cubicBezTo>
                  <a:cubicBezTo>
                    <a:pt x="876" y="128"/>
                    <a:pt x="915" y="112"/>
                    <a:pt x="939" y="116"/>
                  </a:cubicBezTo>
                  <a:cubicBezTo>
                    <a:pt x="962" y="120"/>
                    <a:pt x="953" y="111"/>
                    <a:pt x="966" y="99"/>
                  </a:cubicBezTo>
                  <a:cubicBezTo>
                    <a:pt x="979" y="86"/>
                    <a:pt x="989" y="74"/>
                    <a:pt x="1016" y="72"/>
                  </a:cubicBezTo>
                  <a:cubicBezTo>
                    <a:pt x="1044" y="70"/>
                    <a:pt x="1063" y="77"/>
                    <a:pt x="1072" y="87"/>
                  </a:cubicBezTo>
                  <a:cubicBezTo>
                    <a:pt x="1080" y="98"/>
                    <a:pt x="1089" y="99"/>
                    <a:pt x="1100" y="86"/>
                  </a:cubicBezTo>
                  <a:cubicBezTo>
                    <a:pt x="1111" y="74"/>
                    <a:pt x="1124" y="59"/>
                    <a:pt x="1152" y="59"/>
                  </a:cubicBezTo>
                  <a:cubicBezTo>
                    <a:pt x="1181" y="59"/>
                    <a:pt x="1211" y="72"/>
                    <a:pt x="1211" y="119"/>
                  </a:cubicBezTo>
                  <a:cubicBezTo>
                    <a:pt x="1211" y="119"/>
                    <a:pt x="1237" y="111"/>
                    <a:pt x="1252" y="131"/>
                  </a:cubicBezTo>
                  <a:cubicBezTo>
                    <a:pt x="1266" y="152"/>
                    <a:pt x="1237" y="236"/>
                    <a:pt x="1206" y="254"/>
                  </a:cubicBezTo>
                  <a:cubicBezTo>
                    <a:pt x="1174" y="272"/>
                    <a:pt x="1170" y="273"/>
                    <a:pt x="1175" y="292"/>
                  </a:cubicBezTo>
                  <a:cubicBezTo>
                    <a:pt x="1180" y="310"/>
                    <a:pt x="1184" y="343"/>
                    <a:pt x="1166" y="361"/>
                  </a:cubicBezTo>
                  <a:cubicBezTo>
                    <a:pt x="1147" y="380"/>
                    <a:pt x="1101" y="388"/>
                    <a:pt x="1094" y="404"/>
                  </a:cubicBezTo>
                  <a:cubicBezTo>
                    <a:pt x="1087" y="421"/>
                    <a:pt x="1089" y="442"/>
                    <a:pt x="1052" y="461"/>
                  </a:cubicBezTo>
                  <a:cubicBezTo>
                    <a:pt x="1052" y="461"/>
                    <a:pt x="1024" y="581"/>
                    <a:pt x="968" y="586"/>
                  </a:cubicBezTo>
                  <a:cubicBezTo>
                    <a:pt x="968" y="586"/>
                    <a:pt x="968" y="685"/>
                    <a:pt x="919" y="699"/>
                  </a:cubicBezTo>
                  <a:cubicBezTo>
                    <a:pt x="870" y="713"/>
                    <a:pt x="901" y="754"/>
                    <a:pt x="838" y="787"/>
                  </a:cubicBezTo>
                  <a:cubicBezTo>
                    <a:pt x="838" y="787"/>
                    <a:pt x="825" y="855"/>
                    <a:pt x="787" y="865"/>
                  </a:cubicBezTo>
                  <a:cubicBezTo>
                    <a:pt x="748" y="874"/>
                    <a:pt x="747" y="891"/>
                    <a:pt x="745" y="909"/>
                  </a:cubicBezTo>
                  <a:cubicBezTo>
                    <a:pt x="744" y="926"/>
                    <a:pt x="736" y="971"/>
                    <a:pt x="696" y="993"/>
                  </a:cubicBezTo>
                  <a:cubicBezTo>
                    <a:pt x="656" y="1014"/>
                    <a:pt x="608" y="986"/>
                    <a:pt x="608" y="986"/>
                  </a:cubicBezTo>
                  <a:cubicBezTo>
                    <a:pt x="608" y="986"/>
                    <a:pt x="577" y="1073"/>
                    <a:pt x="528" y="1079"/>
                  </a:cubicBezTo>
                  <a:cubicBezTo>
                    <a:pt x="479" y="1086"/>
                    <a:pt x="467" y="1069"/>
                    <a:pt x="467" y="1069"/>
                  </a:cubicBezTo>
                  <a:cubicBezTo>
                    <a:pt x="467" y="1069"/>
                    <a:pt x="452" y="1049"/>
                    <a:pt x="432" y="1065"/>
                  </a:cubicBezTo>
                  <a:cubicBezTo>
                    <a:pt x="412" y="1081"/>
                    <a:pt x="395" y="1083"/>
                    <a:pt x="372" y="1087"/>
                  </a:cubicBezTo>
                  <a:cubicBezTo>
                    <a:pt x="349" y="1091"/>
                    <a:pt x="315" y="1049"/>
                    <a:pt x="295" y="1062"/>
                  </a:cubicBezTo>
                  <a:cubicBezTo>
                    <a:pt x="275" y="1075"/>
                    <a:pt x="243" y="1093"/>
                    <a:pt x="217" y="1095"/>
                  </a:cubicBezTo>
                  <a:cubicBezTo>
                    <a:pt x="192" y="1098"/>
                    <a:pt x="157" y="1046"/>
                    <a:pt x="157" y="1046"/>
                  </a:cubicBezTo>
                  <a:cubicBezTo>
                    <a:pt x="157" y="1046"/>
                    <a:pt x="136" y="1073"/>
                    <a:pt x="108" y="1064"/>
                  </a:cubicBezTo>
                  <a:cubicBezTo>
                    <a:pt x="80" y="1055"/>
                    <a:pt x="37" y="1030"/>
                    <a:pt x="37" y="1030"/>
                  </a:cubicBezTo>
                  <a:cubicBezTo>
                    <a:pt x="37" y="1030"/>
                    <a:pt x="20" y="921"/>
                    <a:pt x="36" y="847"/>
                  </a:cubicBezTo>
                  <a:cubicBezTo>
                    <a:pt x="52" y="774"/>
                    <a:pt x="20" y="713"/>
                    <a:pt x="13" y="661"/>
                  </a:cubicBezTo>
                  <a:cubicBezTo>
                    <a:pt x="7" y="609"/>
                    <a:pt x="0" y="473"/>
                    <a:pt x="27" y="423"/>
                  </a:cubicBezTo>
                  <a:cubicBezTo>
                    <a:pt x="53" y="374"/>
                    <a:pt x="48" y="267"/>
                    <a:pt x="39" y="223"/>
                  </a:cubicBezTo>
                  <a:cubicBezTo>
                    <a:pt x="29" y="179"/>
                    <a:pt x="3" y="110"/>
                    <a:pt x="28" y="98"/>
                  </a:cubicBezTo>
                  <a:cubicBezTo>
                    <a:pt x="53" y="86"/>
                    <a:pt x="100" y="84"/>
                    <a:pt x="100" y="84"/>
                  </a:cubicBezTo>
                  <a:close/>
                </a:path>
              </a:pathLst>
            </a:custGeom>
            <a:solidFill>
              <a:srgbClr val="F1977E"/>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 name="Freeform 5">
              <a:extLst>
                <a:ext uri="{FF2B5EF4-FFF2-40B4-BE49-F238E27FC236}">
                  <a16:creationId xmlns:a16="http://schemas.microsoft.com/office/drawing/2014/main" id="{30EEAAB7-E3C0-4167-A214-946FAE88BD41}"/>
                </a:ext>
              </a:extLst>
            </p:cNvPr>
            <p:cNvSpPr>
              <a:spLocks/>
            </p:cNvSpPr>
            <p:nvPr/>
          </p:nvSpPr>
          <p:spPr bwMode="auto">
            <a:xfrm>
              <a:off x="3330" y="1284"/>
              <a:ext cx="259" cy="156"/>
            </a:xfrm>
            <a:custGeom>
              <a:avLst/>
              <a:gdLst>
                <a:gd name="T0" fmla="*/ 486 w 180"/>
                <a:gd name="T1" fmla="*/ 100 h 108"/>
                <a:gd name="T2" fmla="*/ 203 w 180"/>
                <a:gd name="T3" fmla="*/ 19 h 108"/>
                <a:gd name="T4" fmla="*/ 14 w 180"/>
                <a:gd name="T5" fmla="*/ 188 h 108"/>
                <a:gd name="T6" fmla="*/ 168 w 180"/>
                <a:gd name="T7" fmla="*/ 290 h 108"/>
                <a:gd name="T8" fmla="*/ 400 w 180"/>
                <a:gd name="T9" fmla="*/ 264 h 108"/>
                <a:gd name="T10" fmla="*/ 486 w 180"/>
                <a:gd name="T11" fmla="*/ 10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108">
                  <a:moveTo>
                    <a:pt x="163" y="33"/>
                  </a:moveTo>
                  <a:cubicBezTo>
                    <a:pt x="147" y="6"/>
                    <a:pt x="100" y="0"/>
                    <a:pt x="68" y="6"/>
                  </a:cubicBezTo>
                  <a:cubicBezTo>
                    <a:pt x="37" y="12"/>
                    <a:pt x="0" y="28"/>
                    <a:pt x="5" y="62"/>
                  </a:cubicBezTo>
                  <a:cubicBezTo>
                    <a:pt x="11" y="96"/>
                    <a:pt x="24" y="108"/>
                    <a:pt x="56" y="96"/>
                  </a:cubicBezTo>
                  <a:cubicBezTo>
                    <a:pt x="87" y="85"/>
                    <a:pt x="112" y="95"/>
                    <a:pt x="134" y="88"/>
                  </a:cubicBezTo>
                  <a:cubicBezTo>
                    <a:pt x="155" y="81"/>
                    <a:pt x="180" y="64"/>
                    <a:pt x="163" y="33"/>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 name="Freeform 6">
              <a:extLst>
                <a:ext uri="{FF2B5EF4-FFF2-40B4-BE49-F238E27FC236}">
                  <a16:creationId xmlns:a16="http://schemas.microsoft.com/office/drawing/2014/main" id="{5A53B594-C0BF-421A-8BA6-C7D28055A480}"/>
                </a:ext>
              </a:extLst>
            </p:cNvPr>
            <p:cNvSpPr>
              <a:spLocks/>
            </p:cNvSpPr>
            <p:nvPr/>
          </p:nvSpPr>
          <p:spPr bwMode="auto">
            <a:xfrm>
              <a:off x="3569" y="1308"/>
              <a:ext cx="215" cy="212"/>
            </a:xfrm>
            <a:custGeom>
              <a:avLst/>
              <a:gdLst>
                <a:gd name="T0" fmla="*/ 385 w 149"/>
                <a:gd name="T1" fmla="*/ 89 h 146"/>
                <a:gd name="T2" fmla="*/ 102 w 149"/>
                <a:gd name="T3" fmla="*/ 61 h 146"/>
                <a:gd name="T4" fmla="*/ 36 w 149"/>
                <a:gd name="T5" fmla="*/ 279 h 146"/>
                <a:gd name="T6" fmla="*/ 283 w 149"/>
                <a:gd name="T7" fmla="*/ 367 h 146"/>
                <a:gd name="T8" fmla="*/ 436 w 149"/>
                <a:gd name="T9" fmla="*/ 183 h 146"/>
                <a:gd name="T10" fmla="*/ 385 w 149"/>
                <a:gd name="T11" fmla="*/ 89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46">
                  <a:moveTo>
                    <a:pt x="128" y="29"/>
                  </a:moveTo>
                  <a:cubicBezTo>
                    <a:pt x="116" y="18"/>
                    <a:pt x="52" y="0"/>
                    <a:pt x="34" y="20"/>
                  </a:cubicBezTo>
                  <a:cubicBezTo>
                    <a:pt x="16" y="39"/>
                    <a:pt x="0" y="68"/>
                    <a:pt x="12" y="91"/>
                  </a:cubicBezTo>
                  <a:cubicBezTo>
                    <a:pt x="25" y="113"/>
                    <a:pt x="66" y="146"/>
                    <a:pt x="94" y="120"/>
                  </a:cubicBezTo>
                  <a:cubicBezTo>
                    <a:pt x="122" y="93"/>
                    <a:pt x="149" y="73"/>
                    <a:pt x="145" y="60"/>
                  </a:cubicBezTo>
                  <a:cubicBezTo>
                    <a:pt x="140" y="47"/>
                    <a:pt x="128" y="29"/>
                    <a:pt x="128" y="29"/>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 name="Freeform 7">
              <a:extLst>
                <a:ext uri="{FF2B5EF4-FFF2-40B4-BE49-F238E27FC236}">
                  <a16:creationId xmlns:a16="http://schemas.microsoft.com/office/drawing/2014/main" id="{72B7B158-847F-4564-AB6D-D9ABFF498A53}"/>
                </a:ext>
              </a:extLst>
            </p:cNvPr>
            <p:cNvSpPr>
              <a:spLocks/>
            </p:cNvSpPr>
            <p:nvPr/>
          </p:nvSpPr>
          <p:spPr bwMode="auto">
            <a:xfrm>
              <a:off x="3230" y="1332"/>
              <a:ext cx="134" cy="236"/>
            </a:xfrm>
            <a:custGeom>
              <a:avLst/>
              <a:gdLst>
                <a:gd name="T0" fmla="*/ 143 w 93"/>
                <a:gd name="T1" fmla="*/ 25 h 163"/>
                <a:gd name="T2" fmla="*/ 9 w 93"/>
                <a:gd name="T3" fmla="*/ 127 h 163"/>
                <a:gd name="T4" fmla="*/ 56 w 93"/>
                <a:gd name="T5" fmla="*/ 304 h 163"/>
                <a:gd name="T6" fmla="*/ 158 w 93"/>
                <a:gd name="T7" fmla="*/ 476 h 163"/>
                <a:gd name="T8" fmla="*/ 245 w 93"/>
                <a:gd name="T9" fmla="*/ 258 h 163"/>
                <a:gd name="T10" fmla="*/ 183 w 93"/>
                <a:gd name="T11" fmla="*/ 75 h 163"/>
                <a:gd name="T12" fmla="*/ 143 w 93"/>
                <a:gd name="T13" fmla="*/ 25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63">
                  <a:moveTo>
                    <a:pt x="48" y="8"/>
                  </a:moveTo>
                  <a:cubicBezTo>
                    <a:pt x="31" y="15"/>
                    <a:pt x="0" y="22"/>
                    <a:pt x="3" y="42"/>
                  </a:cubicBezTo>
                  <a:cubicBezTo>
                    <a:pt x="5" y="62"/>
                    <a:pt x="10" y="85"/>
                    <a:pt x="19" y="100"/>
                  </a:cubicBezTo>
                  <a:cubicBezTo>
                    <a:pt x="28" y="114"/>
                    <a:pt x="39" y="163"/>
                    <a:pt x="53" y="157"/>
                  </a:cubicBezTo>
                  <a:cubicBezTo>
                    <a:pt x="67" y="152"/>
                    <a:pt x="93" y="114"/>
                    <a:pt x="82" y="85"/>
                  </a:cubicBezTo>
                  <a:cubicBezTo>
                    <a:pt x="70" y="56"/>
                    <a:pt x="61" y="35"/>
                    <a:pt x="61" y="25"/>
                  </a:cubicBezTo>
                  <a:cubicBezTo>
                    <a:pt x="61" y="15"/>
                    <a:pt x="65" y="0"/>
                    <a:pt x="48" y="8"/>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 name="Freeform 8">
              <a:extLst>
                <a:ext uri="{FF2B5EF4-FFF2-40B4-BE49-F238E27FC236}">
                  <a16:creationId xmlns:a16="http://schemas.microsoft.com/office/drawing/2014/main" id="{5F7EB753-4067-439F-8582-A72FF81CEFB6}"/>
                </a:ext>
              </a:extLst>
            </p:cNvPr>
            <p:cNvSpPr>
              <a:spLocks/>
            </p:cNvSpPr>
            <p:nvPr/>
          </p:nvSpPr>
          <p:spPr bwMode="auto">
            <a:xfrm>
              <a:off x="3368" y="1411"/>
              <a:ext cx="227" cy="125"/>
            </a:xfrm>
            <a:custGeom>
              <a:avLst/>
              <a:gdLst>
                <a:gd name="T0" fmla="*/ 94 w 157"/>
                <a:gd name="T1" fmla="*/ 76 h 86"/>
                <a:gd name="T2" fmla="*/ 0 w 157"/>
                <a:gd name="T3" fmla="*/ 135 h 86"/>
                <a:gd name="T4" fmla="*/ 100 w 157"/>
                <a:gd name="T5" fmla="*/ 243 h 86"/>
                <a:gd name="T6" fmla="*/ 334 w 157"/>
                <a:gd name="T7" fmla="*/ 196 h 86"/>
                <a:gd name="T8" fmla="*/ 450 w 157"/>
                <a:gd name="T9" fmla="*/ 137 h 86"/>
                <a:gd name="T10" fmla="*/ 380 w 157"/>
                <a:gd name="T11" fmla="*/ 19 h 86"/>
                <a:gd name="T12" fmla="*/ 94 w 157"/>
                <a:gd name="T13" fmla="*/ 76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86">
                  <a:moveTo>
                    <a:pt x="31" y="25"/>
                  </a:moveTo>
                  <a:cubicBezTo>
                    <a:pt x="17" y="26"/>
                    <a:pt x="0" y="20"/>
                    <a:pt x="0" y="44"/>
                  </a:cubicBezTo>
                  <a:cubicBezTo>
                    <a:pt x="0" y="68"/>
                    <a:pt x="5" y="86"/>
                    <a:pt x="33" y="79"/>
                  </a:cubicBezTo>
                  <a:cubicBezTo>
                    <a:pt x="61" y="73"/>
                    <a:pt x="93" y="69"/>
                    <a:pt x="111" y="64"/>
                  </a:cubicBezTo>
                  <a:cubicBezTo>
                    <a:pt x="128" y="60"/>
                    <a:pt x="157" y="63"/>
                    <a:pt x="149" y="45"/>
                  </a:cubicBezTo>
                  <a:cubicBezTo>
                    <a:pt x="140" y="26"/>
                    <a:pt x="145" y="0"/>
                    <a:pt x="126" y="6"/>
                  </a:cubicBezTo>
                  <a:cubicBezTo>
                    <a:pt x="108" y="11"/>
                    <a:pt x="49" y="23"/>
                    <a:pt x="31" y="25"/>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 name="Freeform 9">
              <a:extLst>
                <a:ext uri="{FF2B5EF4-FFF2-40B4-BE49-F238E27FC236}">
                  <a16:creationId xmlns:a16="http://schemas.microsoft.com/office/drawing/2014/main" id="{7BFC7BED-A662-40B0-84E2-1B2B928EAB76}"/>
                </a:ext>
              </a:extLst>
            </p:cNvPr>
            <p:cNvSpPr>
              <a:spLocks/>
            </p:cNvSpPr>
            <p:nvPr/>
          </p:nvSpPr>
          <p:spPr bwMode="auto">
            <a:xfrm>
              <a:off x="3289" y="1543"/>
              <a:ext cx="199" cy="250"/>
            </a:xfrm>
            <a:custGeom>
              <a:avLst/>
              <a:gdLst>
                <a:gd name="T0" fmla="*/ 362 w 138"/>
                <a:gd name="T1" fmla="*/ 1 h 173"/>
                <a:gd name="T2" fmla="*/ 46 w 138"/>
                <a:gd name="T3" fmla="*/ 111 h 173"/>
                <a:gd name="T4" fmla="*/ 14 w 138"/>
                <a:gd name="T5" fmla="*/ 374 h 173"/>
                <a:gd name="T6" fmla="*/ 88 w 138"/>
                <a:gd name="T7" fmla="*/ 516 h 173"/>
                <a:gd name="T8" fmla="*/ 283 w 138"/>
                <a:gd name="T9" fmla="*/ 334 h 173"/>
                <a:gd name="T10" fmla="*/ 333 w 138"/>
                <a:gd name="T11" fmla="*/ 121 h 173"/>
                <a:gd name="T12" fmla="*/ 362 w 138"/>
                <a:gd name="T13" fmla="*/ 1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73">
                  <a:moveTo>
                    <a:pt x="121" y="1"/>
                  </a:moveTo>
                  <a:cubicBezTo>
                    <a:pt x="105" y="1"/>
                    <a:pt x="22" y="1"/>
                    <a:pt x="15" y="37"/>
                  </a:cubicBezTo>
                  <a:cubicBezTo>
                    <a:pt x="9" y="73"/>
                    <a:pt x="9" y="109"/>
                    <a:pt x="5" y="124"/>
                  </a:cubicBezTo>
                  <a:cubicBezTo>
                    <a:pt x="0" y="139"/>
                    <a:pt x="5" y="173"/>
                    <a:pt x="29" y="171"/>
                  </a:cubicBezTo>
                  <a:cubicBezTo>
                    <a:pt x="53" y="169"/>
                    <a:pt x="83" y="140"/>
                    <a:pt x="94" y="111"/>
                  </a:cubicBezTo>
                  <a:cubicBezTo>
                    <a:pt x="105" y="83"/>
                    <a:pt x="105" y="50"/>
                    <a:pt x="111" y="40"/>
                  </a:cubicBezTo>
                  <a:cubicBezTo>
                    <a:pt x="118" y="30"/>
                    <a:pt x="138" y="0"/>
                    <a:pt x="121" y="1"/>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 name="Freeform 10">
              <a:extLst>
                <a:ext uri="{FF2B5EF4-FFF2-40B4-BE49-F238E27FC236}">
                  <a16:creationId xmlns:a16="http://schemas.microsoft.com/office/drawing/2014/main" id="{A91CBA52-AEF0-4051-83C0-F71D0C2EDBB0}"/>
                </a:ext>
              </a:extLst>
            </p:cNvPr>
            <p:cNvSpPr>
              <a:spLocks/>
            </p:cNvSpPr>
            <p:nvPr/>
          </p:nvSpPr>
          <p:spPr bwMode="auto">
            <a:xfrm>
              <a:off x="3436" y="1513"/>
              <a:ext cx="308" cy="178"/>
            </a:xfrm>
            <a:custGeom>
              <a:avLst/>
              <a:gdLst>
                <a:gd name="T0" fmla="*/ 367 w 213"/>
                <a:gd name="T1" fmla="*/ 13 h 123"/>
                <a:gd name="T2" fmla="*/ 175 w 213"/>
                <a:gd name="T3" fmla="*/ 42 h 123"/>
                <a:gd name="T4" fmla="*/ 108 w 213"/>
                <a:gd name="T5" fmla="*/ 188 h 123"/>
                <a:gd name="T6" fmla="*/ 97 w 213"/>
                <a:gd name="T7" fmla="*/ 373 h 123"/>
                <a:gd name="T8" fmla="*/ 327 w 213"/>
                <a:gd name="T9" fmla="*/ 333 h 123"/>
                <a:gd name="T10" fmla="*/ 577 w 213"/>
                <a:gd name="T11" fmla="*/ 271 h 123"/>
                <a:gd name="T12" fmla="*/ 625 w 213"/>
                <a:gd name="T13" fmla="*/ 135 h 123"/>
                <a:gd name="T14" fmla="*/ 483 w 213"/>
                <a:gd name="T15" fmla="*/ 27 h 123"/>
                <a:gd name="T16" fmla="*/ 367 w 213"/>
                <a:gd name="T17" fmla="*/ 13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 h="123">
                  <a:moveTo>
                    <a:pt x="122" y="4"/>
                  </a:moveTo>
                  <a:cubicBezTo>
                    <a:pt x="108" y="0"/>
                    <a:pt x="68" y="8"/>
                    <a:pt x="58" y="14"/>
                  </a:cubicBezTo>
                  <a:cubicBezTo>
                    <a:pt x="48" y="21"/>
                    <a:pt x="42" y="41"/>
                    <a:pt x="36" y="62"/>
                  </a:cubicBezTo>
                  <a:cubicBezTo>
                    <a:pt x="31" y="83"/>
                    <a:pt x="0" y="122"/>
                    <a:pt x="32" y="123"/>
                  </a:cubicBezTo>
                  <a:cubicBezTo>
                    <a:pt x="65" y="123"/>
                    <a:pt x="86" y="119"/>
                    <a:pt x="108" y="110"/>
                  </a:cubicBezTo>
                  <a:cubicBezTo>
                    <a:pt x="131" y="101"/>
                    <a:pt x="180" y="99"/>
                    <a:pt x="191" y="89"/>
                  </a:cubicBezTo>
                  <a:cubicBezTo>
                    <a:pt x="202" y="80"/>
                    <a:pt x="213" y="62"/>
                    <a:pt x="207" y="44"/>
                  </a:cubicBezTo>
                  <a:cubicBezTo>
                    <a:pt x="201" y="26"/>
                    <a:pt x="178" y="8"/>
                    <a:pt x="160" y="9"/>
                  </a:cubicBezTo>
                  <a:cubicBezTo>
                    <a:pt x="143" y="11"/>
                    <a:pt x="127" y="6"/>
                    <a:pt x="122" y="4"/>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 name="Freeform 11">
              <a:extLst>
                <a:ext uri="{FF2B5EF4-FFF2-40B4-BE49-F238E27FC236}">
                  <a16:creationId xmlns:a16="http://schemas.microsoft.com/office/drawing/2014/main" id="{384CEDBF-E2AE-49CF-8F20-ECCDBF12CBB6}"/>
                </a:ext>
              </a:extLst>
            </p:cNvPr>
            <p:cNvSpPr>
              <a:spLocks/>
            </p:cNvSpPr>
            <p:nvPr/>
          </p:nvSpPr>
          <p:spPr bwMode="auto">
            <a:xfrm>
              <a:off x="3792" y="1297"/>
              <a:ext cx="246" cy="198"/>
            </a:xfrm>
            <a:custGeom>
              <a:avLst/>
              <a:gdLst>
                <a:gd name="T0" fmla="*/ 455 w 171"/>
                <a:gd name="T1" fmla="*/ 111 h 137"/>
                <a:gd name="T2" fmla="*/ 184 w 171"/>
                <a:gd name="T3" fmla="*/ 20 h 137"/>
                <a:gd name="T4" fmla="*/ 19 w 171"/>
                <a:gd name="T5" fmla="*/ 178 h 137"/>
                <a:gd name="T6" fmla="*/ 135 w 171"/>
                <a:gd name="T7" fmla="*/ 334 h 137"/>
                <a:gd name="T8" fmla="*/ 374 w 171"/>
                <a:gd name="T9" fmla="*/ 188 h 137"/>
                <a:gd name="T10" fmla="*/ 455 w 171"/>
                <a:gd name="T11" fmla="*/ 111 h 1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 h="137">
                  <a:moveTo>
                    <a:pt x="153" y="37"/>
                  </a:moveTo>
                  <a:cubicBezTo>
                    <a:pt x="153" y="37"/>
                    <a:pt x="124" y="0"/>
                    <a:pt x="62" y="7"/>
                  </a:cubicBezTo>
                  <a:cubicBezTo>
                    <a:pt x="0" y="14"/>
                    <a:pt x="5" y="38"/>
                    <a:pt x="6" y="59"/>
                  </a:cubicBezTo>
                  <a:cubicBezTo>
                    <a:pt x="8" y="81"/>
                    <a:pt x="20" y="137"/>
                    <a:pt x="45" y="111"/>
                  </a:cubicBezTo>
                  <a:cubicBezTo>
                    <a:pt x="70" y="86"/>
                    <a:pt x="105" y="59"/>
                    <a:pt x="126" y="62"/>
                  </a:cubicBezTo>
                  <a:cubicBezTo>
                    <a:pt x="148" y="64"/>
                    <a:pt x="171" y="55"/>
                    <a:pt x="153" y="37"/>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 name="Freeform 12">
              <a:extLst>
                <a:ext uri="{FF2B5EF4-FFF2-40B4-BE49-F238E27FC236}">
                  <a16:creationId xmlns:a16="http://schemas.microsoft.com/office/drawing/2014/main" id="{89D9297D-7254-46B8-B534-1D50D7BA12E4}"/>
                </a:ext>
              </a:extLst>
            </p:cNvPr>
            <p:cNvSpPr>
              <a:spLocks/>
            </p:cNvSpPr>
            <p:nvPr/>
          </p:nvSpPr>
          <p:spPr bwMode="auto">
            <a:xfrm>
              <a:off x="3712" y="1437"/>
              <a:ext cx="104" cy="102"/>
            </a:xfrm>
            <a:custGeom>
              <a:avLst/>
              <a:gdLst>
                <a:gd name="T0" fmla="*/ 182 w 72"/>
                <a:gd name="T1" fmla="*/ 22 h 70"/>
                <a:gd name="T2" fmla="*/ 94 w 72"/>
                <a:gd name="T3" fmla="*/ 50 h 70"/>
                <a:gd name="T4" fmla="*/ 25 w 72"/>
                <a:gd name="T5" fmla="*/ 176 h 70"/>
                <a:gd name="T6" fmla="*/ 108 w 72"/>
                <a:gd name="T7" fmla="*/ 170 h 70"/>
                <a:gd name="T8" fmla="*/ 182 w 72"/>
                <a:gd name="T9" fmla="*/ 22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0">
                  <a:moveTo>
                    <a:pt x="60" y="7"/>
                  </a:moveTo>
                  <a:cubicBezTo>
                    <a:pt x="55" y="0"/>
                    <a:pt x="42" y="3"/>
                    <a:pt x="31" y="16"/>
                  </a:cubicBezTo>
                  <a:cubicBezTo>
                    <a:pt x="21" y="28"/>
                    <a:pt x="0" y="49"/>
                    <a:pt x="8" y="57"/>
                  </a:cubicBezTo>
                  <a:cubicBezTo>
                    <a:pt x="17" y="65"/>
                    <a:pt x="22" y="70"/>
                    <a:pt x="36" y="55"/>
                  </a:cubicBezTo>
                  <a:cubicBezTo>
                    <a:pt x="51" y="39"/>
                    <a:pt x="72" y="25"/>
                    <a:pt x="60" y="7"/>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 name="Freeform 13">
              <a:extLst>
                <a:ext uri="{FF2B5EF4-FFF2-40B4-BE49-F238E27FC236}">
                  <a16:creationId xmlns:a16="http://schemas.microsoft.com/office/drawing/2014/main" id="{E58EF2CE-55EE-4C08-ADD1-E929C43151EF}"/>
                </a:ext>
              </a:extLst>
            </p:cNvPr>
            <p:cNvSpPr>
              <a:spLocks/>
            </p:cNvSpPr>
            <p:nvPr/>
          </p:nvSpPr>
          <p:spPr bwMode="auto">
            <a:xfrm>
              <a:off x="3760" y="1482"/>
              <a:ext cx="202" cy="214"/>
            </a:xfrm>
            <a:custGeom>
              <a:avLst/>
              <a:gdLst>
                <a:gd name="T0" fmla="*/ 267 w 140"/>
                <a:gd name="T1" fmla="*/ 33 h 148"/>
                <a:gd name="T2" fmla="*/ 175 w 140"/>
                <a:gd name="T3" fmla="*/ 14 h 148"/>
                <a:gd name="T4" fmla="*/ 1 w 140"/>
                <a:gd name="T5" fmla="*/ 168 h 148"/>
                <a:gd name="T6" fmla="*/ 61 w 140"/>
                <a:gd name="T7" fmla="*/ 380 h 148"/>
                <a:gd name="T8" fmla="*/ 208 w 140"/>
                <a:gd name="T9" fmla="*/ 406 h 148"/>
                <a:gd name="T10" fmla="*/ 385 w 140"/>
                <a:gd name="T11" fmla="*/ 249 h 148"/>
                <a:gd name="T12" fmla="*/ 267 w 140"/>
                <a:gd name="T13" fmla="*/ 33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48">
                  <a:moveTo>
                    <a:pt x="89" y="11"/>
                  </a:moveTo>
                  <a:cubicBezTo>
                    <a:pt x="82" y="1"/>
                    <a:pt x="70" y="0"/>
                    <a:pt x="58" y="5"/>
                  </a:cubicBezTo>
                  <a:cubicBezTo>
                    <a:pt x="46" y="11"/>
                    <a:pt x="2" y="34"/>
                    <a:pt x="1" y="55"/>
                  </a:cubicBezTo>
                  <a:cubicBezTo>
                    <a:pt x="0" y="76"/>
                    <a:pt x="3" y="118"/>
                    <a:pt x="20" y="126"/>
                  </a:cubicBezTo>
                  <a:cubicBezTo>
                    <a:pt x="37" y="134"/>
                    <a:pt x="48" y="148"/>
                    <a:pt x="69" y="134"/>
                  </a:cubicBezTo>
                  <a:cubicBezTo>
                    <a:pt x="89" y="120"/>
                    <a:pt x="140" y="106"/>
                    <a:pt x="128" y="82"/>
                  </a:cubicBezTo>
                  <a:cubicBezTo>
                    <a:pt x="117" y="58"/>
                    <a:pt x="91" y="15"/>
                    <a:pt x="89" y="11"/>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 name="Freeform 14">
              <a:extLst>
                <a:ext uri="{FF2B5EF4-FFF2-40B4-BE49-F238E27FC236}">
                  <a16:creationId xmlns:a16="http://schemas.microsoft.com/office/drawing/2014/main" id="{438FAA71-36E5-4669-BB5F-27702529F9E2}"/>
                </a:ext>
              </a:extLst>
            </p:cNvPr>
            <p:cNvSpPr>
              <a:spLocks/>
            </p:cNvSpPr>
            <p:nvPr/>
          </p:nvSpPr>
          <p:spPr bwMode="auto">
            <a:xfrm>
              <a:off x="3898" y="1410"/>
              <a:ext cx="286" cy="257"/>
            </a:xfrm>
            <a:custGeom>
              <a:avLst/>
              <a:gdLst>
                <a:gd name="T0" fmla="*/ 150 w 198"/>
                <a:gd name="T1" fmla="*/ 36 h 178"/>
                <a:gd name="T2" fmla="*/ 36 w 198"/>
                <a:gd name="T3" fmla="*/ 56 h 178"/>
                <a:gd name="T4" fmla="*/ 48 w 198"/>
                <a:gd name="T5" fmla="*/ 211 h 178"/>
                <a:gd name="T6" fmla="*/ 283 w 198"/>
                <a:gd name="T7" fmla="*/ 502 h 178"/>
                <a:gd name="T8" fmla="*/ 508 w 198"/>
                <a:gd name="T9" fmla="*/ 475 h 178"/>
                <a:gd name="T10" fmla="*/ 578 w 198"/>
                <a:gd name="T11" fmla="*/ 204 h 178"/>
                <a:gd name="T12" fmla="*/ 371 w 198"/>
                <a:gd name="T13" fmla="*/ 55 h 178"/>
                <a:gd name="T14" fmla="*/ 150 w 198"/>
                <a:gd name="T15" fmla="*/ 36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 h="178">
                  <a:moveTo>
                    <a:pt x="50" y="12"/>
                  </a:moveTo>
                  <a:cubicBezTo>
                    <a:pt x="33" y="12"/>
                    <a:pt x="16" y="5"/>
                    <a:pt x="12" y="19"/>
                  </a:cubicBezTo>
                  <a:cubicBezTo>
                    <a:pt x="7" y="33"/>
                    <a:pt x="0" y="46"/>
                    <a:pt x="16" y="70"/>
                  </a:cubicBezTo>
                  <a:cubicBezTo>
                    <a:pt x="31" y="93"/>
                    <a:pt x="79" y="156"/>
                    <a:pt x="94" y="167"/>
                  </a:cubicBezTo>
                  <a:cubicBezTo>
                    <a:pt x="109" y="178"/>
                    <a:pt x="156" y="174"/>
                    <a:pt x="169" y="158"/>
                  </a:cubicBezTo>
                  <a:cubicBezTo>
                    <a:pt x="181" y="141"/>
                    <a:pt x="198" y="83"/>
                    <a:pt x="192" y="68"/>
                  </a:cubicBezTo>
                  <a:cubicBezTo>
                    <a:pt x="186" y="53"/>
                    <a:pt x="148" y="36"/>
                    <a:pt x="123" y="18"/>
                  </a:cubicBezTo>
                  <a:cubicBezTo>
                    <a:pt x="98" y="0"/>
                    <a:pt x="77" y="12"/>
                    <a:pt x="50" y="12"/>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 name="Freeform 15">
              <a:extLst>
                <a:ext uri="{FF2B5EF4-FFF2-40B4-BE49-F238E27FC236}">
                  <a16:creationId xmlns:a16="http://schemas.microsoft.com/office/drawing/2014/main" id="{BF0E1198-EF50-4993-BA26-5671C13067CE}"/>
                </a:ext>
              </a:extLst>
            </p:cNvPr>
            <p:cNvSpPr>
              <a:spLocks/>
            </p:cNvSpPr>
            <p:nvPr/>
          </p:nvSpPr>
          <p:spPr bwMode="auto">
            <a:xfrm>
              <a:off x="4059" y="1269"/>
              <a:ext cx="229" cy="210"/>
            </a:xfrm>
            <a:custGeom>
              <a:avLst/>
              <a:gdLst>
                <a:gd name="T0" fmla="*/ 442 w 159"/>
                <a:gd name="T1" fmla="*/ 196 h 145"/>
                <a:gd name="T2" fmla="*/ 42 w 159"/>
                <a:gd name="T3" fmla="*/ 210 h 145"/>
                <a:gd name="T4" fmla="*/ 99 w 159"/>
                <a:gd name="T5" fmla="*/ 310 h 145"/>
                <a:gd name="T6" fmla="*/ 287 w 159"/>
                <a:gd name="T7" fmla="*/ 440 h 145"/>
                <a:gd name="T8" fmla="*/ 442 w 159"/>
                <a:gd name="T9" fmla="*/ 196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45">
                  <a:moveTo>
                    <a:pt x="148" y="64"/>
                  </a:moveTo>
                  <a:cubicBezTo>
                    <a:pt x="148" y="64"/>
                    <a:pt x="78" y="0"/>
                    <a:pt x="14" y="69"/>
                  </a:cubicBezTo>
                  <a:cubicBezTo>
                    <a:pt x="14" y="69"/>
                    <a:pt x="0" y="83"/>
                    <a:pt x="33" y="102"/>
                  </a:cubicBezTo>
                  <a:cubicBezTo>
                    <a:pt x="66" y="121"/>
                    <a:pt x="76" y="145"/>
                    <a:pt x="96" y="145"/>
                  </a:cubicBezTo>
                  <a:cubicBezTo>
                    <a:pt x="116" y="145"/>
                    <a:pt x="159" y="78"/>
                    <a:pt x="148" y="64"/>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 name="Freeform 16">
              <a:extLst>
                <a:ext uri="{FF2B5EF4-FFF2-40B4-BE49-F238E27FC236}">
                  <a16:creationId xmlns:a16="http://schemas.microsoft.com/office/drawing/2014/main" id="{64EED9FC-265D-4151-AB43-876AA79AEA21}"/>
                </a:ext>
              </a:extLst>
            </p:cNvPr>
            <p:cNvSpPr>
              <a:spLocks/>
            </p:cNvSpPr>
            <p:nvPr/>
          </p:nvSpPr>
          <p:spPr bwMode="auto">
            <a:xfrm>
              <a:off x="3223" y="1779"/>
              <a:ext cx="122" cy="145"/>
            </a:xfrm>
            <a:custGeom>
              <a:avLst/>
              <a:gdLst>
                <a:gd name="T0" fmla="*/ 217 w 85"/>
                <a:gd name="T1" fmla="*/ 86 h 100"/>
                <a:gd name="T2" fmla="*/ 108 w 85"/>
                <a:gd name="T3" fmla="*/ 70 h 100"/>
                <a:gd name="T4" fmla="*/ 53 w 85"/>
                <a:gd name="T5" fmla="*/ 305 h 100"/>
                <a:gd name="T6" fmla="*/ 189 w 85"/>
                <a:gd name="T7" fmla="*/ 251 h 100"/>
                <a:gd name="T8" fmla="*/ 217 w 85"/>
                <a:gd name="T9" fmla="*/ 8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0">
                  <a:moveTo>
                    <a:pt x="73" y="28"/>
                  </a:moveTo>
                  <a:cubicBezTo>
                    <a:pt x="65" y="21"/>
                    <a:pt x="49" y="0"/>
                    <a:pt x="36" y="23"/>
                  </a:cubicBezTo>
                  <a:cubicBezTo>
                    <a:pt x="24" y="46"/>
                    <a:pt x="0" y="100"/>
                    <a:pt x="18" y="100"/>
                  </a:cubicBezTo>
                  <a:cubicBezTo>
                    <a:pt x="36" y="100"/>
                    <a:pt x="55" y="99"/>
                    <a:pt x="64" y="82"/>
                  </a:cubicBezTo>
                  <a:cubicBezTo>
                    <a:pt x="72" y="66"/>
                    <a:pt x="85" y="39"/>
                    <a:pt x="73" y="28"/>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 name="Freeform 17">
              <a:extLst>
                <a:ext uri="{FF2B5EF4-FFF2-40B4-BE49-F238E27FC236}">
                  <a16:creationId xmlns:a16="http://schemas.microsoft.com/office/drawing/2014/main" id="{E03E47D3-C736-47F0-8840-551B8502413F}"/>
                </a:ext>
              </a:extLst>
            </p:cNvPr>
            <p:cNvSpPr>
              <a:spLocks/>
            </p:cNvSpPr>
            <p:nvPr/>
          </p:nvSpPr>
          <p:spPr bwMode="auto">
            <a:xfrm>
              <a:off x="3345" y="1712"/>
              <a:ext cx="213" cy="256"/>
            </a:xfrm>
            <a:custGeom>
              <a:avLst/>
              <a:gdLst>
                <a:gd name="T0" fmla="*/ 371 w 147"/>
                <a:gd name="T1" fmla="*/ 13 h 177"/>
                <a:gd name="T2" fmla="*/ 223 w 147"/>
                <a:gd name="T3" fmla="*/ 42 h 177"/>
                <a:gd name="T4" fmla="*/ 88 w 147"/>
                <a:gd name="T5" fmla="*/ 191 h 177"/>
                <a:gd name="T6" fmla="*/ 6 w 147"/>
                <a:gd name="T7" fmla="*/ 353 h 177"/>
                <a:gd name="T8" fmla="*/ 120 w 147"/>
                <a:gd name="T9" fmla="*/ 473 h 177"/>
                <a:gd name="T10" fmla="*/ 327 w 147"/>
                <a:gd name="T11" fmla="*/ 526 h 177"/>
                <a:gd name="T12" fmla="*/ 439 w 147"/>
                <a:gd name="T13" fmla="*/ 496 h 177"/>
                <a:gd name="T14" fmla="*/ 356 w 147"/>
                <a:gd name="T15" fmla="*/ 320 h 177"/>
                <a:gd name="T16" fmla="*/ 371 w 147"/>
                <a:gd name="T17" fmla="*/ 13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177">
                  <a:moveTo>
                    <a:pt x="122" y="4"/>
                  </a:moveTo>
                  <a:cubicBezTo>
                    <a:pt x="111" y="0"/>
                    <a:pt x="82" y="3"/>
                    <a:pt x="73" y="14"/>
                  </a:cubicBezTo>
                  <a:cubicBezTo>
                    <a:pt x="64" y="26"/>
                    <a:pt x="47" y="51"/>
                    <a:pt x="29" y="63"/>
                  </a:cubicBezTo>
                  <a:cubicBezTo>
                    <a:pt x="12" y="75"/>
                    <a:pt x="0" y="103"/>
                    <a:pt x="2" y="117"/>
                  </a:cubicBezTo>
                  <a:cubicBezTo>
                    <a:pt x="4" y="131"/>
                    <a:pt x="18" y="151"/>
                    <a:pt x="39" y="156"/>
                  </a:cubicBezTo>
                  <a:cubicBezTo>
                    <a:pt x="60" y="161"/>
                    <a:pt x="98" y="171"/>
                    <a:pt x="108" y="174"/>
                  </a:cubicBezTo>
                  <a:cubicBezTo>
                    <a:pt x="118" y="177"/>
                    <a:pt x="142" y="176"/>
                    <a:pt x="144" y="164"/>
                  </a:cubicBezTo>
                  <a:cubicBezTo>
                    <a:pt x="147" y="151"/>
                    <a:pt x="118" y="132"/>
                    <a:pt x="117" y="106"/>
                  </a:cubicBezTo>
                  <a:cubicBezTo>
                    <a:pt x="116" y="80"/>
                    <a:pt x="134" y="9"/>
                    <a:pt x="122" y="4"/>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 name="Freeform 18">
              <a:extLst>
                <a:ext uri="{FF2B5EF4-FFF2-40B4-BE49-F238E27FC236}">
                  <a16:creationId xmlns:a16="http://schemas.microsoft.com/office/drawing/2014/main" id="{DDD91344-2F6F-420A-A360-0303D0D0D047}"/>
                </a:ext>
              </a:extLst>
            </p:cNvPr>
            <p:cNvSpPr>
              <a:spLocks/>
            </p:cNvSpPr>
            <p:nvPr/>
          </p:nvSpPr>
          <p:spPr bwMode="auto">
            <a:xfrm>
              <a:off x="3543" y="1683"/>
              <a:ext cx="169" cy="262"/>
            </a:xfrm>
            <a:custGeom>
              <a:avLst/>
              <a:gdLst>
                <a:gd name="T0" fmla="*/ 272 w 117"/>
                <a:gd name="T1" fmla="*/ 25 h 181"/>
                <a:gd name="T2" fmla="*/ 144 w 117"/>
                <a:gd name="T3" fmla="*/ 14 h 181"/>
                <a:gd name="T4" fmla="*/ 14 w 117"/>
                <a:gd name="T5" fmla="*/ 149 h 181"/>
                <a:gd name="T6" fmla="*/ 14 w 117"/>
                <a:gd name="T7" fmla="*/ 388 h 181"/>
                <a:gd name="T8" fmla="*/ 136 w 117"/>
                <a:gd name="T9" fmla="*/ 528 h 181"/>
                <a:gd name="T10" fmla="*/ 332 w 117"/>
                <a:gd name="T11" fmla="*/ 392 h 181"/>
                <a:gd name="T12" fmla="*/ 290 w 117"/>
                <a:gd name="T13" fmla="*/ 149 h 181"/>
                <a:gd name="T14" fmla="*/ 272 w 117"/>
                <a:gd name="T15" fmla="*/ 25 h 1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181">
                  <a:moveTo>
                    <a:pt x="90" y="8"/>
                  </a:moveTo>
                  <a:cubicBezTo>
                    <a:pt x="83" y="0"/>
                    <a:pt x="67" y="0"/>
                    <a:pt x="48" y="5"/>
                  </a:cubicBezTo>
                  <a:cubicBezTo>
                    <a:pt x="30" y="11"/>
                    <a:pt x="10" y="28"/>
                    <a:pt x="5" y="49"/>
                  </a:cubicBezTo>
                  <a:cubicBezTo>
                    <a:pt x="0" y="70"/>
                    <a:pt x="0" y="116"/>
                    <a:pt x="5" y="128"/>
                  </a:cubicBezTo>
                  <a:cubicBezTo>
                    <a:pt x="11" y="139"/>
                    <a:pt x="14" y="181"/>
                    <a:pt x="45" y="174"/>
                  </a:cubicBezTo>
                  <a:cubicBezTo>
                    <a:pt x="77" y="167"/>
                    <a:pt x="104" y="155"/>
                    <a:pt x="110" y="129"/>
                  </a:cubicBezTo>
                  <a:cubicBezTo>
                    <a:pt x="117" y="104"/>
                    <a:pt x="96" y="68"/>
                    <a:pt x="96" y="49"/>
                  </a:cubicBezTo>
                  <a:cubicBezTo>
                    <a:pt x="95" y="30"/>
                    <a:pt x="97" y="17"/>
                    <a:pt x="90" y="8"/>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 name="Freeform 19">
              <a:extLst>
                <a:ext uri="{FF2B5EF4-FFF2-40B4-BE49-F238E27FC236}">
                  <a16:creationId xmlns:a16="http://schemas.microsoft.com/office/drawing/2014/main" id="{09EE6BF2-8F29-4D30-BF49-940BFF85B88E}"/>
                </a:ext>
              </a:extLst>
            </p:cNvPr>
            <p:cNvSpPr>
              <a:spLocks/>
            </p:cNvSpPr>
            <p:nvPr/>
          </p:nvSpPr>
          <p:spPr bwMode="auto">
            <a:xfrm>
              <a:off x="3227" y="1919"/>
              <a:ext cx="139" cy="130"/>
            </a:xfrm>
            <a:custGeom>
              <a:avLst/>
              <a:gdLst>
                <a:gd name="T0" fmla="*/ 262 w 96"/>
                <a:gd name="T1" fmla="*/ 25 h 90"/>
                <a:gd name="T2" fmla="*/ 161 w 96"/>
                <a:gd name="T3" fmla="*/ 48 h 90"/>
                <a:gd name="T4" fmla="*/ 14 w 96"/>
                <a:gd name="T5" fmla="*/ 117 h 90"/>
                <a:gd name="T6" fmla="*/ 55 w 96"/>
                <a:gd name="T7" fmla="*/ 238 h 90"/>
                <a:gd name="T8" fmla="*/ 219 w 96"/>
                <a:gd name="T9" fmla="*/ 196 h 90"/>
                <a:gd name="T10" fmla="*/ 262 w 96"/>
                <a:gd name="T11" fmla="*/ 25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0">
                  <a:moveTo>
                    <a:pt x="86" y="8"/>
                  </a:moveTo>
                  <a:cubicBezTo>
                    <a:pt x="80" y="0"/>
                    <a:pt x="75" y="13"/>
                    <a:pt x="53" y="16"/>
                  </a:cubicBezTo>
                  <a:cubicBezTo>
                    <a:pt x="32" y="19"/>
                    <a:pt x="8" y="23"/>
                    <a:pt x="5" y="39"/>
                  </a:cubicBezTo>
                  <a:cubicBezTo>
                    <a:pt x="3" y="56"/>
                    <a:pt x="0" y="73"/>
                    <a:pt x="18" y="79"/>
                  </a:cubicBezTo>
                  <a:cubicBezTo>
                    <a:pt x="35" y="85"/>
                    <a:pt x="58" y="90"/>
                    <a:pt x="72" y="65"/>
                  </a:cubicBezTo>
                  <a:cubicBezTo>
                    <a:pt x="86" y="40"/>
                    <a:pt x="96" y="20"/>
                    <a:pt x="86" y="8"/>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 name="Freeform 20">
              <a:extLst>
                <a:ext uri="{FF2B5EF4-FFF2-40B4-BE49-F238E27FC236}">
                  <a16:creationId xmlns:a16="http://schemas.microsoft.com/office/drawing/2014/main" id="{358F2592-A43B-4AFF-ACD2-83912755DC35}"/>
                </a:ext>
              </a:extLst>
            </p:cNvPr>
            <p:cNvSpPr>
              <a:spLocks/>
            </p:cNvSpPr>
            <p:nvPr/>
          </p:nvSpPr>
          <p:spPr bwMode="auto">
            <a:xfrm>
              <a:off x="3241" y="2058"/>
              <a:ext cx="99" cy="152"/>
            </a:xfrm>
            <a:custGeom>
              <a:avLst/>
              <a:gdLst>
                <a:gd name="T0" fmla="*/ 115 w 68"/>
                <a:gd name="T1" fmla="*/ 25 h 105"/>
                <a:gd name="T2" fmla="*/ 1 w 68"/>
                <a:gd name="T3" fmla="*/ 55 h 105"/>
                <a:gd name="T4" fmla="*/ 33 w 68"/>
                <a:gd name="T5" fmla="*/ 191 h 105"/>
                <a:gd name="T6" fmla="*/ 115 w 68"/>
                <a:gd name="T7" fmla="*/ 300 h 105"/>
                <a:gd name="T8" fmla="*/ 204 w 68"/>
                <a:gd name="T9" fmla="*/ 210 h 105"/>
                <a:gd name="T10" fmla="*/ 115 w 68"/>
                <a:gd name="T11" fmla="*/ 25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05">
                  <a:moveTo>
                    <a:pt x="37" y="8"/>
                  </a:moveTo>
                  <a:cubicBezTo>
                    <a:pt x="20" y="2"/>
                    <a:pt x="2" y="0"/>
                    <a:pt x="1" y="18"/>
                  </a:cubicBezTo>
                  <a:cubicBezTo>
                    <a:pt x="0" y="36"/>
                    <a:pt x="7" y="46"/>
                    <a:pt x="11" y="63"/>
                  </a:cubicBezTo>
                  <a:cubicBezTo>
                    <a:pt x="15" y="80"/>
                    <a:pt x="19" y="105"/>
                    <a:pt x="37" y="99"/>
                  </a:cubicBezTo>
                  <a:cubicBezTo>
                    <a:pt x="55" y="94"/>
                    <a:pt x="65" y="91"/>
                    <a:pt x="66" y="69"/>
                  </a:cubicBezTo>
                  <a:cubicBezTo>
                    <a:pt x="68" y="46"/>
                    <a:pt x="55" y="14"/>
                    <a:pt x="37" y="8"/>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 name="Freeform 21">
              <a:extLst>
                <a:ext uri="{FF2B5EF4-FFF2-40B4-BE49-F238E27FC236}">
                  <a16:creationId xmlns:a16="http://schemas.microsoft.com/office/drawing/2014/main" id="{23035942-F857-4018-9164-826E721275FA}"/>
                </a:ext>
              </a:extLst>
            </p:cNvPr>
            <p:cNvSpPr>
              <a:spLocks/>
            </p:cNvSpPr>
            <p:nvPr/>
          </p:nvSpPr>
          <p:spPr bwMode="auto">
            <a:xfrm>
              <a:off x="3315" y="1979"/>
              <a:ext cx="173" cy="104"/>
            </a:xfrm>
            <a:custGeom>
              <a:avLst/>
              <a:gdLst>
                <a:gd name="T0" fmla="*/ 229 w 120"/>
                <a:gd name="T1" fmla="*/ 19 h 72"/>
                <a:gd name="T2" fmla="*/ 102 w 120"/>
                <a:gd name="T3" fmla="*/ 75 h 72"/>
                <a:gd name="T4" fmla="*/ 108 w 120"/>
                <a:gd name="T5" fmla="*/ 205 h 72"/>
                <a:gd name="T6" fmla="*/ 297 w 120"/>
                <a:gd name="T7" fmla="*/ 160 h 72"/>
                <a:gd name="T8" fmla="*/ 347 w 120"/>
                <a:gd name="T9" fmla="*/ 52 h 72"/>
                <a:gd name="T10" fmla="*/ 229 w 120"/>
                <a:gd name="T11" fmla="*/ 19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72">
                  <a:moveTo>
                    <a:pt x="76" y="6"/>
                  </a:moveTo>
                  <a:cubicBezTo>
                    <a:pt x="59" y="5"/>
                    <a:pt x="43" y="8"/>
                    <a:pt x="34" y="25"/>
                  </a:cubicBezTo>
                  <a:cubicBezTo>
                    <a:pt x="26" y="43"/>
                    <a:pt x="0" y="72"/>
                    <a:pt x="36" y="68"/>
                  </a:cubicBezTo>
                  <a:cubicBezTo>
                    <a:pt x="73" y="63"/>
                    <a:pt x="86" y="68"/>
                    <a:pt x="99" y="53"/>
                  </a:cubicBezTo>
                  <a:cubicBezTo>
                    <a:pt x="112" y="38"/>
                    <a:pt x="120" y="34"/>
                    <a:pt x="116" y="17"/>
                  </a:cubicBezTo>
                  <a:cubicBezTo>
                    <a:pt x="113" y="0"/>
                    <a:pt x="99" y="8"/>
                    <a:pt x="76" y="6"/>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 name="Freeform 22">
              <a:extLst>
                <a:ext uri="{FF2B5EF4-FFF2-40B4-BE49-F238E27FC236}">
                  <a16:creationId xmlns:a16="http://schemas.microsoft.com/office/drawing/2014/main" id="{51DDA80B-31D0-454E-8EC0-0723AAF40723}"/>
                </a:ext>
              </a:extLst>
            </p:cNvPr>
            <p:cNvSpPr>
              <a:spLocks/>
            </p:cNvSpPr>
            <p:nvPr/>
          </p:nvSpPr>
          <p:spPr bwMode="auto">
            <a:xfrm>
              <a:off x="3350" y="2090"/>
              <a:ext cx="118" cy="139"/>
            </a:xfrm>
            <a:custGeom>
              <a:avLst/>
              <a:gdLst>
                <a:gd name="T0" fmla="*/ 245 w 82"/>
                <a:gd name="T1" fmla="*/ 85 h 96"/>
                <a:gd name="T2" fmla="*/ 164 w 82"/>
                <a:gd name="T3" fmla="*/ 28 h 96"/>
                <a:gd name="T4" fmla="*/ 19 w 82"/>
                <a:gd name="T5" fmla="*/ 85 h 96"/>
                <a:gd name="T6" fmla="*/ 60 w 82"/>
                <a:gd name="T7" fmla="*/ 258 h 96"/>
                <a:gd name="T8" fmla="*/ 212 w 82"/>
                <a:gd name="T9" fmla="*/ 161 h 96"/>
                <a:gd name="T10" fmla="*/ 245 w 82"/>
                <a:gd name="T11" fmla="*/ 85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96">
                  <a:moveTo>
                    <a:pt x="82" y="28"/>
                  </a:moveTo>
                  <a:cubicBezTo>
                    <a:pt x="82" y="15"/>
                    <a:pt x="76" y="0"/>
                    <a:pt x="55" y="9"/>
                  </a:cubicBezTo>
                  <a:cubicBezTo>
                    <a:pt x="34" y="17"/>
                    <a:pt x="8" y="5"/>
                    <a:pt x="6" y="28"/>
                  </a:cubicBezTo>
                  <a:cubicBezTo>
                    <a:pt x="5" y="50"/>
                    <a:pt x="0" y="96"/>
                    <a:pt x="20" y="85"/>
                  </a:cubicBezTo>
                  <a:cubicBezTo>
                    <a:pt x="39" y="74"/>
                    <a:pt x="66" y="61"/>
                    <a:pt x="71" y="53"/>
                  </a:cubicBezTo>
                  <a:cubicBezTo>
                    <a:pt x="76" y="44"/>
                    <a:pt x="82" y="34"/>
                    <a:pt x="82" y="28"/>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 name="Freeform 23">
              <a:extLst>
                <a:ext uri="{FF2B5EF4-FFF2-40B4-BE49-F238E27FC236}">
                  <a16:creationId xmlns:a16="http://schemas.microsoft.com/office/drawing/2014/main" id="{15E9C38B-0D6C-4645-954D-48135356C9AF}"/>
                </a:ext>
              </a:extLst>
            </p:cNvPr>
            <p:cNvSpPr>
              <a:spLocks/>
            </p:cNvSpPr>
            <p:nvPr/>
          </p:nvSpPr>
          <p:spPr bwMode="auto">
            <a:xfrm>
              <a:off x="3272" y="2216"/>
              <a:ext cx="148" cy="275"/>
            </a:xfrm>
            <a:custGeom>
              <a:avLst/>
              <a:gdLst>
                <a:gd name="T0" fmla="*/ 218 w 103"/>
                <a:gd name="T1" fmla="*/ 55 h 190"/>
                <a:gd name="T2" fmla="*/ 70 w 103"/>
                <a:gd name="T3" fmla="*/ 28 h 190"/>
                <a:gd name="T4" fmla="*/ 6 w 103"/>
                <a:gd name="T5" fmla="*/ 197 h 190"/>
                <a:gd name="T6" fmla="*/ 20 w 103"/>
                <a:gd name="T7" fmla="*/ 469 h 190"/>
                <a:gd name="T8" fmla="*/ 124 w 103"/>
                <a:gd name="T9" fmla="*/ 537 h 190"/>
                <a:gd name="T10" fmla="*/ 299 w 103"/>
                <a:gd name="T11" fmla="*/ 375 h 190"/>
                <a:gd name="T12" fmla="*/ 218 w 103"/>
                <a:gd name="T13" fmla="*/ 55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90">
                  <a:moveTo>
                    <a:pt x="74" y="18"/>
                  </a:moveTo>
                  <a:cubicBezTo>
                    <a:pt x="64" y="9"/>
                    <a:pt x="33" y="0"/>
                    <a:pt x="24" y="9"/>
                  </a:cubicBezTo>
                  <a:cubicBezTo>
                    <a:pt x="15" y="17"/>
                    <a:pt x="0" y="50"/>
                    <a:pt x="2" y="65"/>
                  </a:cubicBezTo>
                  <a:cubicBezTo>
                    <a:pt x="3" y="80"/>
                    <a:pt x="12" y="141"/>
                    <a:pt x="7" y="155"/>
                  </a:cubicBezTo>
                  <a:cubicBezTo>
                    <a:pt x="2" y="169"/>
                    <a:pt x="24" y="190"/>
                    <a:pt x="42" y="177"/>
                  </a:cubicBezTo>
                  <a:cubicBezTo>
                    <a:pt x="60" y="164"/>
                    <a:pt x="99" y="150"/>
                    <a:pt x="101" y="124"/>
                  </a:cubicBezTo>
                  <a:cubicBezTo>
                    <a:pt x="103" y="99"/>
                    <a:pt x="83" y="27"/>
                    <a:pt x="74" y="18"/>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 name="Freeform 24">
              <a:extLst>
                <a:ext uri="{FF2B5EF4-FFF2-40B4-BE49-F238E27FC236}">
                  <a16:creationId xmlns:a16="http://schemas.microsoft.com/office/drawing/2014/main" id="{26E5A3D8-D7E6-453C-B4CC-1AD3E3212E78}"/>
                </a:ext>
              </a:extLst>
            </p:cNvPr>
            <p:cNvSpPr>
              <a:spLocks/>
            </p:cNvSpPr>
            <p:nvPr/>
          </p:nvSpPr>
          <p:spPr bwMode="auto">
            <a:xfrm>
              <a:off x="3418" y="2174"/>
              <a:ext cx="257" cy="162"/>
            </a:xfrm>
            <a:custGeom>
              <a:avLst/>
              <a:gdLst>
                <a:gd name="T0" fmla="*/ 271 w 178"/>
                <a:gd name="T1" fmla="*/ 19 h 112"/>
                <a:gd name="T2" fmla="*/ 103 w 178"/>
                <a:gd name="T3" fmla="*/ 39 h 112"/>
                <a:gd name="T4" fmla="*/ 0 w 178"/>
                <a:gd name="T5" fmla="*/ 130 h 112"/>
                <a:gd name="T6" fmla="*/ 46 w 178"/>
                <a:gd name="T7" fmla="*/ 285 h 112"/>
                <a:gd name="T8" fmla="*/ 225 w 178"/>
                <a:gd name="T9" fmla="*/ 282 h 112"/>
                <a:gd name="T10" fmla="*/ 484 w 178"/>
                <a:gd name="T11" fmla="*/ 299 h 112"/>
                <a:gd name="T12" fmla="*/ 517 w 178"/>
                <a:gd name="T13" fmla="*/ 113 h 112"/>
                <a:gd name="T14" fmla="*/ 474 w 178"/>
                <a:gd name="T15" fmla="*/ 19 h 112"/>
                <a:gd name="T16" fmla="*/ 271 w 178"/>
                <a:gd name="T17" fmla="*/ 19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112">
                  <a:moveTo>
                    <a:pt x="90" y="6"/>
                  </a:moveTo>
                  <a:cubicBezTo>
                    <a:pt x="75" y="7"/>
                    <a:pt x="44" y="10"/>
                    <a:pt x="34" y="13"/>
                  </a:cubicBezTo>
                  <a:cubicBezTo>
                    <a:pt x="23" y="15"/>
                    <a:pt x="0" y="26"/>
                    <a:pt x="0" y="43"/>
                  </a:cubicBezTo>
                  <a:cubicBezTo>
                    <a:pt x="0" y="61"/>
                    <a:pt x="10" y="88"/>
                    <a:pt x="15" y="94"/>
                  </a:cubicBezTo>
                  <a:cubicBezTo>
                    <a:pt x="20" y="100"/>
                    <a:pt x="53" y="87"/>
                    <a:pt x="75" y="93"/>
                  </a:cubicBezTo>
                  <a:cubicBezTo>
                    <a:pt x="97" y="99"/>
                    <a:pt x="150" y="112"/>
                    <a:pt x="161" y="99"/>
                  </a:cubicBezTo>
                  <a:cubicBezTo>
                    <a:pt x="172" y="85"/>
                    <a:pt x="169" y="56"/>
                    <a:pt x="172" y="37"/>
                  </a:cubicBezTo>
                  <a:cubicBezTo>
                    <a:pt x="174" y="18"/>
                    <a:pt x="178" y="12"/>
                    <a:pt x="157" y="6"/>
                  </a:cubicBezTo>
                  <a:cubicBezTo>
                    <a:pt x="136" y="0"/>
                    <a:pt x="90" y="6"/>
                    <a:pt x="90" y="6"/>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 name="Freeform 25">
              <a:extLst>
                <a:ext uri="{FF2B5EF4-FFF2-40B4-BE49-F238E27FC236}">
                  <a16:creationId xmlns:a16="http://schemas.microsoft.com/office/drawing/2014/main" id="{A87042A0-7DB3-4FFD-99A2-D01415848C71}"/>
                </a:ext>
              </a:extLst>
            </p:cNvPr>
            <p:cNvSpPr>
              <a:spLocks/>
            </p:cNvSpPr>
            <p:nvPr/>
          </p:nvSpPr>
          <p:spPr bwMode="auto">
            <a:xfrm>
              <a:off x="3425" y="2330"/>
              <a:ext cx="134" cy="78"/>
            </a:xfrm>
            <a:custGeom>
              <a:avLst/>
              <a:gdLst>
                <a:gd name="T0" fmla="*/ 147 w 93"/>
                <a:gd name="T1" fmla="*/ 19 h 54"/>
                <a:gd name="T2" fmla="*/ 48 w 93"/>
                <a:gd name="T3" fmla="*/ 42 h 54"/>
                <a:gd name="T4" fmla="*/ 56 w 93"/>
                <a:gd name="T5" fmla="*/ 149 h 54"/>
                <a:gd name="T6" fmla="*/ 184 w 93"/>
                <a:gd name="T7" fmla="*/ 136 h 54"/>
                <a:gd name="T8" fmla="*/ 259 w 93"/>
                <a:gd name="T9" fmla="*/ 74 h 54"/>
                <a:gd name="T10" fmla="*/ 147 w 93"/>
                <a:gd name="T11" fmla="*/ 19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54">
                  <a:moveTo>
                    <a:pt x="49" y="6"/>
                  </a:moveTo>
                  <a:cubicBezTo>
                    <a:pt x="31" y="6"/>
                    <a:pt x="20" y="0"/>
                    <a:pt x="16" y="14"/>
                  </a:cubicBezTo>
                  <a:cubicBezTo>
                    <a:pt x="11" y="28"/>
                    <a:pt x="0" y="54"/>
                    <a:pt x="19" y="49"/>
                  </a:cubicBezTo>
                  <a:cubicBezTo>
                    <a:pt x="38" y="45"/>
                    <a:pt x="43" y="48"/>
                    <a:pt x="62" y="45"/>
                  </a:cubicBezTo>
                  <a:cubicBezTo>
                    <a:pt x="81" y="43"/>
                    <a:pt x="93" y="36"/>
                    <a:pt x="87" y="24"/>
                  </a:cubicBezTo>
                  <a:cubicBezTo>
                    <a:pt x="82" y="11"/>
                    <a:pt x="49" y="6"/>
                    <a:pt x="49" y="6"/>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 name="Freeform 26">
              <a:extLst>
                <a:ext uri="{FF2B5EF4-FFF2-40B4-BE49-F238E27FC236}">
                  <a16:creationId xmlns:a16="http://schemas.microsoft.com/office/drawing/2014/main" id="{36545BAF-878D-4AF1-A698-B7E684DCCF83}"/>
                </a:ext>
              </a:extLst>
            </p:cNvPr>
            <p:cNvSpPr>
              <a:spLocks/>
            </p:cNvSpPr>
            <p:nvPr/>
          </p:nvSpPr>
          <p:spPr bwMode="auto">
            <a:xfrm>
              <a:off x="3278" y="2479"/>
              <a:ext cx="128" cy="287"/>
            </a:xfrm>
            <a:custGeom>
              <a:avLst/>
              <a:gdLst>
                <a:gd name="T0" fmla="*/ 232 w 89"/>
                <a:gd name="T1" fmla="*/ 25 h 198"/>
                <a:gd name="T2" fmla="*/ 108 w 89"/>
                <a:gd name="T3" fmla="*/ 48 h 198"/>
                <a:gd name="T4" fmla="*/ 0 w 89"/>
                <a:gd name="T5" fmla="*/ 125 h 198"/>
                <a:gd name="T6" fmla="*/ 204 w 89"/>
                <a:gd name="T7" fmla="*/ 435 h 198"/>
                <a:gd name="T8" fmla="*/ 232 w 89"/>
                <a:gd name="T9" fmla="*/ 25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8">
                  <a:moveTo>
                    <a:pt x="78" y="8"/>
                  </a:moveTo>
                  <a:cubicBezTo>
                    <a:pt x="71" y="0"/>
                    <a:pt x="53" y="10"/>
                    <a:pt x="36" y="16"/>
                  </a:cubicBezTo>
                  <a:cubicBezTo>
                    <a:pt x="18" y="22"/>
                    <a:pt x="0" y="16"/>
                    <a:pt x="0" y="41"/>
                  </a:cubicBezTo>
                  <a:cubicBezTo>
                    <a:pt x="0" y="65"/>
                    <a:pt x="21" y="198"/>
                    <a:pt x="69" y="143"/>
                  </a:cubicBezTo>
                  <a:cubicBezTo>
                    <a:pt x="89" y="119"/>
                    <a:pt x="87" y="17"/>
                    <a:pt x="78" y="8"/>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 name="Freeform 27">
              <a:extLst>
                <a:ext uri="{FF2B5EF4-FFF2-40B4-BE49-F238E27FC236}">
                  <a16:creationId xmlns:a16="http://schemas.microsoft.com/office/drawing/2014/main" id="{D2B8A47E-1C73-4C73-8DD0-32B9F86F5627}"/>
                </a:ext>
              </a:extLst>
            </p:cNvPr>
            <p:cNvSpPr>
              <a:spLocks/>
            </p:cNvSpPr>
            <p:nvPr/>
          </p:nvSpPr>
          <p:spPr bwMode="auto">
            <a:xfrm>
              <a:off x="3399" y="2588"/>
              <a:ext cx="267" cy="195"/>
            </a:xfrm>
            <a:custGeom>
              <a:avLst/>
              <a:gdLst>
                <a:gd name="T0" fmla="*/ 74 w 185"/>
                <a:gd name="T1" fmla="*/ 231 h 135"/>
                <a:gd name="T2" fmla="*/ 361 w 185"/>
                <a:gd name="T3" fmla="*/ 272 h 135"/>
                <a:gd name="T4" fmla="*/ 316 w 185"/>
                <a:gd name="T5" fmla="*/ 19 h 135"/>
                <a:gd name="T6" fmla="*/ 74 w 185"/>
                <a:gd name="T7" fmla="*/ 231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 h="135">
                  <a:moveTo>
                    <a:pt x="24" y="77"/>
                  </a:moveTo>
                  <a:cubicBezTo>
                    <a:pt x="24" y="77"/>
                    <a:pt x="56" y="135"/>
                    <a:pt x="120" y="90"/>
                  </a:cubicBezTo>
                  <a:cubicBezTo>
                    <a:pt x="185" y="44"/>
                    <a:pt x="130" y="0"/>
                    <a:pt x="105" y="6"/>
                  </a:cubicBezTo>
                  <a:cubicBezTo>
                    <a:pt x="81" y="12"/>
                    <a:pt x="0" y="33"/>
                    <a:pt x="24" y="77"/>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 name="Freeform 28">
              <a:extLst>
                <a:ext uri="{FF2B5EF4-FFF2-40B4-BE49-F238E27FC236}">
                  <a16:creationId xmlns:a16="http://schemas.microsoft.com/office/drawing/2014/main" id="{D7E12FAB-B8BD-4E9B-AB25-CCF983BD99A9}"/>
                </a:ext>
              </a:extLst>
            </p:cNvPr>
            <p:cNvSpPr>
              <a:spLocks/>
            </p:cNvSpPr>
            <p:nvPr/>
          </p:nvSpPr>
          <p:spPr bwMode="auto">
            <a:xfrm>
              <a:off x="3410" y="2419"/>
              <a:ext cx="249" cy="163"/>
            </a:xfrm>
            <a:custGeom>
              <a:avLst/>
              <a:gdLst>
                <a:gd name="T0" fmla="*/ 256 w 172"/>
                <a:gd name="T1" fmla="*/ 19 h 113"/>
                <a:gd name="T2" fmla="*/ 48 w 172"/>
                <a:gd name="T3" fmla="*/ 79 h 113"/>
                <a:gd name="T4" fmla="*/ 107 w 172"/>
                <a:gd name="T5" fmla="*/ 338 h 113"/>
                <a:gd name="T6" fmla="*/ 497 w 172"/>
                <a:gd name="T7" fmla="*/ 286 h 113"/>
                <a:gd name="T8" fmla="*/ 449 w 172"/>
                <a:gd name="T9" fmla="*/ 94 h 113"/>
                <a:gd name="T10" fmla="*/ 256 w 172"/>
                <a:gd name="T11" fmla="*/ 19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13">
                  <a:moveTo>
                    <a:pt x="84" y="6"/>
                  </a:moveTo>
                  <a:cubicBezTo>
                    <a:pt x="53" y="0"/>
                    <a:pt x="28" y="1"/>
                    <a:pt x="16" y="26"/>
                  </a:cubicBezTo>
                  <a:cubicBezTo>
                    <a:pt x="5" y="50"/>
                    <a:pt x="0" y="113"/>
                    <a:pt x="35" y="112"/>
                  </a:cubicBezTo>
                  <a:cubicBezTo>
                    <a:pt x="71" y="112"/>
                    <a:pt x="157" y="112"/>
                    <a:pt x="164" y="95"/>
                  </a:cubicBezTo>
                  <a:cubicBezTo>
                    <a:pt x="172" y="78"/>
                    <a:pt x="172" y="43"/>
                    <a:pt x="148" y="31"/>
                  </a:cubicBezTo>
                  <a:cubicBezTo>
                    <a:pt x="124" y="18"/>
                    <a:pt x="84" y="6"/>
                    <a:pt x="84" y="6"/>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6" name="Freeform 29">
              <a:extLst>
                <a:ext uri="{FF2B5EF4-FFF2-40B4-BE49-F238E27FC236}">
                  <a16:creationId xmlns:a16="http://schemas.microsoft.com/office/drawing/2014/main" id="{8B1E55B7-AE81-4762-BC8C-597816DB85AE}"/>
                </a:ext>
              </a:extLst>
            </p:cNvPr>
            <p:cNvSpPr>
              <a:spLocks/>
            </p:cNvSpPr>
            <p:nvPr/>
          </p:nvSpPr>
          <p:spPr bwMode="auto">
            <a:xfrm>
              <a:off x="3640" y="2526"/>
              <a:ext cx="199" cy="214"/>
            </a:xfrm>
            <a:custGeom>
              <a:avLst/>
              <a:gdLst>
                <a:gd name="T0" fmla="*/ 258 w 138"/>
                <a:gd name="T1" fmla="*/ 19 h 148"/>
                <a:gd name="T2" fmla="*/ 114 w 138"/>
                <a:gd name="T3" fmla="*/ 46 h 148"/>
                <a:gd name="T4" fmla="*/ 14 w 138"/>
                <a:gd name="T5" fmla="*/ 215 h 148"/>
                <a:gd name="T6" fmla="*/ 72 w 138"/>
                <a:gd name="T7" fmla="*/ 399 h 148"/>
                <a:gd name="T8" fmla="*/ 300 w 138"/>
                <a:gd name="T9" fmla="*/ 360 h 148"/>
                <a:gd name="T10" fmla="*/ 389 w 138"/>
                <a:gd name="T11" fmla="*/ 121 h 148"/>
                <a:gd name="T12" fmla="*/ 258 w 138"/>
                <a:gd name="T13" fmla="*/ 19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48">
                  <a:moveTo>
                    <a:pt x="86" y="6"/>
                  </a:moveTo>
                  <a:cubicBezTo>
                    <a:pt x="63" y="8"/>
                    <a:pt x="58" y="0"/>
                    <a:pt x="38" y="15"/>
                  </a:cubicBezTo>
                  <a:cubicBezTo>
                    <a:pt x="19" y="31"/>
                    <a:pt x="10" y="57"/>
                    <a:pt x="5" y="71"/>
                  </a:cubicBezTo>
                  <a:cubicBezTo>
                    <a:pt x="0" y="85"/>
                    <a:pt x="5" y="125"/>
                    <a:pt x="24" y="132"/>
                  </a:cubicBezTo>
                  <a:cubicBezTo>
                    <a:pt x="42" y="138"/>
                    <a:pt x="74" y="148"/>
                    <a:pt x="100" y="119"/>
                  </a:cubicBezTo>
                  <a:cubicBezTo>
                    <a:pt x="127" y="90"/>
                    <a:pt x="138" y="53"/>
                    <a:pt x="130" y="40"/>
                  </a:cubicBezTo>
                  <a:cubicBezTo>
                    <a:pt x="123" y="27"/>
                    <a:pt x="110" y="4"/>
                    <a:pt x="86" y="6"/>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7" name="Freeform 30">
              <a:extLst>
                <a:ext uri="{FF2B5EF4-FFF2-40B4-BE49-F238E27FC236}">
                  <a16:creationId xmlns:a16="http://schemas.microsoft.com/office/drawing/2014/main" id="{ED84F8A5-E2FD-41BC-A69F-F4FFA86B8BF5}"/>
                </a:ext>
              </a:extLst>
            </p:cNvPr>
            <p:cNvSpPr>
              <a:spLocks/>
            </p:cNvSpPr>
            <p:nvPr/>
          </p:nvSpPr>
          <p:spPr bwMode="auto">
            <a:xfrm>
              <a:off x="3828" y="2568"/>
              <a:ext cx="222" cy="162"/>
            </a:xfrm>
            <a:custGeom>
              <a:avLst/>
              <a:gdLst>
                <a:gd name="T0" fmla="*/ 270 w 154"/>
                <a:gd name="T1" fmla="*/ 13 h 112"/>
                <a:gd name="T2" fmla="*/ 89 w 154"/>
                <a:gd name="T3" fmla="*/ 107 h 112"/>
                <a:gd name="T4" fmla="*/ 89 w 154"/>
                <a:gd name="T5" fmla="*/ 286 h 112"/>
                <a:gd name="T6" fmla="*/ 422 w 154"/>
                <a:gd name="T7" fmla="*/ 100 h 112"/>
                <a:gd name="T8" fmla="*/ 270 w 154"/>
                <a:gd name="T9" fmla="*/ 13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12">
                  <a:moveTo>
                    <a:pt x="90" y="4"/>
                  </a:moveTo>
                  <a:cubicBezTo>
                    <a:pt x="66" y="4"/>
                    <a:pt x="37" y="18"/>
                    <a:pt x="30" y="35"/>
                  </a:cubicBezTo>
                  <a:cubicBezTo>
                    <a:pt x="23" y="52"/>
                    <a:pt x="0" y="79"/>
                    <a:pt x="30" y="95"/>
                  </a:cubicBezTo>
                  <a:cubicBezTo>
                    <a:pt x="60" y="112"/>
                    <a:pt x="117" y="90"/>
                    <a:pt x="141" y="33"/>
                  </a:cubicBezTo>
                  <a:cubicBezTo>
                    <a:pt x="154" y="0"/>
                    <a:pt x="90" y="4"/>
                    <a:pt x="90" y="4"/>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8" name="Freeform 31">
              <a:extLst>
                <a:ext uri="{FF2B5EF4-FFF2-40B4-BE49-F238E27FC236}">
                  <a16:creationId xmlns:a16="http://schemas.microsoft.com/office/drawing/2014/main" id="{7AAF78AC-81B0-46BF-B3E5-4D61B68F7BCE}"/>
                </a:ext>
              </a:extLst>
            </p:cNvPr>
            <p:cNvSpPr>
              <a:spLocks/>
            </p:cNvSpPr>
            <p:nvPr/>
          </p:nvSpPr>
          <p:spPr bwMode="auto">
            <a:xfrm>
              <a:off x="3481" y="1938"/>
              <a:ext cx="243" cy="221"/>
            </a:xfrm>
            <a:custGeom>
              <a:avLst/>
              <a:gdLst>
                <a:gd name="T0" fmla="*/ 496 w 168"/>
                <a:gd name="T1" fmla="*/ 29 h 153"/>
                <a:gd name="T2" fmla="*/ 366 w 168"/>
                <a:gd name="T3" fmla="*/ 27 h 153"/>
                <a:gd name="T4" fmla="*/ 81 w 168"/>
                <a:gd name="T5" fmla="*/ 155 h 153"/>
                <a:gd name="T6" fmla="*/ 69 w 168"/>
                <a:gd name="T7" fmla="*/ 433 h 153"/>
                <a:gd name="T8" fmla="*/ 369 w 168"/>
                <a:gd name="T9" fmla="*/ 377 h 153"/>
                <a:gd name="T10" fmla="*/ 502 w 168"/>
                <a:gd name="T11" fmla="*/ 205 h 153"/>
                <a:gd name="T12" fmla="*/ 496 w 168"/>
                <a:gd name="T13" fmla="*/ 29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53">
                  <a:moveTo>
                    <a:pt x="164" y="10"/>
                  </a:moveTo>
                  <a:cubicBezTo>
                    <a:pt x="150" y="0"/>
                    <a:pt x="155" y="0"/>
                    <a:pt x="121" y="9"/>
                  </a:cubicBezTo>
                  <a:cubicBezTo>
                    <a:pt x="87" y="19"/>
                    <a:pt x="43" y="18"/>
                    <a:pt x="27" y="51"/>
                  </a:cubicBezTo>
                  <a:cubicBezTo>
                    <a:pt x="10" y="84"/>
                    <a:pt x="0" y="136"/>
                    <a:pt x="23" y="144"/>
                  </a:cubicBezTo>
                  <a:cubicBezTo>
                    <a:pt x="46" y="153"/>
                    <a:pt x="93" y="147"/>
                    <a:pt x="122" y="125"/>
                  </a:cubicBezTo>
                  <a:cubicBezTo>
                    <a:pt x="151" y="103"/>
                    <a:pt x="164" y="104"/>
                    <a:pt x="166" y="68"/>
                  </a:cubicBezTo>
                  <a:cubicBezTo>
                    <a:pt x="168" y="32"/>
                    <a:pt x="164" y="10"/>
                    <a:pt x="164" y="10"/>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9" name="Freeform 32">
              <a:extLst>
                <a:ext uri="{FF2B5EF4-FFF2-40B4-BE49-F238E27FC236}">
                  <a16:creationId xmlns:a16="http://schemas.microsoft.com/office/drawing/2014/main" id="{00FCB986-3D12-47E7-8803-6E6DBD216BE5}"/>
                </a:ext>
              </a:extLst>
            </p:cNvPr>
            <p:cNvSpPr>
              <a:spLocks/>
            </p:cNvSpPr>
            <p:nvPr/>
          </p:nvSpPr>
          <p:spPr bwMode="auto">
            <a:xfrm>
              <a:off x="3734" y="1922"/>
              <a:ext cx="147" cy="154"/>
            </a:xfrm>
            <a:custGeom>
              <a:avLst/>
              <a:gdLst>
                <a:gd name="T0" fmla="*/ 202 w 102"/>
                <a:gd name="T1" fmla="*/ 28 h 106"/>
                <a:gd name="T2" fmla="*/ 95 w 102"/>
                <a:gd name="T3" fmla="*/ 55 h 106"/>
                <a:gd name="T4" fmla="*/ 29 w 102"/>
                <a:gd name="T5" fmla="*/ 246 h 106"/>
                <a:gd name="T6" fmla="*/ 210 w 102"/>
                <a:gd name="T7" fmla="*/ 307 h 106"/>
                <a:gd name="T8" fmla="*/ 300 w 102"/>
                <a:gd name="T9" fmla="*/ 228 h 106"/>
                <a:gd name="T10" fmla="*/ 202 w 102"/>
                <a:gd name="T11" fmla="*/ 28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106">
                  <a:moveTo>
                    <a:pt x="67" y="9"/>
                  </a:moveTo>
                  <a:cubicBezTo>
                    <a:pt x="52" y="4"/>
                    <a:pt x="52" y="0"/>
                    <a:pt x="32" y="18"/>
                  </a:cubicBezTo>
                  <a:cubicBezTo>
                    <a:pt x="11" y="37"/>
                    <a:pt x="0" y="64"/>
                    <a:pt x="10" y="80"/>
                  </a:cubicBezTo>
                  <a:cubicBezTo>
                    <a:pt x="20" y="96"/>
                    <a:pt x="53" y="106"/>
                    <a:pt x="70" y="100"/>
                  </a:cubicBezTo>
                  <a:cubicBezTo>
                    <a:pt x="86" y="94"/>
                    <a:pt x="102" y="100"/>
                    <a:pt x="100" y="74"/>
                  </a:cubicBezTo>
                  <a:cubicBezTo>
                    <a:pt x="97" y="48"/>
                    <a:pt x="67" y="9"/>
                    <a:pt x="67" y="9"/>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0" name="Freeform 33">
              <a:extLst>
                <a:ext uri="{FF2B5EF4-FFF2-40B4-BE49-F238E27FC236}">
                  <a16:creationId xmlns:a16="http://schemas.microsoft.com/office/drawing/2014/main" id="{65FFA698-053A-405E-A4A8-D8995E00BEAE}"/>
                </a:ext>
              </a:extLst>
            </p:cNvPr>
            <p:cNvSpPr>
              <a:spLocks/>
            </p:cNvSpPr>
            <p:nvPr/>
          </p:nvSpPr>
          <p:spPr bwMode="auto">
            <a:xfrm>
              <a:off x="3649" y="2091"/>
              <a:ext cx="190" cy="121"/>
            </a:xfrm>
            <a:custGeom>
              <a:avLst/>
              <a:gdLst>
                <a:gd name="T0" fmla="*/ 273 w 132"/>
                <a:gd name="T1" fmla="*/ 1 h 83"/>
                <a:gd name="T2" fmla="*/ 122 w 132"/>
                <a:gd name="T3" fmla="*/ 52 h 83"/>
                <a:gd name="T4" fmla="*/ 60 w 132"/>
                <a:gd name="T5" fmla="*/ 171 h 83"/>
                <a:gd name="T6" fmla="*/ 317 w 132"/>
                <a:gd name="T7" fmla="*/ 255 h 83"/>
                <a:gd name="T8" fmla="*/ 376 w 132"/>
                <a:gd name="T9" fmla="*/ 149 h 83"/>
                <a:gd name="T10" fmla="*/ 273 w 132"/>
                <a:gd name="T11" fmla="*/ 1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3">
                  <a:moveTo>
                    <a:pt x="92" y="1"/>
                  </a:moveTo>
                  <a:cubicBezTo>
                    <a:pt x="63" y="0"/>
                    <a:pt x="62" y="6"/>
                    <a:pt x="41" y="17"/>
                  </a:cubicBezTo>
                  <a:cubicBezTo>
                    <a:pt x="21" y="28"/>
                    <a:pt x="0" y="41"/>
                    <a:pt x="20" y="55"/>
                  </a:cubicBezTo>
                  <a:cubicBezTo>
                    <a:pt x="41" y="69"/>
                    <a:pt x="92" y="83"/>
                    <a:pt x="106" y="82"/>
                  </a:cubicBezTo>
                  <a:cubicBezTo>
                    <a:pt x="120" y="81"/>
                    <a:pt x="132" y="70"/>
                    <a:pt x="126" y="48"/>
                  </a:cubicBezTo>
                  <a:cubicBezTo>
                    <a:pt x="121" y="26"/>
                    <a:pt x="114" y="2"/>
                    <a:pt x="92" y="1"/>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1" name="Freeform 34">
              <a:extLst>
                <a:ext uri="{FF2B5EF4-FFF2-40B4-BE49-F238E27FC236}">
                  <a16:creationId xmlns:a16="http://schemas.microsoft.com/office/drawing/2014/main" id="{BE4F3A9B-47D5-4F4C-996F-35F3EFFDFB3C}"/>
                </a:ext>
              </a:extLst>
            </p:cNvPr>
            <p:cNvSpPr>
              <a:spLocks/>
            </p:cNvSpPr>
            <p:nvPr/>
          </p:nvSpPr>
          <p:spPr bwMode="auto">
            <a:xfrm>
              <a:off x="3669" y="2214"/>
              <a:ext cx="244" cy="158"/>
            </a:xfrm>
            <a:custGeom>
              <a:avLst/>
              <a:gdLst>
                <a:gd name="T0" fmla="*/ 426 w 169"/>
                <a:gd name="T1" fmla="*/ 28 h 109"/>
                <a:gd name="T2" fmla="*/ 225 w 169"/>
                <a:gd name="T3" fmla="*/ 28 h 109"/>
                <a:gd name="T4" fmla="*/ 61 w 169"/>
                <a:gd name="T5" fmla="*/ 25 h 109"/>
                <a:gd name="T6" fmla="*/ 46 w 169"/>
                <a:gd name="T7" fmla="*/ 158 h 109"/>
                <a:gd name="T8" fmla="*/ 136 w 169"/>
                <a:gd name="T9" fmla="*/ 332 h 109"/>
                <a:gd name="T10" fmla="*/ 230 w 169"/>
                <a:gd name="T11" fmla="*/ 284 h 109"/>
                <a:gd name="T12" fmla="*/ 385 w 169"/>
                <a:gd name="T13" fmla="*/ 181 h 109"/>
                <a:gd name="T14" fmla="*/ 426 w 169"/>
                <a:gd name="T15" fmla="*/ 28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9" h="109">
                  <a:moveTo>
                    <a:pt x="141" y="9"/>
                  </a:moveTo>
                  <a:cubicBezTo>
                    <a:pt x="135" y="3"/>
                    <a:pt x="94" y="16"/>
                    <a:pt x="75" y="9"/>
                  </a:cubicBezTo>
                  <a:cubicBezTo>
                    <a:pt x="56" y="1"/>
                    <a:pt x="31" y="0"/>
                    <a:pt x="20" y="8"/>
                  </a:cubicBezTo>
                  <a:cubicBezTo>
                    <a:pt x="9" y="15"/>
                    <a:pt x="0" y="28"/>
                    <a:pt x="15" y="52"/>
                  </a:cubicBezTo>
                  <a:cubicBezTo>
                    <a:pt x="30" y="76"/>
                    <a:pt x="27" y="109"/>
                    <a:pt x="45" y="109"/>
                  </a:cubicBezTo>
                  <a:cubicBezTo>
                    <a:pt x="62" y="109"/>
                    <a:pt x="58" y="105"/>
                    <a:pt x="76" y="93"/>
                  </a:cubicBezTo>
                  <a:cubicBezTo>
                    <a:pt x="93" y="80"/>
                    <a:pt x="106" y="62"/>
                    <a:pt x="128" y="59"/>
                  </a:cubicBezTo>
                  <a:cubicBezTo>
                    <a:pt x="149" y="56"/>
                    <a:pt x="169" y="40"/>
                    <a:pt x="141" y="9"/>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2" name="Freeform 35">
              <a:extLst>
                <a:ext uri="{FF2B5EF4-FFF2-40B4-BE49-F238E27FC236}">
                  <a16:creationId xmlns:a16="http://schemas.microsoft.com/office/drawing/2014/main" id="{18C6BB33-FCF9-4C85-A660-E141A901F095}"/>
                </a:ext>
              </a:extLst>
            </p:cNvPr>
            <p:cNvSpPr>
              <a:spLocks/>
            </p:cNvSpPr>
            <p:nvPr/>
          </p:nvSpPr>
          <p:spPr bwMode="auto">
            <a:xfrm>
              <a:off x="3579" y="2352"/>
              <a:ext cx="161" cy="116"/>
            </a:xfrm>
            <a:custGeom>
              <a:avLst/>
              <a:gdLst>
                <a:gd name="T0" fmla="*/ 102 w 111"/>
                <a:gd name="T1" fmla="*/ 6 h 80"/>
                <a:gd name="T2" fmla="*/ 55 w 111"/>
                <a:gd name="T3" fmla="*/ 120 h 80"/>
                <a:gd name="T4" fmla="*/ 244 w 111"/>
                <a:gd name="T5" fmla="*/ 197 h 80"/>
                <a:gd name="T6" fmla="*/ 286 w 111"/>
                <a:gd name="T7" fmla="*/ 83 h 80"/>
                <a:gd name="T8" fmla="*/ 102 w 111"/>
                <a:gd name="T9" fmla="*/ 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80">
                  <a:moveTo>
                    <a:pt x="33" y="2"/>
                  </a:moveTo>
                  <a:cubicBezTo>
                    <a:pt x="16" y="5"/>
                    <a:pt x="0" y="24"/>
                    <a:pt x="18" y="39"/>
                  </a:cubicBezTo>
                  <a:cubicBezTo>
                    <a:pt x="36" y="54"/>
                    <a:pt x="61" y="80"/>
                    <a:pt x="80" y="65"/>
                  </a:cubicBezTo>
                  <a:cubicBezTo>
                    <a:pt x="100" y="50"/>
                    <a:pt x="111" y="32"/>
                    <a:pt x="94" y="27"/>
                  </a:cubicBezTo>
                  <a:cubicBezTo>
                    <a:pt x="77" y="22"/>
                    <a:pt x="43" y="0"/>
                    <a:pt x="33" y="2"/>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3" name="Freeform 36">
              <a:extLst>
                <a:ext uri="{FF2B5EF4-FFF2-40B4-BE49-F238E27FC236}">
                  <a16:creationId xmlns:a16="http://schemas.microsoft.com/office/drawing/2014/main" id="{592265C9-036A-4461-B9F2-205B61AA8BDF}"/>
                </a:ext>
              </a:extLst>
            </p:cNvPr>
            <p:cNvSpPr>
              <a:spLocks/>
            </p:cNvSpPr>
            <p:nvPr/>
          </p:nvSpPr>
          <p:spPr bwMode="auto">
            <a:xfrm>
              <a:off x="3754" y="2320"/>
              <a:ext cx="159" cy="125"/>
            </a:xfrm>
            <a:custGeom>
              <a:avLst/>
              <a:gdLst>
                <a:gd name="T0" fmla="*/ 296 w 110"/>
                <a:gd name="T1" fmla="*/ 32 h 86"/>
                <a:gd name="T2" fmla="*/ 188 w 110"/>
                <a:gd name="T3" fmla="*/ 33 h 86"/>
                <a:gd name="T4" fmla="*/ 48 w 110"/>
                <a:gd name="T5" fmla="*/ 172 h 86"/>
                <a:gd name="T6" fmla="*/ 182 w 110"/>
                <a:gd name="T7" fmla="*/ 237 h 86"/>
                <a:gd name="T8" fmla="*/ 299 w 110"/>
                <a:gd name="T9" fmla="*/ 126 h 86"/>
                <a:gd name="T10" fmla="*/ 296 w 110"/>
                <a:gd name="T11" fmla="*/ 32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86">
                  <a:moveTo>
                    <a:pt x="98" y="10"/>
                  </a:moveTo>
                  <a:cubicBezTo>
                    <a:pt x="85" y="2"/>
                    <a:pt x="84" y="0"/>
                    <a:pt x="62" y="11"/>
                  </a:cubicBezTo>
                  <a:cubicBezTo>
                    <a:pt x="39" y="22"/>
                    <a:pt x="0" y="46"/>
                    <a:pt x="16" y="56"/>
                  </a:cubicBezTo>
                  <a:cubicBezTo>
                    <a:pt x="31" y="67"/>
                    <a:pt x="43" y="86"/>
                    <a:pt x="60" y="77"/>
                  </a:cubicBezTo>
                  <a:cubicBezTo>
                    <a:pt x="77" y="69"/>
                    <a:pt x="94" y="56"/>
                    <a:pt x="99" y="41"/>
                  </a:cubicBezTo>
                  <a:cubicBezTo>
                    <a:pt x="103" y="25"/>
                    <a:pt x="110" y="18"/>
                    <a:pt x="98" y="10"/>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4" name="Freeform 37">
              <a:extLst>
                <a:ext uri="{FF2B5EF4-FFF2-40B4-BE49-F238E27FC236}">
                  <a16:creationId xmlns:a16="http://schemas.microsoft.com/office/drawing/2014/main" id="{E2ECD612-4312-4662-993A-4A5F3339E848}"/>
                </a:ext>
              </a:extLst>
            </p:cNvPr>
            <p:cNvSpPr>
              <a:spLocks/>
            </p:cNvSpPr>
            <p:nvPr/>
          </p:nvSpPr>
          <p:spPr bwMode="auto">
            <a:xfrm>
              <a:off x="3659" y="2421"/>
              <a:ext cx="148" cy="112"/>
            </a:xfrm>
            <a:custGeom>
              <a:avLst/>
              <a:gdLst>
                <a:gd name="T0" fmla="*/ 264 w 103"/>
                <a:gd name="T1" fmla="*/ 42 h 77"/>
                <a:gd name="T2" fmla="*/ 142 w 103"/>
                <a:gd name="T3" fmla="*/ 47 h 77"/>
                <a:gd name="T4" fmla="*/ 95 w 103"/>
                <a:gd name="T5" fmla="*/ 201 h 77"/>
                <a:gd name="T6" fmla="*/ 287 w 103"/>
                <a:gd name="T7" fmla="*/ 163 h 77"/>
                <a:gd name="T8" fmla="*/ 264 w 103"/>
                <a:gd name="T9" fmla="*/ 4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7">
                  <a:moveTo>
                    <a:pt x="89" y="14"/>
                  </a:moveTo>
                  <a:cubicBezTo>
                    <a:pt x="71" y="10"/>
                    <a:pt x="61" y="0"/>
                    <a:pt x="48" y="15"/>
                  </a:cubicBezTo>
                  <a:cubicBezTo>
                    <a:pt x="35" y="30"/>
                    <a:pt x="0" y="65"/>
                    <a:pt x="32" y="65"/>
                  </a:cubicBezTo>
                  <a:cubicBezTo>
                    <a:pt x="65" y="64"/>
                    <a:pt x="92" y="77"/>
                    <a:pt x="97" y="53"/>
                  </a:cubicBezTo>
                  <a:cubicBezTo>
                    <a:pt x="103" y="29"/>
                    <a:pt x="89" y="14"/>
                    <a:pt x="89" y="14"/>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5" name="Freeform 38">
              <a:extLst>
                <a:ext uri="{FF2B5EF4-FFF2-40B4-BE49-F238E27FC236}">
                  <a16:creationId xmlns:a16="http://schemas.microsoft.com/office/drawing/2014/main" id="{426E1C5A-F3B7-477C-B1EC-835D65E56F76}"/>
                </a:ext>
              </a:extLst>
            </p:cNvPr>
            <p:cNvSpPr>
              <a:spLocks/>
            </p:cNvSpPr>
            <p:nvPr/>
          </p:nvSpPr>
          <p:spPr bwMode="auto">
            <a:xfrm>
              <a:off x="3816" y="2410"/>
              <a:ext cx="260" cy="174"/>
            </a:xfrm>
            <a:custGeom>
              <a:avLst/>
              <a:gdLst>
                <a:gd name="T0" fmla="*/ 325 w 180"/>
                <a:gd name="T1" fmla="*/ 48 h 120"/>
                <a:gd name="T2" fmla="*/ 198 w 180"/>
                <a:gd name="T3" fmla="*/ 42 h 120"/>
                <a:gd name="T4" fmla="*/ 9 w 180"/>
                <a:gd name="T5" fmla="*/ 215 h 120"/>
                <a:gd name="T6" fmla="*/ 231 w 180"/>
                <a:gd name="T7" fmla="*/ 307 h 120"/>
                <a:gd name="T8" fmla="*/ 459 w 180"/>
                <a:gd name="T9" fmla="*/ 209 h 120"/>
                <a:gd name="T10" fmla="*/ 521 w 180"/>
                <a:gd name="T11" fmla="*/ 42 h 120"/>
                <a:gd name="T12" fmla="*/ 441 w 180"/>
                <a:gd name="T13" fmla="*/ 28 h 120"/>
                <a:gd name="T14" fmla="*/ 325 w 180"/>
                <a:gd name="T15" fmla="*/ 48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0" h="120">
                  <a:moveTo>
                    <a:pt x="108" y="16"/>
                  </a:moveTo>
                  <a:cubicBezTo>
                    <a:pt x="91" y="9"/>
                    <a:pt x="87" y="7"/>
                    <a:pt x="66" y="14"/>
                  </a:cubicBezTo>
                  <a:cubicBezTo>
                    <a:pt x="44" y="21"/>
                    <a:pt x="0" y="48"/>
                    <a:pt x="3" y="70"/>
                  </a:cubicBezTo>
                  <a:cubicBezTo>
                    <a:pt x="6" y="91"/>
                    <a:pt x="43" y="120"/>
                    <a:pt x="77" y="101"/>
                  </a:cubicBezTo>
                  <a:cubicBezTo>
                    <a:pt x="111" y="82"/>
                    <a:pt x="137" y="79"/>
                    <a:pt x="152" y="68"/>
                  </a:cubicBezTo>
                  <a:cubicBezTo>
                    <a:pt x="166" y="58"/>
                    <a:pt x="180" y="29"/>
                    <a:pt x="173" y="14"/>
                  </a:cubicBezTo>
                  <a:cubicBezTo>
                    <a:pt x="166" y="0"/>
                    <a:pt x="158" y="4"/>
                    <a:pt x="146" y="9"/>
                  </a:cubicBezTo>
                  <a:cubicBezTo>
                    <a:pt x="134" y="14"/>
                    <a:pt x="108" y="16"/>
                    <a:pt x="108" y="16"/>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6" name="Freeform 39">
              <a:extLst>
                <a:ext uri="{FF2B5EF4-FFF2-40B4-BE49-F238E27FC236}">
                  <a16:creationId xmlns:a16="http://schemas.microsoft.com/office/drawing/2014/main" id="{798EE07D-8A58-4019-9B48-755EA2E5B9DB}"/>
                </a:ext>
              </a:extLst>
            </p:cNvPr>
            <p:cNvSpPr>
              <a:spLocks/>
            </p:cNvSpPr>
            <p:nvPr/>
          </p:nvSpPr>
          <p:spPr bwMode="auto">
            <a:xfrm>
              <a:off x="3932" y="2297"/>
              <a:ext cx="127" cy="117"/>
            </a:xfrm>
            <a:custGeom>
              <a:avLst/>
              <a:gdLst>
                <a:gd name="T0" fmla="*/ 95 w 88"/>
                <a:gd name="T1" fmla="*/ 27 h 81"/>
                <a:gd name="T2" fmla="*/ 6 w 88"/>
                <a:gd name="T3" fmla="*/ 100 h 81"/>
                <a:gd name="T4" fmla="*/ 100 w 88"/>
                <a:gd name="T5" fmla="*/ 215 h 81"/>
                <a:gd name="T6" fmla="*/ 235 w 88"/>
                <a:gd name="T7" fmla="*/ 156 h 81"/>
                <a:gd name="T8" fmla="*/ 95 w 88"/>
                <a:gd name="T9" fmla="*/ 27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1">
                  <a:moveTo>
                    <a:pt x="32" y="9"/>
                  </a:moveTo>
                  <a:cubicBezTo>
                    <a:pt x="19" y="14"/>
                    <a:pt x="4" y="17"/>
                    <a:pt x="2" y="33"/>
                  </a:cubicBezTo>
                  <a:cubicBezTo>
                    <a:pt x="0" y="49"/>
                    <a:pt x="13" y="60"/>
                    <a:pt x="33" y="71"/>
                  </a:cubicBezTo>
                  <a:cubicBezTo>
                    <a:pt x="54" y="81"/>
                    <a:pt x="88" y="71"/>
                    <a:pt x="78" y="52"/>
                  </a:cubicBezTo>
                  <a:cubicBezTo>
                    <a:pt x="67" y="32"/>
                    <a:pt x="59" y="0"/>
                    <a:pt x="32" y="9"/>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7" name="Freeform 40">
              <a:extLst>
                <a:ext uri="{FF2B5EF4-FFF2-40B4-BE49-F238E27FC236}">
                  <a16:creationId xmlns:a16="http://schemas.microsoft.com/office/drawing/2014/main" id="{D17C3DD5-458E-441B-8D7E-2009385FB981}"/>
                </a:ext>
              </a:extLst>
            </p:cNvPr>
            <p:cNvSpPr>
              <a:spLocks/>
            </p:cNvSpPr>
            <p:nvPr/>
          </p:nvSpPr>
          <p:spPr bwMode="auto">
            <a:xfrm>
              <a:off x="4089" y="2364"/>
              <a:ext cx="121" cy="86"/>
            </a:xfrm>
            <a:custGeom>
              <a:avLst/>
              <a:gdLst>
                <a:gd name="T0" fmla="*/ 236 w 84"/>
                <a:gd name="T1" fmla="*/ 70 h 60"/>
                <a:gd name="T2" fmla="*/ 89 w 84"/>
                <a:gd name="T3" fmla="*/ 14 h 60"/>
                <a:gd name="T4" fmla="*/ 19 w 84"/>
                <a:gd name="T5" fmla="*/ 123 h 60"/>
                <a:gd name="T6" fmla="*/ 127 w 84"/>
                <a:gd name="T7" fmla="*/ 148 h 60"/>
                <a:gd name="T8" fmla="*/ 236 w 84"/>
                <a:gd name="T9" fmla="*/ 7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60">
                  <a:moveTo>
                    <a:pt x="79" y="24"/>
                  </a:moveTo>
                  <a:cubicBezTo>
                    <a:pt x="73" y="9"/>
                    <a:pt x="46" y="0"/>
                    <a:pt x="30" y="5"/>
                  </a:cubicBezTo>
                  <a:cubicBezTo>
                    <a:pt x="14" y="10"/>
                    <a:pt x="0" y="25"/>
                    <a:pt x="6" y="42"/>
                  </a:cubicBezTo>
                  <a:cubicBezTo>
                    <a:pt x="11" y="60"/>
                    <a:pt x="22" y="59"/>
                    <a:pt x="42" y="50"/>
                  </a:cubicBezTo>
                  <a:cubicBezTo>
                    <a:pt x="63" y="40"/>
                    <a:pt x="84" y="42"/>
                    <a:pt x="79" y="24"/>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8" name="Freeform 41">
              <a:extLst>
                <a:ext uri="{FF2B5EF4-FFF2-40B4-BE49-F238E27FC236}">
                  <a16:creationId xmlns:a16="http://schemas.microsoft.com/office/drawing/2014/main" id="{24F78337-1266-42DE-8709-0573E47382AB}"/>
                </a:ext>
              </a:extLst>
            </p:cNvPr>
            <p:cNvSpPr>
              <a:spLocks/>
            </p:cNvSpPr>
            <p:nvPr/>
          </p:nvSpPr>
          <p:spPr bwMode="auto">
            <a:xfrm>
              <a:off x="4043" y="2445"/>
              <a:ext cx="202" cy="175"/>
            </a:xfrm>
            <a:custGeom>
              <a:avLst/>
              <a:gdLst>
                <a:gd name="T0" fmla="*/ 381 w 140"/>
                <a:gd name="T1" fmla="*/ 117 h 121"/>
                <a:gd name="T2" fmla="*/ 264 w 140"/>
                <a:gd name="T3" fmla="*/ 320 h 121"/>
                <a:gd name="T4" fmla="*/ 27 w 140"/>
                <a:gd name="T5" fmla="*/ 243 h 121"/>
                <a:gd name="T6" fmla="*/ 144 w 140"/>
                <a:gd name="T7" fmla="*/ 61 h 121"/>
                <a:gd name="T8" fmla="*/ 381 w 140"/>
                <a:gd name="T9" fmla="*/ 11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21">
                  <a:moveTo>
                    <a:pt x="127" y="39"/>
                  </a:moveTo>
                  <a:cubicBezTo>
                    <a:pt x="127" y="39"/>
                    <a:pt x="140" y="91"/>
                    <a:pt x="88" y="106"/>
                  </a:cubicBezTo>
                  <a:cubicBezTo>
                    <a:pt x="36" y="121"/>
                    <a:pt x="9" y="88"/>
                    <a:pt x="9" y="80"/>
                  </a:cubicBezTo>
                  <a:cubicBezTo>
                    <a:pt x="9" y="72"/>
                    <a:pt x="0" y="40"/>
                    <a:pt x="48" y="20"/>
                  </a:cubicBezTo>
                  <a:cubicBezTo>
                    <a:pt x="96" y="0"/>
                    <a:pt x="120" y="7"/>
                    <a:pt x="127" y="39"/>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59" name="Freeform 42">
              <a:extLst>
                <a:ext uri="{FF2B5EF4-FFF2-40B4-BE49-F238E27FC236}">
                  <a16:creationId xmlns:a16="http://schemas.microsoft.com/office/drawing/2014/main" id="{87E478A6-A8AA-4F31-9A44-17887B458A04}"/>
                </a:ext>
              </a:extLst>
            </p:cNvPr>
            <p:cNvSpPr>
              <a:spLocks/>
            </p:cNvSpPr>
            <p:nvPr/>
          </p:nvSpPr>
          <p:spPr bwMode="auto">
            <a:xfrm>
              <a:off x="4186" y="2230"/>
              <a:ext cx="183" cy="219"/>
            </a:xfrm>
            <a:custGeom>
              <a:avLst/>
              <a:gdLst>
                <a:gd name="T0" fmla="*/ 344 w 127"/>
                <a:gd name="T1" fmla="*/ 149 h 151"/>
                <a:gd name="T2" fmla="*/ 192 w 127"/>
                <a:gd name="T3" fmla="*/ 408 h 151"/>
                <a:gd name="T4" fmla="*/ 141 w 127"/>
                <a:gd name="T5" fmla="*/ 223 h 151"/>
                <a:gd name="T6" fmla="*/ 344 w 127"/>
                <a:gd name="T7" fmla="*/ 149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151">
                  <a:moveTo>
                    <a:pt x="115" y="49"/>
                  </a:moveTo>
                  <a:cubicBezTo>
                    <a:pt x="115" y="49"/>
                    <a:pt x="127" y="116"/>
                    <a:pt x="64" y="134"/>
                  </a:cubicBezTo>
                  <a:cubicBezTo>
                    <a:pt x="0" y="151"/>
                    <a:pt x="38" y="93"/>
                    <a:pt x="47" y="73"/>
                  </a:cubicBezTo>
                  <a:cubicBezTo>
                    <a:pt x="57" y="52"/>
                    <a:pt x="98" y="0"/>
                    <a:pt x="115" y="49"/>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0" name="Freeform 43">
              <a:extLst>
                <a:ext uri="{FF2B5EF4-FFF2-40B4-BE49-F238E27FC236}">
                  <a16:creationId xmlns:a16="http://schemas.microsoft.com/office/drawing/2014/main" id="{13564CE9-6E55-43FC-A78C-861E3D9D10E8}"/>
                </a:ext>
              </a:extLst>
            </p:cNvPr>
            <p:cNvSpPr>
              <a:spLocks/>
            </p:cNvSpPr>
            <p:nvPr/>
          </p:nvSpPr>
          <p:spPr bwMode="auto">
            <a:xfrm>
              <a:off x="4306" y="2031"/>
              <a:ext cx="101" cy="251"/>
            </a:xfrm>
            <a:custGeom>
              <a:avLst/>
              <a:gdLst>
                <a:gd name="T0" fmla="*/ 211 w 70"/>
                <a:gd name="T1" fmla="*/ 0 h 174"/>
                <a:gd name="T2" fmla="*/ 13 w 70"/>
                <a:gd name="T3" fmla="*/ 325 h 174"/>
                <a:gd name="T4" fmla="*/ 183 w 70"/>
                <a:gd name="T5" fmla="*/ 470 h 174"/>
                <a:gd name="T6" fmla="*/ 211 w 70"/>
                <a:gd name="T7" fmla="*/ 0 h 1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174">
                  <a:moveTo>
                    <a:pt x="70" y="0"/>
                  </a:moveTo>
                  <a:cubicBezTo>
                    <a:pt x="70" y="0"/>
                    <a:pt x="0" y="42"/>
                    <a:pt x="4" y="108"/>
                  </a:cubicBezTo>
                  <a:cubicBezTo>
                    <a:pt x="8" y="174"/>
                    <a:pt x="61" y="157"/>
                    <a:pt x="61" y="157"/>
                  </a:cubicBezTo>
                  <a:lnTo>
                    <a:pt x="70" y="0"/>
                  </a:ln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1" name="Freeform 44">
              <a:extLst>
                <a:ext uri="{FF2B5EF4-FFF2-40B4-BE49-F238E27FC236}">
                  <a16:creationId xmlns:a16="http://schemas.microsoft.com/office/drawing/2014/main" id="{14293895-C3F2-4ADB-B824-4CA7B5E8AECA}"/>
                </a:ext>
              </a:extLst>
            </p:cNvPr>
            <p:cNvSpPr>
              <a:spLocks/>
            </p:cNvSpPr>
            <p:nvPr/>
          </p:nvSpPr>
          <p:spPr bwMode="auto">
            <a:xfrm>
              <a:off x="4346" y="1767"/>
              <a:ext cx="75" cy="209"/>
            </a:xfrm>
            <a:custGeom>
              <a:avLst/>
              <a:gdLst>
                <a:gd name="T0" fmla="*/ 156 w 52"/>
                <a:gd name="T1" fmla="*/ 0 h 144"/>
                <a:gd name="T2" fmla="*/ 128 w 52"/>
                <a:gd name="T3" fmla="*/ 433 h 144"/>
                <a:gd name="T4" fmla="*/ 6 w 52"/>
                <a:gd name="T5" fmla="*/ 377 h 144"/>
                <a:gd name="T6" fmla="*/ 156 w 52"/>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44">
                  <a:moveTo>
                    <a:pt x="52" y="0"/>
                  </a:moveTo>
                  <a:cubicBezTo>
                    <a:pt x="43" y="141"/>
                    <a:pt x="43" y="141"/>
                    <a:pt x="43" y="141"/>
                  </a:cubicBezTo>
                  <a:cubicBezTo>
                    <a:pt x="43" y="141"/>
                    <a:pt x="0" y="144"/>
                    <a:pt x="2" y="123"/>
                  </a:cubicBezTo>
                  <a:cubicBezTo>
                    <a:pt x="5" y="102"/>
                    <a:pt x="3" y="86"/>
                    <a:pt x="52" y="0"/>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2" name="Freeform 45">
              <a:extLst>
                <a:ext uri="{FF2B5EF4-FFF2-40B4-BE49-F238E27FC236}">
                  <a16:creationId xmlns:a16="http://schemas.microsoft.com/office/drawing/2014/main" id="{6FDD4C50-F26A-4CC9-AF4A-C682C2AA1EB9}"/>
                </a:ext>
              </a:extLst>
            </p:cNvPr>
            <p:cNvSpPr>
              <a:spLocks/>
            </p:cNvSpPr>
            <p:nvPr/>
          </p:nvSpPr>
          <p:spPr bwMode="auto">
            <a:xfrm>
              <a:off x="3702" y="1664"/>
              <a:ext cx="155" cy="132"/>
            </a:xfrm>
            <a:custGeom>
              <a:avLst/>
              <a:gdLst>
                <a:gd name="T0" fmla="*/ 74 w 107"/>
                <a:gd name="T1" fmla="*/ 1 h 91"/>
                <a:gd name="T2" fmla="*/ 1 w 107"/>
                <a:gd name="T3" fmla="*/ 93 h 91"/>
                <a:gd name="T4" fmla="*/ 70 w 107"/>
                <a:gd name="T5" fmla="*/ 258 h 91"/>
                <a:gd name="T6" fmla="*/ 326 w 107"/>
                <a:gd name="T7" fmla="*/ 149 h 91"/>
                <a:gd name="T8" fmla="*/ 74 w 107"/>
                <a:gd name="T9" fmla="*/ 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91">
                  <a:moveTo>
                    <a:pt x="24" y="1"/>
                  </a:moveTo>
                  <a:cubicBezTo>
                    <a:pt x="8" y="0"/>
                    <a:pt x="2" y="18"/>
                    <a:pt x="1" y="30"/>
                  </a:cubicBezTo>
                  <a:cubicBezTo>
                    <a:pt x="0" y="43"/>
                    <a:pt x="1" y="91"/>
                    <a:pt x="23" y="85"/>
                  </a:cubicBezTo>
                  <a:cubicBezTo>
                    <a:pt x="45" y="78"/>
                    <a:pt x="106" y="62"/>
                    <a:pt x="107" y="49"/>
                  </a:cubicBezTo>
                  <a:cubicBezTo>
                    <a:pt x="107" y="35"/>
                    <a:pt x="42" y="2"/>
                    <a:pt x="24" y="1"/>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3" name="Freeform 46">
              <a:extLst>
                <a:ext uri="{FF2B5EF4-FFF2-40B4-BE49-F238E27FC236}">
                  <a16:creationId xmlns:a16="http://schemas.microsoft.com/office/drawing/2014/main" id="{3CFA1011-AC19-47BB-B68C-15A48BDB0B13}"/>
                </a:ext>
              </a:extLst>
            </p:cNvPr>
            <p:cNvSpPr>
              <a:spLocks/>
            </p:cNvSpPr>
            <p:nvPr/>
          </p:nvSpPr>
          <p:spPr bwMode="auto">
            <a:xfrm>
              <a:off x="3878" y="1654"/>
              <a:ext cx="159" cy="136"/>
            </a:xfrm>
            <a:custGeom>
              <a:avLst/>
              <a:gdLst>
                <a:gd name="T0" fmla="*/ 263 w 110"/>
                <a:gd name="T1" fmla="*/ 36 h 94"/>
                <a:gd name="T2" fmla="*/ 94 w 110"/>
                <a:gd name="T3" fmla="*/ 36 h 94"/>
                <a:gd name="T4" fmla="*/ 20 w 110"/>
                <a:gd name="T5" fmla="*/ 197 h 94"/>
                <a:gd name="T6" fmla="*/ 169 w 110"/>
                <a:gd name="T7" fmla="*/ 252 h 94"/>
                <a:gd name="T8" fmla="*/ 263 w 110"/>
                <a:gd name="T9" fmla="*/ 36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94">
                  <a:moveTo>
                    <a:pt x="87" y="12"/>
                  </a:moveTo>
                  <a:cubicBezTo>
                    <a:pt x="73" y="0"/>
                    <a:pt x="46" y="0"/>
                    <a:pt x="31" y="12"/>
                  </a:cubicBezTo>
                  <a:cubicBezTo>
                    <a:pt x="15" y="24"/>
                    <a:pt x="0" y="47"/>
                    <a:pt x="7" y="65"/>
                  </a:cubicBezTo>
                  <a:cubicBezTo>
                    <a:pt x="14" y="83"/>
                    <a:pt x="35" y="94"/>
                    <a:pt x="56" y="83"/>
                  </a:cubicBezTo>
                  <a:cubicBezTo>
                    <a:pt x="77" y="71"/>
                    <a:pt x="110" y="30"/>
                    <a:pt x="87" y="12"/>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4" name="Freeform 47">
              <a:extLst>
                <a:ext uri="{FF2B5EF4-FFF2-40B4-BE49-F238E27FC236}">
                  <a16:creationId xmlns:a16="http://schemas.microsoft.com/office/drawing/2014/main" id="{630F4F1E-52EE-40F5-B2D3-A52BBB0E6E0B}"/>
                </a:ext>
              </a:extLst>
            </p:cNvPr>
            <p:cNvSpPr>
              <a:spLocks/>
            </p:cNvSpPr>
            <p:nvPr/>
          </p:nvSpPr>
          <p:spPr bwMode="auto">
            <a:xfrm>
              <a:off x="3724" y="1779"/>
              <a:ext cx="212" cy="147"/>
            </a:xfrm>
            <a:custGeom>
              <a:avLst/>
              <a:gdLst>
                <a:gd name="T0" fmla="*/ 353 w 147"/>
                <a:gd name="T1" fmla="*/ 27 h 102"/>
                <a:gd name="T2" fmla="*/ 128 w 147"/>
                <a:gd name="T3" fmla="*/ 42 h 102"/>
                <a:gd name="T4" fmla="*/ 13 w 147"/>
                <a:gd name="T5" fmla="*/ 177 h 102"/>
                <a:gd name="T6" fmla="*/ 170 w 147"/>
                <a:gd name="T7" fmla="*/ 236 h 102"/>
                <a:gd name="T8" fmla="*/ 372 w 147"/>
                <a:gd name="T9" fmla="*/ 143 h 102"/>
                <a:gd name="T10" fmla="*/ 353 w 147"/>
                <a:gd name="T11" fmla="*/ 27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102">
                  <a:moveTo>
                    <a:pt x="118" y="9"/>
                  </a:moveTo>
                  <a:cubicBezTo>
                    <a:pt x="103" y="0"/>
                    <a:pt x="59" y="3"/>
                    <a:pt x="43" y="14"/>
                  </a:cubicBezTo>
                  <a:cubicBezTo>
                    <a:pt x="27" y="24"/>
                    <a:pt x="0" y="17"/>
                    <a:pt x="4" y="59"/>
                  </a:cubicBezTo>
                  <a:cubicBezTo>
                    <a:pt x="8" y="101"/>
                    <a:pt x="35" y="102"/>
                    <a:pt x="57" y="79"/>
                  </a:cubicBezTo>
                  <a:cubicBezTo>
                    <a:pt x="79" y="56"/>
                    <a:pt x="109" y="45"/>
                    <a:pt x="124" y="48"/>
                  </a:cubicBezTo>
                  <a:cubicBezTo>
                    <a:pt x="138" y="52"/>
                    <a:pt x="147" y="27"/>
                    <a:pt x="118" y="9"/>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5" name="Freeform 48">
              <a:extLst>
                <a:ext uri="{FF2B5EF4-FFF2-40B4-BE49-F238E27FC236}">
                  <a16:creationId xmlns:a16="http://schemas.microsoft.com/office/drawing/2014/main" id="{2FB9FD71-7504-4855-A13B-548A9769365A}"/>
                </a:ext>
              </a:extLst>
            </p:cNvPr>
            <p:cNvSpPr>
              <a:spLocks/>
            </p:cNvSpPr>
            <p:nvPr/>
          </p:nvSpPr>
          <p:spPr bwMode="auto">
            <a:xfrm>
              <a:off x="3855" y="1847"/>
              <a:ext cx="113" cy="176"/>
            </a:xfrm>
            <a:custGeom>
              <a:avLst/>
              <a:gdLst>
                <a:gd name="T0" fmla="*/ 41 w 78"/>
                <a:gd name="T1" fmla="*/ 62 h 122"/>
                <a:gd name="T2" fmla="*/ 46 w 78"/>
                <a:gd name="T3" fmla="*/ 231 h 122"/>
                <a:gd name="T4" fmla="*/ 178 w 78"/>
                <a:gd name="T5" fmla="*/ 342 h 122"/>
                <a:gd name="T6" fmla="*/ 207 w 78"/>
                <a:gd name="T7" fmla="*/ 169 h 122"/>
                <a:gd name="T8" fmla="*/ 41 w 78"/>
                <a:gd name="T9" fmla="*/ 62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22">
                  <a:moveTo>
                    <a:pt x="13" y="21"/>
                  </a:moveTo>
                  <a:cubicBezTo>
                    <a:pt x="0" y="33"/>
                    <a:pt x="6" y="58"/>
                    <a:pt x="15" y="77"/>
                  </a:cubicBezTo>
                  <a:cubicBezTo>
                    <a:pt x="24" y="95"/>
                    <a:pt x="39" y="122"/>
                    <a:pt x="59" y="114"/>
                  </a:cubicBezTo>
                  <a:cubicBezTo>
                    <a:pt x="78" y="106"/>
                    <a:pt x="75" y="76"/>
                    <a:pt x="68" y="56"/>
                  </a:cubicBezTo>
                  <a:cubicBezTo>
                    <a:pt x="60" y="37"/>
                    <a:pt x="36" y="0"/>
                    <a:pt x="13" y="21"/>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6" name="Freeform 49">
              <a:extLst>
                <a:ext uri="{FF2B5EF4-FFF2-40B4-BE49-F238E27FC236}">
                  <a16:creationId xmlns:a16="http://schemas.microsoft.com/office/drawing/2014/main" id="{4C3AB6D3-798E-44D0-9FDD-162A541A86B6}"/>
                </a:ext>
              </a:extLst>
            </p:cNvPr>
            <p:cNvSpPr>
              <a:spLocks/>
            </p:cNvSpPr>
            <p:nvPr/>
          </p:nvSpPr>
          <p:spPr bwMode="auto">
            <a:xfrm>
              <a:off x="3935" y="1805"/>
              <a:ext cx="109" cy="181"/>
            </a:xfrm>
            <a:custGeom>
              <a:avLst/>
              <a:gdLst>
                <a:gd name="T0" fmla="*/ 60 w 76"/>
                <a:gd name="T1" fmla="*/ 52 h 125"/>
                <a:gd name="T2" fmla="*/ 47 w 76"/>
                <a:gd name="T3" fmla="*/ 164 h 125"/>
                <a:gd name="T4" fmla="*/ 136 w 76"/>
                <a:gd name="T5" fmla="*/ 355 h 125"/>
                <a:gd name="T6" fmla="*/ 195 w 76"/>
                <a:gd name="T7" fmla="*/ 271 h 125"/>
                <a:gd name="T8" fmla="*/ 60 w 76"/>
                <a:gd name="T9" fmla="*/ 52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5">
                  <a:moveTo>
                    <a:pt x="20" y="17"/>
                  </a:moveTo>
                  <a:cubicBezTo>
                    <a:pt x="13" y="26"/>
                    <a:pt x="0" y="39"/>
                    <a:pt x="16" y="54"/>
                  </a:cubicBezTo>
                  <a:cubicBezTo>
                    <a:pt x="31" y="69"/>
                    <a:pt x="28" y="109"/>
                    <a:pt x="46" y="117"/>
                  </a:cubicBezTo>
                  <a:cubicBezTo>
                    <a:pt x="63" y="125"/>
                    <a:pt x="76" y="118"/>
                    <a:pt x="66" y="89"/>
                  </a:cubicBezTo>
                  <a:cubicBezTo>
                    <a:pt x="57" y="60"/>
                    <a:pt x="33" y="0"/>
                    <a:pt x="20" y="17"/>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7" name="Freeform 50">
              <a:extLst>
                <a:ext uri="{FF2B5EF4-FFF2-40B4-BE49-F238E27FC236}">
                  <a16:creationId xmlns:a16="http://schemas.microsoft.com/office/drawing/2014/main" id="{2251EDDE-852C-4E1F-AD0D-128976868C4C}"/>
                </a:ext>
              </a:extLst>
            </p:cNvPr>
            <p:cNvSpPr>
              <a:spLocks/>
            </p:cNvSpPr>
            <p:nvPr/>
          </p:nvSpPr>
          <p:spPr bwMode="auto">
            <a:xfrm>
              <a:off x="3979" y="1664"/>
              <a:ext cx="259" cy="235"/>
            </a:xfrm>
            <a:custGeom>
              <a:avLst/>
              <a:gdLst>
                <a:gd name="T0" fmla="*/ 515 w 179"/>
                <a:gd name="T1" fmla="*/ 74 h 162"/>
                <a:gd name="T2" fmla="*/ 252 w 179"/>
                <a:gd name="T3" fmla="*/ 64 h 162"/>
                <a:gd name="T4" fmla="*/ 46 w 179"/>
                <a:gd name="T5" fmla="*/ 312 h 162"/>
                <a:gd name="T6" fmla="*/ 272 w 179"/>
                <a:gd name="T7" fmla="*/ 461 h 162"/>
                <a:gd name="T8" fmla="*/ 488 w 179"/>
                <a:gd name="T9" fmla="*/ 309 h 162"/>
                <a:gd name="T10" fmla="*/ 515 w 179"/>
                <a:gd name="T11" fmla="*/ 74 h 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2">
                  <a:moveTo>
                    <a:pt x="170" y="24"/>
                  </a:moveTo>
                  <a:cubicBezTo>
                    <a:pt x="161" y="11"/>
                    <a:pt x="114" y="0"/>
                    <a:pt x="83" y="21"/>
                  </a:cubicBezTo>
                  <a:cubicBezTo>
                    <a:pt x="53" y="42"/>
                    <a:pt x="0" y="73"/>
                    <a:pt x="15" y="102"/>
                  </a:cubicBezTo>
                  <a:cubicBezTo>
                    <a:pt x="30" y="131"/>
                    <a:pt x="67" y="162"/>
                    <a:pt x="90" y="151"/>
                  </a:cubicBezTo>
                  <a:cubicBezTo>
                    <a:pt x="113" y="139"/>
                    <a:pt x="162" y="133"/>
                    <a:pt x="161" y="101"/>
                  </a:cubicBezTo>
                  <a:cubicBezTo>
                    <a:pt x="160" y="68"/>
                    <a:pt x="179" y="39"/>
                    <a:pt x="170" y="24"/>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8" name="Freeform 51">
              <a:extLst>
                <a:ext uri="{FF2B5EF4-FFF2-40B4-BE49-F238E27FC236}">
                  <a16:creationId xmlns:a16="http://schemas.microsoft.com/office/drawing/2014/main" id="{676F3B90-9789-4B47-9AA5-5FA1CCFCFA8A}"/>
                </a:ext>
              </a:extLst>
            </p:cNvPr>
            <p:cNvSpPr>
              <a:spLocks/>
            </p:cNvSpPr>
            <p:nvPr/>
          </p:nvSpPr>
          <p:spPr bwMode="auto">
            <a:xfrm>
              <a:off x="4196" y="1471"/>
              <a:ext cx="131" cy="198"/>
            </a:xfrm>
            <a:custGeom>
              <a:avLst/>
              <a:gdLst>
                <a:gd name="T0" fmla="*/ 194 w 91"/>
                <a:gd name="T1" fmla="*/ 29 h 137"/>
                <a:gd name="T2" fmla="*/ 76 w 91"/>
                <a:gd name="T3" fmla="*/ 33 h 137"/>
                <a:gd name="T4" fmla="*/ 1 w 91"/>
                <a:gd name="T5" fmla="*/ 172 h 137"/>
                <a:gd name="T6" fmla="*/ 83 w 91"/>
                <a:gd name="T7" fmla="*/ 395 h 137"/>
                <a:gd name="T8" fmla="*/ 194 w 91"/>
                <a:gd name="T9" fmla="*/ 29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37">
                  <a:moveTo>
                    <a:pt x="65" y="10"/>
                  </a:moveTo>
                  <a:cubicBezTo>
                    <a:pt x="54" y="0"/>
                    <a:pt x="38" y="2"/>
                    <a:pt x="26" y="11"/>
                  </a:cubicBezTo>
                  <a:cubicBezTo>
                    <a:pt x="15" y="21"/>
                    <a:pt x="2" y="36"/>
                    <a:pt x="1" y="57"/>
                  </a:cubicBezTo>
                  <a:cubicBezTo>
                    <a:pt x="0" y="79"/>
                    <a:pt x="4" y="137"/>
                    <a:pt x="28" y="131"/>
                  </a:cubicBezTo>
                  <a:cubicBezTo>
                    <a:pt x="52" y="125"/>
                    <a:pt x="91" y="33"/>
                    <a:pt x="65" y="10"/>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69" name="Freeform 52">
              <a:extLst>
                <a:ext uri="{FF2B5EF4-FFF2-40B4-BE49-F238E27FC236}">
                  <a16:creationId xmlns:a16="http://schemas.microsoft.com/office/drawing/2014/main" id="{29D647A4-BDA2-418E-A7B7-852930D79080}"/>
                </a:ext>
              </a:extLst>
            </p:cNvPr>
            <p:cNvSpPr>
              <a:spLocks/>
            </p:cNvSpPr>
            <p:nvPr/>
          </p:nvSpPr>
          <p:spPr bwMode="auto">
            <a:xfrm>
              <a:off x="4258" y="1316"/>
              <a:ext cx="167" cy="173"/>
            </a:xfrm>
            <a:custGeom>
              <a:avLst/>
              <a:gdLst>
                <a:gd name="T0" fmla="*/ 338 w 116"/>
                <a:gd name="T1" fmla="*/ 128 h 120"/>
                <a:gd name="T2" fmla="*/ 117 w 116"/>
                <a:gd name="T3" fmla="*/ 102 h 120"/>
                <a:gd name="T4" fmla="*/ 60 w 116"/>
                <a:gd name="T5" fmla="*/ 277 h 120"/>
                <a:gd name="T6" fmla="*/ 174 w 116"/>
                <a:gd name="T7" fmla="*/ 340 h 120"/>
                <a:gd name="T8" fmla="*/ 338 w 116"/>
                <a:gd name="T9" fmla="*/ 128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20">
                  <a:moveTo>
                    <a:pt x="113" y="43"/>
                  </a:moveTo>
                  <a:cubicBezTo>
                    <a:pt x="113" y="43"/>
                    <a:pt x="78" y="0"/>
                    <a:pt x="39" y="34"/>
                  </a:cubicBezTo>
                  <a:cubicBezTo>
                    <a:pt x="0" y="68"/>
                    <a:pt x="16" y="79"/>
                    <a:pt x="20" y="92"/>
                  </a:cubicBezTo>
                  <a:cubicBezTo>
                    <a:pt x="23" y="105"/>
                    <a:pt x="40" y="120"/>
                    <a:pt x="58" y="114"/>
                  </a:cubicBezTo>
                  <a:cubicBezTo>
                    <a:pt x="76" y="109"/>
                    <a:pt x="116" y="79"/>
                    <a:pt x="113" y="43"/>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0" name="Freeform 53">
              <a:extLst>
                <a:ext uri="{FF2B5EF4-FFF2-40B4-BE49-F238E27FC236}">
                  <a16:creationId xmlns:a16="http://schemas.microsoft.com/office/drawing/2014/main" id="{9F380FA2-B633-4A06-AC25-524414E8877E}"/>
                </a:ext>
              </a:extLst>
            </p:cNvPr>
            <p:cNvSpPr>
              <a:spLocks/>
            </p:cNvSpPr>
            <p:nvPr/>
          </p:nvSpPr>
          <p:spPr bwMode="auto">
            <a:xfrm>
              <a:off x="4303" y="1524"/>
              <a:ext cx="133" cy="219"/>
            </a:xfrm>
            <a:custGeom>
              <a:avLst/>
              <a:gdLst>
                <a:gd name="T0" fmla="*/ 250 w 92"/>
                <a:gd name="T1" fmla="*/ 402 h 151"/>
                <a:gd name="T2" fmla="*/ 36 w 92"/>
                <a:gd name="T3" fmla="*/ 223 h 151"/>
                <a:gd name="T4" fmla="*/ 84 w 92"/>
                <a:gd name="T5" fmla="*/ 42 h 151"/>
                <a:gd name="T6" fmla="*/ 278 w 92"/>
                <a:gd name="T7" fmla="*/ 0 h 151"/>
                <a:gd name="T8" fmla="*/ 250 w 92"/>
                <a:gd name="T9" fmla="*/ 402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51">
                  <a:moveTo>
                    <a:pt x="83" y="132"/>
                  </a:moveTo>
                  <a:cubicBezTo>
                    <a:pt x="67" y="151"/>
                    <a:pt x="24" y="94"/>
                    <a:pt x="12" y="73"/>
                  </a:cubicBezTo>
                  <a:cubicBezTo>
                    <a:pt x="0" y="52"/>
                    <a:pt x="15" y="29"/>
                    <a:pt x="28" y="14"/>
                  </a:cubicBezTo>
                  <a:cubicBezTo>
                    <a:pt x="40" y="1"/>
                    <a:pt x="84" y="0"/>
                    <a:pt x="92" y="0"/>
                  </a:cubicBezTo>
                  <a:lnTo>
                    <a:pt x="83" y="132"/>
                  </a:ln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1" name="Freeform 54">
              <a:extLst>
                <a:ext uri="{FF2B5EF4-FFF2-40B4-BE49-F238E27FC236}">
                  <a16:creationId xmlns:a16="http://schemas.microsoft.com/office/drawing/2014/main" id="{5C3FC53F-0892-4DEB-A71A-94092D777CC7}"/>
                </a:ext>
              </a:extLst>
            </p:cNvPr>
            <p:cNvSpPr>
              <a:spLocks/>
            </p:cNvSpPr>
            <p:nvPr/>
          </p:nvSpPr>
          <p:spPr bwMode="auto">
            <a:xfrm>
              <a:off x="4408" y="1405"/>
              <a:ext cx="33" cy="81"/>
            </a:xfrm>
            <a:custGeom>
              <a:avLst/>
              <a:gdLst>
                <a:gd name="T0" fmla="*/ 67 w 23"/>
                <a:gd name="T1" fmla="*/ 0 h 56"/>
                <a:gd name="T2" fmla="*/ 56 w 23"/>
                <a:gd name="T3" fmla="*/ 169 h 56"/>
                <a:gd name="T4" fmla="*/ 67 w 23"/>
                <a:gd name="T5" fmla="*/ 0 h 56"/>
                <a:gd name="T6" fmla="*/ 0 60000 65536"/>
                <a:gd name="T7" fmla="*/ 0 60000 65536"/>
                <a:gd name="T8" fmla="*/ 0 60000 65536"/>
              </a:gdLst>
              <a:ahLst/>
              <a:cxnLst>
                <a:cxn ang="T6">
                  <a:pos x="T0" y="T1"/>
                </a:cxn>
                <a:cxn ang="T7">
                  <a:pos x="T2" y="T3"/>
                </a:cxn>
                <a:cxn ang="T8">
                  <a:pos x="T4" y="T5"/>
                </a:cxn>
              </a:cxnLst>
              <a:rect l="0" t="0" r="r" b="b"/>
              <a:pathLst>
                <a:path w="23" h="56">
                  <a:moveTo>
                    <a:pt x="23" y="0"/>
                  </a:moveTo>
                  <a:cubicBezTo>
                    <a:pt x="23" y="0"/>
                    <a:pt x="0" y="14"/>
                    <a:pt x="19" y="56"/>
                  </a:cubicBezTo>
                  <a:lnTo>
                    <a:pt x="23" y="0"/>
                  </a:ln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2" name="Freeform 55">
              <a:extLst>
                <a:ext uri="{FF2B5EF4-FFF2-40B4-BE49-F238E27FC236}">
                  <a16:creationId xmlns:a16="http://schemas.microsoft.com/office/drawing/2014/main" id="{F8E121DE-4FEE-4255-9E14-867B8F0ED6D0}"/>
                </a:ext>
              </a:extLst>
            </p:cNvPr>
            <p:cNvSpPr>
              <a:spLocks/>
            </p:cNvSpPr>
            <p:nvPr/>
          </p:nvSpPr>
          <p:spPr bwMode="auto">
            <a:xfrm>
              <a:off x="4049" y="2212"/>
              <a:ext cx="208" cy="154"/>
            </a:xfrm>
            <a:custGeom>
              <a:avLst/>
              <a:gdLst>
                <a:gd name="T0" fmla="*/ 231 w 144"/>
                <a:gd name="T1" fmla="*/ 20 h 107"/>
                <a:gd name="T2" fmla="*/ 46 w 144"/>
                <a:gd name="T3" fmla="*/ 86 h 107"/>
                <a:gd name="T4" fmla="*/ 42 w 144"/>
                <a:gd name="T5" fmla="*/ 265 h 107"/>
                <a:gd name="T6" fmla="*/ 231 w 144"/>
                <a:gd name="T7" fmla="*/ 265 h 107"/>
                <a:gd name="T8" fmla="*/ 419 w 144"/>
                <a:gd name="T9" fmla="*/ 147 h 107"/>
                <a:gd name="T10" fmla="*/ 231 w 144"/>
                <a:gd name="T11" fmla="*/ 2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07">
                  <a:moveTo>
                    <a:pt x="77" y="7"/>
                  </a:moveTo>
                  <a:cubicBezTo>
                    <a:pt x="53" y="11"/>
                    <a:pt x="25" y="15"/>
                    <a:pt x="15" y="29"/>
                  </a:cubicBezTo>
                  <a:cubicBezTo>
                    <a:pt x="5" y="43"/>
                    <a:pt x="0" y="71"/>
                    <a:pt x="14" y="89"/>
                  </a:cubicBezTo>
                  <a:cubicBezTo>
                    <a:pt x="28" y="107"/>
                    <a:pt x="56" y="91"/>
                    <a:pt x="77" y="89"/>
                  </a:cubicBezTo>
                  <a:cubicBezTo>
                    <a:pt x="98" y="88"/>
                    <a:pt x="134" y="71"/>
                    <a:pt x="139" y="49"/>
                  </a:cubicBezTo>
                  <a:cubicBezTo>
                    <a:pt x="144" y="26"/>
                    <a:pt x="126" y="0"/>
                    <a:pt x="77" y="7"/>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3" name="Freeform 56">
              <a:extLst>
                <a:ext uri="{FF2B5EF4-FFF2-40B4-BE49-F238E27FC236}">
                  <a16:creationId xmlns:a16="http://schemas.microsoft.com/office/drawing/2014/main" id="{14366865-3ACD-4776-AE0A-8FF1A7E3F0F1}"/>
                </a:ext>
              </a:extLst>
            </p:cNvPr>
            <p:cNvSpPr>
              <a:spLocks/>
            </p:cNvSpPr>
            <p:nvPr/>
          </p:nvSpPr>
          <p:spPr bwMode="auto">
            <a:xfrm>
              <a:off x="3922" y="2148"/>
              <a:ext cx="222" cy="166"/>
            </a:xfrm>
            <a:custGeom>
              <a:avLst/>
              <a:gdLst>
                <a:gd name="T0" fmla="*/ 352 w 154"/>
                <a:gd name="T1" fmla="*/ 27 h 115"/>
                <a:gd name="T2" fmla="*/ 210 w 154"/>
                <a:gd name="T3" fmla="*/ 52 h 115"/>
                <a:gd name="T4" fmla="*/ 6 w 154"/>
                <a:gd name="T5" fmla="*/ 225 h 115"/>
                <a:gd name="T6" fmla="*/ 72 w 154"/>
                <a:gd name="T7" fmla="*/ 306 h 115"/>
                <a:gd name="T8" fmla="*/ 236 w 154"/>
                <a:gd name="T9" fmla="*/ 189 h 115"/>
                <a:gd name="T10" fmla="*/ 352 w 154"/>
                <a:gd name="T11" fmla="*/ 27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115">
                  <a:moveTo>
                    <a:pt x="117" y="9"/>
                  </a:moveTo>
                  <a:cubicBezTo>
                    <a:pt x="93" y="0"/>
                    <a:pt x="92" y="3"/>
                    <a:pt x="70" y="17"/>
                  </a:cubicBezTo>
                  <a:cubicBezTo>
                    <a:pt x="49" y="30"/>
                    <a:pt x="5" y="51"/>
                    <a:pt x="2" y="75"/>
                  </a:cubicBezTo>
                  <a:cubicBezTo>
                    <a:pt x="0" y="99"/>
                    <a:pt x="4" y="115"/>
                    <a:pt x="24" y="102"/>
                  </a:cubicBezTo>
                  <a:cubicBezTo>
                    <a:pt x="45" y="89"/>
                    <a:pt x="65" y="81"/>
                    <a:pt x="79" y="63"/>
                  </a:cubicBezTo>
                  <a:cubicBezTo>
                    <a:pt x="93" y="45"/>
                    <a:pt x="154" y="22"/>
                    <a:pt x="117" y="9"/>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4" name="Freeform 57">
              <a:extLst>
                <a:ext uri="{FF2B5EF4-FFF2-40B4-BE49-F238E27FC236}">
                  <a16:creationId xmlns:a16="http://schemas.microsoft.com/office/drawing/2014/main" id="{20259012-775D-42D7-8B89-7989FB782BE6}"/>
                </a:ext>
              </a:extLst>
            </p:cNvPr>
            <p:cNvSpPr>
              <a:spLocks/>
            </p:cNvSpPr>
            <p:nvPr/>
          </p:nvSpPr>
          <p:spPr bwMode="auto">
            <a:xfrm>
              <a:off x="4083" y="1996"/>
              <a:ext cx="293" cy="231"/>
            </a:xfrm>
            <a:custGeom>
              <a:avLst/>
              <a:gdLst>
                <a:gd name="T0" fmla="*/ 564 w 203"/>
                <a:gd name="T1" fmla="*/ 36 h 160"/>
                <a:gd name="T2" fmla="*/ 408 w 203"/>
                <a:gd name="T3" fmla="*/ 84 h 160"/>
                <a:gd name="T4" fmla="*/ 212 w 203"/>
                <a:gd name="T5" fmla="*/ 165 h 160"/>
                <a:gd name="T6" fmla="*/ 27 w 203"/>
                <a:gd name="T7" fmla="*/ 165 h 160"/>
                <a:gd name="T8" fmla="*/ 108 w 203"/>
                <a:gd name="T9" fmla="*/ 365 h 160"/>
                <a:gd name="T10" fmla="*/ 372 w 203"/>
                <a:gd name="T11" fmla="*/ 422 h 160"/>
                <a:gd name="T12" fmla="*/ 481 w 203"/>
                <a:gd name="T13" fmla="*/ 192 h 160"/>
                <a:gd name="T14" fmla="*/ 564 w 203"/>
                <a:gd name="T15" fmla="*/ 36 h 1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60">
                  <a:moveTo>
                    <a:pt x="188" y="12"/>
                  </a:moveTo>
                  <a:cubicBezTo>
                    <a:pt x="176" y="0"/>
                    <a:pt x="156" y="16"/>
                    <a:pt x="136" y="28"/>
                  </a:cubicBezTo>
                  <a:cubicBezTo>
                    <a:pt x="116" y="41"/>
                    <a:pt x="84" y="58"/>
                    <a:pt x="71" y="55"/>
                  </a:cubicBezTo>
                  <a:cubicBezTo>
                    <a:pt x="58" y="52"/>
                    <a:pt x="18" y="38"/>
                    <a:pt x="9" y="55"/>
                  </a:cubicBezTo>
                  <a:cubicBezTo>
                    <a:pt x="0" y="72"/>
                    <a:pt x="8" y="111"/>
                    <a:pt x="36" y="121"/>
                  </a:cubicBezTo>
                  <a:cubicBezTo>
                    <a:pt x="65" y="131"/>
                    <a:pt x="102" y="160"/>
                    <a:pt x="124" y="140"/>
                  </a:cubicBezTo>
                  <a:cubicBezTo>
                    <a:pt x="147" y="121"/>
                    <a:pt x="134" y="77"/>
                    <a:pt x="160" y="64"/>
                  </a:cubicBezTo>
                  <a:cubicBezTo>
                    <a:pt x="187" y="52"/>
                    <a:pt x="203" y="27"/>
                    <a:pt x="188" y="12"/>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5" name="Freeform 58">
              <a:extLst>
                <a:ext uri="{FF2B5EF4-FFF2-40B4-BE49-F238E27FC236}">
                  <a16:creationId xmlns:a16="http://schemas.microsoft.com/office/drawing/2014/main" id="{7DA23A6F-398C-4F43-BEF4-653BED2D2AFF}"/>
                </a:ext>
              </a:extLst>
            </p:cNvPr>
            <p:cNvSpPr>
              <a:spLocks/>
            </p:cNvSpPr>
            <p:nvPr/>
          </p:nvSpPr>
          <p:spPr bwMode="auto">
            <a:xfrm>
              <a:off x="4033" y="1851"/>
              <a:ext cx="304" cy="200"/>
            </a:xfrm>
            <a:custGeom>
              <a:avLst/>
              <a:gdLst>
                <a:gd name="T0" fmla="*/ 602 w 211"/>
                <a:gd name="T1" fmla="*/ 158 h 138"/>
                <a:gd name="T2" fmla="*/ 556 w 211"/>
                <a:gd name="T3" fmla="*/ 304 h 138"/>
                <a:gd name="T4" fmla="*/ 264 w 211"/>
                <a:gd name="T5" fmla="*/ 399 h 138"/>
                <a:gd name="T6" fmla="*/ 48 w 211"/>
                <a:gd name="T7" fmla="*/ 271 h 138"/>
                <a:gd name="T8" fmla="*/ 176 w 211"/>
                <a:gd name="T9" fmla="*/ 120 h 138"/>
                <a:gd name="T10" fmla="*/ 406 w 211"/>
                <a:gd name="T11" fmla="*/ 55 h 138"/>
                <a:gd name="T12" fmla="*/ 602 w 211"/>
                <a:gd name="T13" fmla="*/ 158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138">
                  <a:moveTo>
                    <a:pt x="201" y="52"/>
                  </a:moveTo>
                  <a:cubicBezTo>
                    <a:pt x="201" y="52"/>
                    <a:pt x="211" y="91"/>
                    <a:pt x="186" y="100"/>
                  </a:cubicBezTo>
                  <a:cubicBezTo>
                    <a:pt x="161" y="108"/>
                    <a:pt x="114" y="138"/>
                    <a:pt x="88" y="131"/>
                  </a:cubicBezTo>
                  <a:cubicBezTo>
                    <a:pt x="62" y="124"/>
                    <a:pt x="0" y="113"/>
                    <a:pt x="16" y="89"/>
                  </a:cubicBezTo>
                  <a:cubicBezTo>
                    <a:pt x="32" y="65"/>
                    <a:pt x="31" y="50"/>
                    <a:pt x="59" y="39"/>
                  </a:cubicBezTo>
                  <a:cubicBezTo>
                    <a:pt x="88" y="28"/>
                    <a:pt x="115" y="0"/>
                    <a:pt x="136" y="18"/>
                  </a:cubicBezTo>
                  <a:cubicBezTo>
                    <a:pt x="157" y="35"/>
                    <a:pt x="193" y="28"/>
                    <a:pt x="201" y="52"/>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6" name="Freeform 59">
              <a:extLst>
                <a:ext uri="{FF2B5EF4-FFF2-40B4-BE49-F238E27FC236}">
                  <a16:creationId xmlns:a16="http://schemas.microsoft.com/office/drawing/2014/main" id="{702D6607-96CF-4FAE-A629-14A9D8108348}"/>
                </a:ext>
              </a:extLst>
            </p:cNvPr>
            <p:cNvSpPr>
              <a:spLocks/>
            </p:cNvSpPr>
            <p:nvPr/>
          </p:nvSpPr>
          <p:spPr bwMode="auto">
            <a:xfrm>
              <a:off x="4245" y="1667"/>
              <a:ext cx="130" cy="222"/>
            </a:xfrm>
            <a:custGeom>
              <a:avLst/>
              <a:gdLst>
                <a:gd name="T0" fmla="*/ 133 w 90"/>
                <a:gd name="T1" fmla="*/ 9 h 153"/>
                <a:gd name="T2" fmla="*/ 6 w 90"/>
                <a:gd name="T3" fmla="*/ 149 h 153"/>
                <a:gd name="T4" fmla="*/ 100 w 90"/>
                <a:gd name="T5" fmla="*/ 454 h 153"/>
                <a:gd name="T6" fmla="*/ 246 w 90"/>
                <a:gd name="T7" fmla="*/ 305 h 153"/>
                <a:gd name="T8" fmla="*/ 133 w 90"/>
                <a:gd name="T9" fmla="*/ 9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53">
                  <a:moveTo>
                    <a:pt x="44" y="3"/>
                  </a:moveTo>
                  <a:cubicBezTo>
                    <a:pt x="23" y="0"/>
                    <a:pt x="0" y="18"/>
                    <a:pt x="2" y="49"/>
                  </a:cubicBezTo>
                  <a:cubicBezTo>
                    <a:pt x="4" y="81"/>
                    <a:pt x="5" y="145"/>
                    <a:pt x="33" y="149"/>
                  </a:cubicBezTo>
                  <a:cubicBezTo>
                    <a:pt x="61" y="153"/>
                    <a:pt x="78" y="131"/>
                    <a:pt x="82" y="100"/>
                  </a:cubicBezTo>
                  <a:cubicBezTo>
                    <a:pt x="85" y="69"/>
                    <a:pt x="90" y="9"/>
                    <a:pt x="44" y="3"/>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7" name="Freeform 60">
              <a:extLst>
                <a:ext uri="{FF2B5EF4-FFF2-40B4-BE49-F238E27FC236}">
                  <a16:creationId xmlns:a16="http://schemas.microsoft.com/office/drawing/2014/main" id="{02448BCC-E175-4D7F-9A47-B3AB895EE7BF}"/>
                </a:ext>
              </a:extLst>
            </p:cNvPr>
            <p:cNvSpPr>
              <a:spLocks/>
            </p:cNvSpPr>
            <p:nvPr/>
          </p:nvSpPr>
          <p:spPr bwMode="auto">
            <a:xfrm>
              <a:off x="3844" y="2005"/>
              <a:ext cx="226" cy="225"/>
            </a:xfrm>
            <a:custGeom>
              <a:avLst/>
              <a:gdLst>
                <a:gd name="T0" fmla="*/ 423 w 157"/>
                <a:gd name="T1" fmla="*/ 66 h 156"/>
                <a:gd name="T2" fmla="*/ 298 w 157"/>
                <a:gd name="T3" fmla="*/ 25 h 156"/>
                <a:gd name="T4" fmla="*/ 42 w 157"/>
                <a:gd name="T5" fmla="*/ 175 h 156"/>
                <a:gd name="T6" fmla="*/ 24 w 157"/>
                <a:gd name="T7" fmla="*/ 312 h 156"/>
                <a:gd name="T8" fmla="*/ 155 w 157"/>
                <a:gd name="T9" fmla="*/ 423 h 156"/>
                <a:gd name="T10" fmla="*/ 453 w 157"/>
                <a:gd name="T11" fmla="*/ 211 h 156"/>
                <a:gd name="T12" fmla="*/ 423 w 157"/>
                <a:gd name="T13" fmla="*/ 6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56">
                  <a:moveTo>
                    <a:pt x="142" y="22"/>
                  </a:moveTo>
                  <a:cubicBezTo>
                    <a:pt x="132" y="12"/>
                    <a:pt x="123" y="0"/>
                    <a:pt x="100" y="8"/>
                  </a:cubicBezTo>
                  <a:cubicBezTo>
                    <a:pt x="76" y="15"/>
                    <a:pt x="25" y="44"/>
                    <a:pt x="14" y="58"/>
                  </a:cubicBezTo>
                  <a:cubicBezTo>
                    <a:pt x="2" y="72"/>
                    <a:pt x="0" y="89"/>
                    <a:pt x="8" y="104"/>
                  </a:cubicBezTo>
                  <a:cubicBezTo>
                    <a:pt x="16" y="120"/>
                    <a:pt x="27" y="156"/>
                    <a:pt x="52" y="141"/>
                  </a:cubicBezTo>
                  <a:cubicBezTo>
                    <a:pt x="76" y="126"/>
                    <a:pt x="148" y="94"/>
                    <a:pt x="152" y="70"/>
                  </a:cubicBezTo>
                  <a:cubicBezTo>
                    <a:pt x="157" y="46"/>
                    <a:pt x="142" y="22"/>
                    <a:pt x="142" y="22"/>
                  </a:cubicBezTo>
                  <a:close/>
                </a:path>
              </a:pathLst>
            </a:custGeom>
            <a:solidFill>
              <a:srgbClr val="F4C0BD"/>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8" name="Freeform 61">
              <a:extLst>
                <a:ext uri="{FF2B5EF4-FFF2-40B4-BE49-F238E27FC236}">
                  <a16:creationId xmlns:a16="http://schemas.microsoft.com/office/drawing/2014/main" id="{4C17BD41-BE93-46BB-9AD7-BAD4631B2E78}"/>
                </a:ext>
              </a:extLst>
            </p:cNvPr>
            <p:cNvSpPr>
              <a:spLocks/>
            </p:cNvSpPr>
            <p:nvPr/>
          </p:nvSpPr>
          <p:spPr bwMode="auto">
            <a:xfrm>
              <a:off x="3176" y="1177"/>
              <a:ext cx="1828" cy="1589"/>
            </a:xfrm>
            <a:custGeom>
              <a:avLst/>
              <a:gdLst>
                <a:gd name="T0" fmla="*/ 300 w 1266"/>
                <a:gd name="T1" fmla="*/ 256 h 1098"/>
                <a:gd name="T2" fmla="*/ 422 w 1266"/>
                <a:gd name="T3" fmla="*/ 203 h 1098"/>
                <a:gd name="T4" fmla="*/ 875 w 1266"/>
                <a:gd name="T5" fmla="*/ 263 h 1098"/>
                <a:gd name="T6" fmla="*/ 1220 w 1266"/>
                <a:gd name="T7" fmla="*/ 300 h 1098"/>
                <a:gd name="T8" fmla="*/ 1816 w 1266"/>
                <a:gd name="T9" fmla="*/ 346 h 1098"/>
                <a:gd name="T10" fmla="*/ 2081 w 1266"/>
                <a:gd name="T11" fmla="*/ 230 h 1098"/>
                <a:gd name="T12" fmla="*/ 2319 w 1266"/>
                <a:gd name="T13" fmla="*/ 327 h 1098"/>
                <a:gd name="T14" fmla="*/ 2537 w 1266"/>
                <a:gd name="T15" fmla="*/ 263 h 1098"/>
                <a:gd name="T16" fmla="*/ 2638 w 1266"/>
                <a:gd name="T17" fmla="*/ 388 h 1098"/>
                <a:gd name="T18" fmla="*/ 2827 w 1266"/>
                <a:gd name="T19" fmla="*/ 352 h 1098"/>
                <a:gd name="T20" fmla="*/ 2908 w 1266"/>
                <a:gd name="T21" fmla="*/ 300 h 1098"/>
                <a:gd name="T22" fmla="*/ 3058 w 1266"/>
                <a:gd name="T23" fmla="*/ 219 h 1098"/>
                <a:gd name="T24" fmla="*/ 3227 w 1266"/>
                <a:gd name="T25" fmla="*/ 263 h 1098"/>
                <a:gd name="T26" fmla="*/ 3311 w 1266"/>
                <a:gd name="T27" fmla="*/ 259 h 1098"/>
                <a:gd name="T28" fmla="*/ 3467 w 1266"/>
                <a:gd name="T29" fmla="*/ 178 h 1098"/>
                <a:gd name="T30" fmla="*/ 3646 w 1266"/>
                <a:gd name="T31" fmla="*/ 360 h 1098"/>
                <a:gd name="T32" fmla="*/ 3770 w 1266"/>
                <a:gd name="T33" fmla="*/ 398 h 1098"/>
                <a:gd name="T34" fmla="*/ 3630 w 1266"/>
                <a:gd name="T35" fmla="*/ 771 h 1098"/>
                <a:gd name="T36" fmla="*/ 3538 w 1266"/>
                <a:gd name="T37" fmla="*/ 886 h 1098"/>
                <a:gd name="T38" fmla="*/ 3512 w 1266"/>
                <a:gd name="T39" fmla="*/ 1093 h 1098"/>
                <a:gd name="T40" fmla="*/ 3294 w 1266"/>
                <a:gd name="T41" fmla="*/ 1226 h 1098"/>
                <a:gd name="T42" fmla="*/ 3167 w 1266"/>
                <a:gd name="T43" fmla="*/ 1397 h 1098"/>
                <a:gd name="T44" fmla="*/ 2915 w 1266"/>
                <a:gd name="T45" fmla="*/ 1776 h 1098"/>
                <a:gd name="T46" fmla="*/ 2767 w 1266"/>
                <a:gd name="T47" fmla="*/ 2120 h 1098"/>
                <a:gd name="T48" fmla="*/ 2523 w 1266"/>
                <a:gd name="T49" fmla="*/ 2385 h 1098"/>
                <a:gd name="T50" fmla="*/ 2368 w 1266"/>
                <a:gd name="T51" fmla="*/ 2622 h 1098"/>
                <a:gd name="T52" fmla="*/ 2244 w 1266"/>
                <a:gd name="T53" fmla="*/ 2754 h 1098"/>
                <a:gd name="T54" fmla="*/ 2095 w 1266"/>
                <a:gd name="T55" fmla="*/ 3010 h 1098"/>
                <a:gd name="T56" fmla="*/ 1831 w 1266"/>
                <a:gd name="T57" fmla="*/ 2988 h 1098"/>
                <a:gd name="T58" fmla="*/ 1588 w 1266"/>
                <a:gd name="T59" fmla="*/ 3271 h 1098"/>
                <a:gd name="T60" fmla="*/ 1405 w 1266"/>
                <a:gd name="T61" fmla="*/ 3240 h 1098"/>
                <a:gd name="T62" fmla="*/ 1301 w 1266"/>
                <a:gd name="T63" fmla="*/ 3227 h 1098"/>
                <a:gd name="T64" fmla="*/ 1119 w 1266"/>
                <a:gd name="T65" fmla="*/ 3294 h 1098"/>
                <a:gd name="T66" fmla="*/ 888 w 1266"/>
                <a:gd name="T67" fmla="*/ 3219 h 1098"/>
                <a:gd name="T68" fmla="*/ 653 w 1266"/>
                <a:gd name="T69" fmla="*/ 3320 h 1098"/>
                <a:gd name="T70" fmla="*/ 474 w 1266"/>
                <a:gd name="T71" fmla="*/ 3171 h 1098"/>
                <a:gd name="T72" fmla="*/ 325 w 1266"/>
                <a:gd name="T73" fmla="*/ 3226 h 1098"/>
                <a:gd name="T74" fmla="*/ 111 w 1266"/>
                <a:gd name="T75" fmla="*/ 3123 h 1098"/>
                <a:gd name="T76" fmla="*/ 108 w 1266"/>
                <a:gd name="T77" fmla="*/ 2567 h 1098"/>
                <a:gd name="T78" fmla="*/ 39 w 1266"/>
                <a:gd name="T79" fmla="*/ 2004 h 1098"/>
                <a:gd name="T80" fmla="*/ 81 w 1266"/>
                <a:gd name="T81" fmla="*/ 1282 h 1098"/>
                <a:gd name="T82" fmla="*/ 117 w 1266"/>
                <a:gd name="T83" fmla="*/ 676 h 1098"/>
                <a:gd name="T84" fmla="*/ 84 w 1266"/>
                <a:gd name="T85" fmla="*/ 297 h 1098"/>
                <a:gd name="T86" fmla="*/ 300 w 1266"/>
                <a:gd name="T87" fmla="*/ 256 h 10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66" h="1098">
                  <a:moveTo>
                    <a:pt x="100" y="84"/>
                  </a:moveTo>
                  <a:cubicBezTo>
                    <a:pt x="100" y="84"/>
                    <a:pt x="121" y="78"/>
                    <a:pt x="140" y="67"/>
                  </a:cubicBezTo>
                  <a:cubicBezTo>
                    <a:pt x="158" y="56"/>
                    <a:pt x="240" y="31"/>
                    <a:pt x="291" y="87"/>
                  </a:cubicBezTo>
                  <a:cubicBezTo>
                    <a:pt x="291" y="87"/>
                    <a:pt x="352" y="48"/>
                    <a:pt x="405" y="99"/>
                  </a:cubicBezTo>
                  <a:cubicBezTo>
                    <a:pt x="405" y="99"/>
                    <a:pt x="482" y="0"/>
                    <a:pt x="603" y="114"/>
                  </a:cubicBezTo>
                  <a:cubicBezTo>
                    <a:pt x="603" y="114"/>
                    <a:pt x="618" y="74"/>
                    <a:pt x="691" y="76"/>
                  </a:cubicBezTo>
                  <a:cubicBezTo>
                    <a:pt x="764" y="78"/>
                    <a:pt x="770" y="108"/>
                    <a:pt x="770" y="108"/>
                  </a:cubicBezTo>
                  <a:cubicBezTo>
                    <a:pt x="770" y="108"/>
                    <a:pt x="804" y="72"/>
                    <a:pt x="843" y="87"/>
                  </a:cubicBezTo>
                  <a:cubicBezTo>
                    <a:pt x="883" y="103"/>
                    <a:pt x="876" y="128"/>
                    <a:pt x="876" y="128"/>
                  </a:cubicBezTo>
                  <a:cubicBezTo>
                    <a:pt x="876" y="128"/>
                    <a:pt x="915" y="112"/>
                    <a:pt x="939" y="116"/>
                  </a:cubicBezTo>
                  <a:cubicBezTo>
                    <a:pt x="962" y="120"/>
                    <a:pt x="953" y="111"/>
                    <a:pt x="966" y="99"/>
                  </a:cubicBezTo>
                  <a:cubicBezTo>
                    <a:pt x="979" y="86"/>
                    <a:pt x="989" y="74"/>
                    <a:pt x="1016" y="72"/>
                  </a:cubicBezTo>
                  <a:cubicBezTo>
                    <a:pt x="1044" y="70"/>
                    <a:pt x="1063" y="77"/>
                    <a:pt x="1072" y="87"/>
                  </a:cubicBezTo>
                  <a:cubicBezTo>
                    <a:pt x="1080" y="98"/>
                    <a:pt x="1089" y="99"/>
                    <a:pt x="1100" y="86"/>
                  </a:cubicBezTo>
                  <a:cubicBezTo>
                    <a:pt x="1111" y="74"/>
                    <a:pt x="1124" y="59"/>
                    <a:pt x="1152" y="59"/>
                  </a:cubicBezTo>
                  <a:cubicBezTo>
                    <a:pt x="1181" y="59"/>
                    <a:pt x="1211" y="72"/>
                    <a:pt x="1211" y="119"/>
                  </a:cubicBezTo>
                  <a:cubicBezTo>
                    <a:pt x="1211" y="119"/>
                    <a:pt x="1237" y="111"/>
                    <a:pt x="1252" y="131"/>
                  </a:cubicBezTo>
                  <a:cubicBezTo>
                    <a:pt x="1266" y="152"/>
                    <a:pt x="1237" y="236"/>
                    <a:pt x="1206" y="254"/>
                  </a:cubicBezTo>
                  <a:cubicBezTo>
                    <a:pt x="1174" y="272"/>
                    <a:pt x="1170" y="273"/>
                    <a:pt x="1175" y="292"/>
                  </a:cubicBezTo>
                  <a:cubicBezTo>
                    <a:pt x="1180" y="310"/>
                    <a:pt x="1184" y="343"/>
                    <a:pt x="1166" y="361"/>
                  </a:cubicBezTo>
                  <a:cubicBezTo>
                    <a:pt x="1147" y="380"/>
                    <a:pt x="1101" y="388"/>
                    <a:pt x="1094" y="404"/>
                  </a:cubicBezTo>
                  <a:cubicBezTo>
                    <a:pt x="1087" y="421"/>
                    <a:pt x="1089" y="442"/>
                    <a:pt x="1052" y="461"/>
                  </a:cubicBezTo>
                  <a:cubicBezTo>
                    <a:pt x="1052" y="461"/>
                    <a:pt x="1024" y="581"/>
                    <a:pt x="968" y="586"/>
                  </a:cubicBezTo>
                  <a:cubicBezTo>
                    <a:pt x="968" y="586"/>
                    <a:pt x="968" y="685"/>
                    <a:pt x="919" y="699"/>
                  </a:cubicBezTo>
                  <a:cubicBezTo>
                    <a:pt x="870" y="713"/>
                    <a:pt x="901" y="754"/>
                    <a:pt x="838" y="787"/>
                  </a:cubicBezTo>
                  <a:cubicBezTo>
                    <a:pt x="838" y="787"/>
                    <a:pt x="825" y="855"/>
                    <a:pt x="787" y="865"/>
                  </a:cubicBezTo>
                  <a:cubicBezTo>
                    <a:pt x="748" y="874"/>
                    <a:pt x="747" y="891"/>
                    <a:pt x="745" y="909"/>
                  </a:cubicBezTo>
                  <a:cubicBezTo>
                    <a:pt x="744" y="926"/>
                    <a:pt x="736" y="971"/>
                    <a:pt x="696" y="993"/>
                  </a:cubicBezTo>
                  <a:cubicBezTo>
                    <a:pt x="656" y="1014"/>
                    <a:pt x="608" y="986"/>
                    <a:pt x="608" y="986"/>
                  </a:cubicBezTo>
                  <a:cubicBezTo>
                    <a:pt x="608" y="986"/>
                    <a:pt x="577" y="1073"/>
                    <a:pt x="528" y="1079"/>
                  </a:cubicBezTo>
                  <a:cubicBezTo>
                    <a:pt x="479" y="1086"/>
                    <a:pt x="467" y="1069"/>
                    <a:pt x="467" y="1069"/>
                  </a:cubicBezTo>
                  <a:cubicBezTo>
                    <a:pt x="467" y="1069"/>
                    <a:pt x="452" y="1049"/>
                    <a:pt x="432" y="1065"/>
                  </a:cubicBezTo>
                  <a:cubicBezTo>
                    <a:pt x="412" y="1081"/>
                    <a:pt x="395" y="1083"/>
                    <a:pt x="372" y="1087"/>
                  </a:cubicBezTo>
                  <a:cubicBezTo>
                    <a:pt x="349" y="1091"/>
                    <a:pt x="315" y="1049"/>
                    <a:pt x="295" y="1062"/>
                  </a:cubicBezTo>
                  <a:cubicBezTo>
                    <a:pt x="275" y="1075"/>
                    <a:pt x="243" y="1093"/>
                    <a:pt x="217" y="1095"/>
                  </a:cubicBezTo>
                  <a:cubicBezTo>
                    <a:pt x="192" y="1098"/>
                    <a:pt x="157" y="1046"/>
                    <a:pt x="157" y="1046"/>
                  </a:cubicBezTo>
                  <a:cubicBezTo>
                    <a:pt x="157" y="1046"/>
                    <a:pt x="136" y="1073"/>
                    <a:pt x="108" y="1064"/>
                  </a:cubicBezTo>
                  <a:cubicBezTo>
                    <a:pt x="80" y="1055"/>
                    <a:pt x="37" y="1030"/>
                    <a:pt x="37" y="1030"/>
                  </a:cubicBezTo>
                  <a:cubicBezTo>
                    <a:pt x="37" y="1030"/>
                    <a:pt x="20" y="921"/>
                    <a:pt x="36" y="847"/>
                  </a:cubicBezTo>
                  <a:cubicBezTo>
                    <a:pt x="52" y="774"/>
                    <a:pt x="20" y="713"/>
                    <a:pt x="13" y="661"/>
                  </a:cubicBezTo>
                  <a:cubicBezTo>
                    <a:pt x="7" y="609"/>
                    <a:pt x="0" y="473"/>
                    <a:pt x="27" y="423"/>
                  </a:cubicBezTo>
                  <a:cubicBezTo>
                    <a:pt x="53" y="374"/>
                    <a:pt x="48" y="267"/>
                    <a:pt x="39" y="223"/>
                  </a:cubicBezTo>
                  <a:cubicBezTo>
                    <a:pt x="29" y="179"/>
                    <a:pt x="3" y="110"/>
                    <a:pt x="28" y="98"/>
                  </a:cubicBezTo>
                  <a:cubicBezTo>
                    <a:pt x="53" y="86"/>
                    <a:pt x="100" y="84"/>
                    <a:pt x="100" y="84"/>
                  </a:cubicBezTo>
                  <a:close/>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79" name="Freeform 62">
              <a:extLst>
                <a:ext uri="{FF2B5EF4-FFF2-40B4-BE49-F238E27FC236}">
                  <a16:creationId xmlns:a16="http://schemas.microsoft.com/office/drawing/2014/main" id="{5A1198A8-1049-40B6-A05F-80D9956C5F95}"/>
                </a:ext>
              </a:extLst>
            </p:cNvPr>
            <p:cNvSpPr>
              <a:spLocks/>
            </p:cNvSpPr>
            <p:nvPr/>
          </p:nvSpPr>
          <p:spPr bwMode="auto">
            <a:xfrm>
              <a:off x="4386" y="1337"/>
              <a:ext cx="379" cy="979"/>
            </a:xfrm>
            <a:custGeom>
              <a:avLst/>
              <a:gdLst>
                <a:gd name="T0" fmla="*/ 305 w 262"/>
                <a:gd name="T1" fmla="*/ 14 h 676"/>
                <a:gd name="T2" fmla="*/ 116 w 262"/>
                <a:gd name="T3" fmla="*/ 52 h 676"/>
                <a:gd name="T4" fmla="*/ 0 w 262"/>
                <a:gd name="T5" fmla="*/ 2054 h 676"/>
                <a:gd name="T6" fmla="*/ 244 w 262"/>
                <a:gd name="T7" fmla="*/ 1787 h 676"/>
                <a:gd name="T8" fmla="*/ 393 w 262"/>
                <a:gd name="T9" fmla="*/ 1442 h 676"/>
                <a:gd name="T10" fmla="*/ 544 w 262"/>
                <a:gd name="T11" fmla="*/ 1085 h 676"/>
                <a:gd name="T12" fmla="*/ 664 w 262"/>
                <a:gd name="T13" fmla="*/ 686 h 676"/>
                <a:gd name="T14" fmla="*/ 726 w 262"/>
                <a:gd name="T15" fmla="*/ 439 h 676"/>
                <a:gd name="T16" fmla="*/ 544 w 262"/>
                <a:gd name="T17" fmla="*/ 291 h 676"/>
                <a:gd name="T18" fmla="*/ 305 w 262"/>
                <a:gd name="T19" fmla="*/ 14 h 6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676">
                  <a:moveTo>
                    <a:pt x="101" y="5"/>
                  </a:moveTo>
                  <a:cubicBezTo>
                    <a:pt x="77" y="0"/>
                    <a:pt x="38" y="17"/>
                    <a:pt x="38" y="17"/>
                  </a:cubicBezTo>
                  <a:cubicBezTo>
                    <a:pt x="0" y="676"/>
                    <a:pt x="0" y="676"/>
                    <a:pt x="0" y="676"/>
                  </a:cubicBezTo>
                  <a:cubicBezTo>
                    <a:pt x="63" y="643"/>
                    <a:pt x="32" y="602"/>
                    <a:pt x="81" y="588"/>
                  </a:cubicBezTo>
                  <a:cubicBezTo>
                    <a:pt x="130" y="574"/>
                    <a:pt x="130" y="475"/>
                    <a:pt x="130" y="475"/>
                  </a:cubicBezTo>
                  <a:cubicBezTo>
                    <a:pt x="130" y="475"/>
                    <a:pt x="213" y="441"/>
                    <a:pt x="180" y="357"/>
                  </a:cubicBezTo>
                  <a:cubicBezTo>
                    <a:pt x="180" y="357"/>
                    <a:pt x="262" y="288"/>
                    <a:pt x="219" y="226"/>
                  </a:cubicBezTo>
                  <a:cubicBezTo>
                    <a:pt x="219" y="226"/>
                    <a:pt x="252" y="193"/>
                    <a:pt x="240" y="144"/>
                  </a:cubicBezTo>
                  <a:cubicBezTo>
                    <a:pt x="227" y="96"/>
                    <a:pt x="180" y="96"/>
                    <a:pt x="180" y="96"/>
                  </a:cubicBezTo>
                  <a:cubicBezTo>
                    <a:pt x="180" y="96"/>
                    <a:pt x="208" y="25"/>
                    <a:pt x="101" y="5"/>
                  </a:cubicBezTo>
                  <a:close/>
                </a:path>
              </a:pathLst>
            </a:custGeom>
            <a:solidFill>
              <a:srgbClr val="E27F6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0" name="Freeform 63">
              <a:extLst>
                <a:ext uri="{FF2B5EF4-FFF2-40B4-BE49-F238E27FC236}">
                  <a16:creationId xmlns:a16="http://schemas.microsoft.com/office/drawing/2014/main" id="{C12B8C01-1C3C-4314-952B-71CF0BF5D766}"/>
                </a:ext>
              </a:extLst>
            </p:cNvPr>
            <p:cNvSpPr>
              <a:spLocks/>
            </p:cNvSpPr>
            <p:nvPr/>
          </p:nvSpPr>
          <p:spPr bwMode="auto">
            <a:xfrm>
              <a:off x="4386" y="1262"/>
              <a:ext cx="618" cy="1054"/>
            </a:xfrm>
            <a:custGeom>
              <a:avLst/>
              <a:gdLst>
                <a:gd name="T0" fmla="*/ 0 w 428"/>
                <a:gd name="T1" fmla="*/ 2209 h 728"/>
                <a:gd name="T2" fmla="*/ 244 w 428"/>
                <a:gd name="T3" fmla="*/ 1943 h 728"/>
                <a:gd name="T4" fmla="*/ 391 w 428"/>
                <a:gd name="T5" fmla="*/ 1600 h 728"/>
                <a:gd name="T6" fmla="*/ 541 w 428"/>
                <a:gd name="T7" fmla="*/ 1241 h 728"/>
                <a:gd name="T8" fmla="*/ 658 w 428"/>
                <a:gd name="T9" fmla="*/ 843 h 728"/>
                <a:gd name="T10" fmla="*/ 723 w 428"/>
                <a:gd name="T11" fmla="*/ 595 h 728"/>
                <a:gd name="T12" fmla="*/ 541 w 428"/>
                <a:gd name="T13" fmla="*/ 449 h 728"/>
                <a:gd name="T14" fmla="*/ 305 w 428"/>
                <a:gd name="T15" fmla="*/ 174 h 728"/>
                <a:gd name="T16" fmla="*/ 114 w 428"/>
                <a:gd name="T17" fmla="*/ 210 h 728"/>
                <a:gd name="T18" fmla="*/ 305 w 428"/>
                <a:gd name="T19" fmla="*/ 174 h 728"/>
                <a:gd name="T20" fmla="*/ 386 w 428"/>
                <a:gd name="T21" fmla="*/ 122 h 728"/>
                <a:gd name="T22" fmla="*/ 536 w 428"/>
                <a:gd name="T23" fmla="*/ 41 h 728"/>
                <a:gd name="T24" fmla="*/ 705 w 428"/>
                <a:gd name="T25" fmla="*/ 85 h 728"/>
                <a:gd name="T26" fmla="*/ 788 w 428"/>
                <a:gd name="T27" fmla="*/ 81 h 728"/>
                <a:gd name="T28" fmla="*/ 944 w 428"/>
                <a:gd name="T29" fmla="*/ 0 h 728"/>
                <a:gd name="T30" fmla="*/ 1123 w 428"/>
                <a:gd name="T31" fmla="*/ 182 h 728"/>
                <a:gd name="T32" fmla="*/ 1246 w 428"/>
                <a:gd name="T33" fmla="*/ 219 h 728"/>
                <a:gd name="T34" fmla="*/ 1107 w 428"/>
                <a:gd name="T35" fmla="*/ 591 h 728"/>
                <a:gd name="T36" fmla="*/ 1015 w 428"/>
                <a:gd name="T37" fmla="*/ 707 h 728"/>
                <a:gd name="T38" fmla="*/ 988 w 428"/>
                <a:gd name="T39" fmla="*/ 916 h 728"/>
                <a:gd name="T40" fmla="*/ 771 w 428"/>
                <a:gd name="T41" fmla="*/ 1045 h 728"/>
                <a:gd name="T42" fmla="*/ 644 w 428"/>
                <a:gd name="T43" fmla="*/ 1220 h 728"/>
                <a:gd name="T44" fmla="*/ 391 w 428"/>
                <a:gd name="T45" fmla="*/ 1600 h 728"/>
                <a:gd name="T46" fmla="*/ 244 w 428"/>
                <a:gd name="T47" fmla="*/ 1943 h 728"/>
                <a:gd name="T48" fmla="*/ 0 w 428"/>
                <a:gd name="T49" fmla="*/ 2209 h 7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8" h="728">
                  <a:moveTo>
                    <a:pt x="0" y="728"/>
                  </a:moveTo>
                  <a:cubicBezTo>
                    <a:pt x="63" y="695"/>
                    <a:pt x="32" y="654"/>
                    <a:pt x="81" y="640"/>
                  </a:cubicBezTo>
                  <a:cubicBezTo>
                    <a:pt x="130" y="626"/>
                    <a:pt x="130" y="527"/>
                    <a:pt x="130" y="527"/>
                  </a:cubicBezTo>
                  <a:cubicBezTo>
                    <a:pt x="130" y="527"/>
                    <a:pt x="213" y="493"/>
                    <a:pt x="180" y="409"/>
                  </a:cubicBezTo>
                  <a:cubicBezTo>
                    <a:pt x="180" y="409"/>
                    <a:pt x="262" y="340"/>
                    <a:pt x="219" y="278"/>
                  </a:cubicBezTo>
                  <a:cubicBezTo>
                    <a:pt x="219" y="278"/>
                    <a:pt x="252" y="245"/>
                    <a:pt x="240" y="196"/>
                  </a:cubicBezTo>
                  <a:cubicBezTo>
                    <a:pt x="227" y="148"/>
                    <a:pt x="180" y="148"/>
                    <a:pt x="180" y="148"/>
                  </a:cubicBezTo>
                  <a:cubicBezTo>
                    <a:pt x="180" y="148"/>
                    <a:pt x="208" y="77"/>
                    <a:pt x="101" y="57"/>
                  </a:cubicBezTo>
                  <a:cubicBezTo>
                    <a:pt x="77" y="52"/>
                    <a:pt x="38" y="69"/>
                    <a:pt x="38" y="69"/>
                  </a:cubicBezTo>
                  <a:cubicBezTo>
                    <a:pt x="38" y="69"/>
                    <a:pt x="77" y="53"/>
                    <a:pt x="101" y="57"/>
                  </a:cubicBezTo>
                  <a:cubicBezTo>
                    <a:pt x="124" y="61"/>
                    <a:pt x="115" y="52"/>
                    <a:pt x="128" y="40"/>
                  </a:cubicBezTo>
                  <a:cubicBezTo>
                    <a:pt x="141" y="27"/>
                    <a:pt x="151" y="15"/>
                    <a:pt x="178" y="13"/>
                  </a:cubicBezTo>
                  <a:cubicBezTo>
                    <a:pt x="206" y="11"/>
                    <a:pt x="225" y="18"/>
                    <a:pt x="234" y="28"/>
                  </a:cubicBezTo>
                  <a:cubicBezTo>
                    <a:pt x="242" y="39"/>
                    <a:pt x="251" y="40"/>
                    <a:pt x="262" y="27"/>
                  </a:cubicBezTo>
                  <a:cubicBezTo>
                    <a:pt x="273" y="15"/>
                    <a:pt x="286" y="0"/>
                    <a:pt x="314" y="0"/>
                  </a:cubicBezTo>
                  <a:cubicBezTo>
                    <a:pt x="343" y="0"/>
                    <a:pt x="373" y="13"/>
                    <a:pt x="373" y="60"/>
                  </a:cubicBezTo>
                  <a:cubicBezTo>
                    <a:pt x="373" y="60"/>
                    <a:pt x="399" y="52"/>
                    <a:pt x="414" y="72"/>
                  </a:cubicBezTo>
                  <a:cubicBezTo>
                    <a:pt x="428" y="93"/>
                    <a:pt x="399" y="177"/>
                    <a:pt x="368" y="195"/>
                  </a:cubicBezTo>
                  <a:cubicBezTo>
                    <a:pt x="336" y="213"/>
                    <a:pt x="332" y="214"/>
                    <a:pt x="337" y="233"/>
                  </a:cubicBezTo>
                  <a:cubicBezTo>
                    <a:pt x="342" y="251"/>
                    <a:pt x="346" y="284"/>
                    <a:pt x="328" y="302"/>
                  </a:cubicBezTo>
                  <a:cubicBezTo>
                    <a:pt x="309" y="321"/>
                    <a:pt x="263" y="329"/>
                    <a:pt x="256" y="345"/>
                  </a:cubicBezTo>
                  <a:cubicBezTo>
                    <a:pt x="249" y="362"/>
                    <a:pt x="251" y="383"/>
                    <a:pt x="214" y="402"/>
                  </a:cubicBezTo>
                  <a:cubicBezTo>
                    <a:pt x="214" y="402"/>
                    <a:pt x="186" y="522"/>
                    <a:pt x="130" y="527"/>
                  </a:cubicBezTo>
                  <a:cubicBezTo>
                    <a:pt x="130" y="527"/>
                    <a:pt x="130" y="626"/>
                    <a:pt x="81" y="640"/>
                  </a:cubicBezTo>
                  <a:cubicBezTo>
                    <a:pt x="32" y="654"/>
                    <a:pt x="63" y="695"/>
                    <a:pt x="0" y="728"/>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1" name="Freeform 64">
              <a:extLst>
                <a:ext uri="{FF2B5EF4-FFF2-40B4-BE49-F238E27FC236}">
                  <a16:creationId xmlns:a16="http://schemas.microsoft.com/office/drawing/2014/main" id="{0A0777B5-9528-48B0-8E4E-3107B2CE0A83}"/>
                </a:ext>
              </a:extLst>
            </p:cNvPr>
            <p:cNvSpPr>
              <a:spLocks/>
            </p:cNvSpPr>
            <p:nvPr/>
          </p:nvSpPr>
          <p:spPr bwMode="auto">
            <a:xfrm>
              <a:off x="3328" y="1269"/>
              <a:ext cx="260" cy="157"/>
            </a:xfrm>
            <a:custGeom>
              <a:avLst/>
              <a:gdLst>
                <a:gd name="T0" fmla="*/ 490 w 180"/>
                <a:gd name="T1" fmla="*/ 103 h 108"/>
                <a:gd name="T2" fmla="*/ 205 w 180"/>
                <a:gd name="T3" fmla="*/ 19 h 108"/>
                <a:gd name="T4" fmla="*/ 14 w 180"/>
                <a:gd name="T5" fmla="*/ 190 h 108"/>
                <a:gd name="T6" fmla="*/ 169 w 180"/>
                <a:gd name="T7" fmla="*/ 297 h 108"/>
                <a:gd name="T8" fmla="*/ 404 w 180"/>
                <a:gd name="T9" fmla="*/ 270 h 108"/>
                <a:gd name="T10" fmla="*/ 490 w 180"/>
                <a:gd name="T11" fmla="*/ 103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108">
                  <a:moveTo>
                    <a:pt x="163" y="34"/>
                  </a:moveTo>
                  <a:cubicBezTo>
                    <a:pt x="147" y="6"/>
                    <a:pt x="100" y="0"/>
                    <a:pt x="68" y="6"/>
                  </a:cubicBezTo>
                  <a:cubicBezTo>
                    <a:pt x="37" y="12"/>
                    <a:pt x="0" y="29"/>
                    <a:pt x="5" y="62"/>
                  </a:cubicBezTo>
                  <a:cubicBezTo>
                    <a:pt x="11" y="96"/>
                    <a:pt x="24" y="108"/>
                    <a:pt x="56" y="96"/>
                  </a:cubicBezTo>
                  <a:cubicBezTo>
                    <a:pt x="87" y="85"/>
                    <a:pt x="112" y="95"/>
                    <a:pt x="134" y="88"/>
                  </a:cubicBezTo>
                  <a:cubicBezTo>
                    <a:pt x="155" y="81"/>
                    <a:pt x="180" y="64"/>
                    <a:pt x="163" y="34"/>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2" name="Freeform 65">
              <a:extLst>
                <a:ext uri="{FF2B5EF4-FFF2-40B4-BE49-F238E27FC236}">
                  <a16:creationId xmlns:a16="http://schemas.microsoft.com/office/drawing/2014/main" id="{44B45D09-7C3A-4B61-A379-12EB17A21482}"/>
                </a:ext>
              </a:extLst>
            </p:cNvPr>
            <p:cNvSpPr>
              <a:spLocks/>
            </p:cNvSpPr>
            <p:nvPr/>
          </p:nvSpPr>
          <p:spPr bwMode="auto">
            <a:xfrm>
              <a:off x="3568" y="1294"/>
              <a:ext cx="215" cy="211"/>
            </a:xfrm>
            <a:custGeom>
              <a:avLst/>
              <a:gdLst>
                <a:gd name="T0" fmla="*/ 385 w 149"/>
                <a:gd name="T1" fmla="*/ 88 h 146"/>
                <a:gd name="T2" fmla="*/ 102 w 149"/>
                <a:gd name="T3" fmla="*/ 61 h 146"/>
                <a:gd name="T4" fmla="*/ 36 w 149"/>
                <a:gd name="T5" fmla="*/ 276 h 146"/>
                <a:gd name="T6" fmla="*/ 283 w 149"/>
                <a:gd name="T7" fmla="*/ 361 h 146"/>
                <a:gd name="T8" fmla="*/ 436 w 149"/>
                <a:gd name="T9" fmla="*/ 182 h 146"/>
                <a:gd name="T10" fmla="*/ 385 w 149"/>
                <a:gd name="T11" fmla="*/ 88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46">
                  <a:moveTo>
                    <a:pt x="128" y="29"/>
                  </a:moveTo>
                  <a:cubicBezTo>
                    <a:pt x="116" y="18"/>
                    <a:pt x="52" y="0"/>
                    <a:pt x="34" y="20"/>
                  </a:cubicBezTo>
                  <a:cubicBezTo>
                    <a:pt x="16" y="40"/>
                    <a:pt x="0" y="69"/>
                    <a:pt x="12" y="91"/>
                  </a:cubicBezTo>
                  <a:cubicBezTo>
                    <a:pt x="25" y="113"/>
                    <a:pt x="66" y="146"/>
                    <a:pt x="94" y="120"/>
                  </a:cubicBezTo>
                  <a:cubicBezTo>
                    <a:pt x="122" y="93"/>
                    <a:pt x="149" y="74"/>
                    <a:pt x="145" y="60"/>
                  </a:cubicBezTo>
                  <a:cubicBezTo>
                    <a:pt x="140" y="47"/>
                    <a:pt x="128" y="29"/>
                    <a:pt x="128" y="29"/>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3" name="Freeform 66">
              <a:extLst>
                <a:ext uri="{FF2B5EF4-FFF2-40B4-BE49-F238E27FC236}">
                  <a16:creationId xmlns:a16="http://schemas.microsoft.com/office/drawing/2014/main" id="{9B42B7A7-2FFE-43D7-95C0-E31CE6D67860}"/>
                </a:ext>
              </a:extLst>
            </p:cNvPr>
            <p:cNvSpPr>
              <a:spLocks/>
            </p:cNvSpPr>
            <p:nvPr/>
          </p:nvSpPr>
          <p:spPr bwMode="auto">
            <a:xfrm>
              <a:off x="3228" y="1319"/>
              <a:ext cx="135" cy="234"/>
            </a:xfrm>
            <a:custGeom>
              <a:avLst/>
              <a:gdLst>
                <a:gd name="T0" fmla="*/ 148 w 93"/>
                <a:gd name="T1" fmla="*/ 20 h 162"/>
                <a:gd name="T2" fmla="*/ 9 w 93"/>
                <a:gd name="T3" fmla="*/ 123 h 162"/>
                <a:gd name="T4" fmla="*/ 60 w 93"/>
                <a:gd name="T5" fmla="*/ 299 h 162"/>
                <a:gd name="T6" fmla="*/ 163 w 93"/>
                <a:gd name="T7" fmla="*/ 474 h 162"/>
                <a:gd name="T8" fmla="*/ 251 w 93"/>
                <a:gd name="T9" fmla="*/ 253 h 162"/>
                <a:gd name="T10" fmla="*/ 187 w 93"/>
                <a:gd name="T11" fmla="*/ 74 h 162"/>
                <a:gd name="T12" fmla="*/ 148 w 93"/>
                <a:gd name="T13" fmla="*/ 2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62">
                  <a:moveTo>
                    <a:pt x="48" y="7"/>
                  </a:moveTo>
                  <a:cubicBezTo>
                    <a:pt x="31" y="14"/>
                    <a:pt x="0" y="21"/>
                    <a:pt x="3" y="41"/>
                  </a:cubicBezTo>
                  <a:cubicBezTo>
                    <a:pt x="5" y="61"/>
                    <a:pt x="10" y="84"/>
                    <a:pt x="19" y="99"/>
                  </a:cubicBezTo>
                  <a:cubicBezTo>
                    <a:pt x="28" y="114"/>
                    <a:pt x="39" y="162"/>
                    <a:pt x="53" y="157"/>
                  </a:cubicBezTo>
                  <a:cubicBezTo>
                    <a:pt x="67" y="151"/>
                    <a:pt x="93" y="113"/>
                    <a:pt x="82" y="84"/>
                  </a:cubicBezTo>
                  <a:cubicBezTo>
                    <a:pt x="70" y="55"/>
                    <a:pt x="61" y="34"/>
                    <a:pt x="61" y="24"/>
                  </a:cubicBezTo>
                  <a:cubicBezTo>
                    <a:pt x="61" y="14"/>
                    <a:pt x="65" y="0"/>
                    <a:pt x="48" y="7"/>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4" name="Freeform 67">
              <a:extLst>
                <a:ext uri="{FF2B5EF4-FFF2-40B4-BE49-F238E27FC236}">
                  <a16:creationId xmlns:a16="http://schemas.microsoft.com/office/drawing/2014/main" id="{FF84F811-9F20-43B6-8215-6DD86478E5F6}"/>
                </a:ext>
              </a:extLst>
            </p:cNvPr>
            <p:cNvSpPr>
              <a:spLocks/>
            </p:cNvSpPr>
            <p:nvPr/>
          </p:nvSpPr>
          <p:spPr bwMode="auto">
            <a:xfrm>
              <a:off x="3367" y="1397"/>
              <a:ext cx="227" cy="124"/>
            </a:xfrm>
            <a:custGeom>
              <a:avLst/>
              <a:gdLst>
                <a:gd name="T0" fmla="*/ 94 w 157"/>
                <a:gd name="T1" fmla="*/ 75 h 86"/>
                <a:gd name="T2" fmla="*/ 0 w 157"/>
                <a:gd name="T3" fmla="*/ 131 h 86"/>
                <a:gd name="T4" fmla="*/ 100 w 157"/>
                <a:gd name="T5" fmla="*/ 236 h 86"/>
                <a:gd name="T6" fmla="*/ 334 w 157"/>
                <a:gd name="T7" fmla="*/ 196 h 86"/>
                <a:gd name="T8" fmla="*/ 450 w 157"/>
                <a:gd name="T9" fmla="*/ 136 h 86"/>
                <a:gd name="T10" fmla="*/ 380 w 157"/>
                <a:gd name="T11" fmla="*/ 19 h 86"/>
                <a:gd name="T12" fmla="*/ 94 w 157"/>
                <a:gd name="T13" fmla="*/ 75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86">
                  <a:moveTo>
                    <a:pt x="31" y="25"/>
                  </a:moveTo>
                  <a:cubicBezTo>
                    <a:pt x="17" y="26"/>
                    <a:pt x="0" y="20"/>
                    <a:pt x="0" y="44"/>
                  </a:cubicBezTo>
                  <a:cubicBezTo>
                    <a:pt x="0" y="68"/>
                    <a:pt x="5" y="86"/>
                    <a:pt x="33" y="79"/>
                  </a:cubicBezTo>
                  <a:cubicBezTo>
                    <a:pt x="61" y="73"/>
                    <a:pt x="93" y="69"/>
                    <a:pt x="111" y="65"/>
                  </a:cubicBezTo>
                  <a:cubicBezTo>
                    <a:pt x="128" y="60"/>
                    <a:pt x="157" y="63"/>
                    <a:pt x="149" y="45"/>
                  </a:cubicBezTo>
                  <a:cubicBezTo>
                    <a:pt x="140" y="27"/>
                    <a:pt x="145" y="0"/>
                    <a:pt x="126" y="6"/>
                  </a:cubicBezTo>
                  <a:cubicBezTo>
                    <a:pt x="108" y="12"/>
                    <a:pt x="49" y="23"/>
                    <a:pt x="31" y="25"/>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5" name="Freeform 68">
              <a:extLst>
                <a:ext uri="{FF2B5EF4-FFF2-40B4-BE49-F238E27FC236}">
                  <a16:creationId xmlns:a16="http://schemas.microsoft.com/office/drawing/2014/main" id="{0A2CA2D0-FEA0-4490-8103-501F5A74C41C}"/>
                </a:ext>
              </a:extLst>
            </p:cNvPr>
            <p:cNvSpPr>
              <a:spLocks/>
            </p:cNvSpPr>
            <p:nvPr/>
          </p:nvSpPr>
          <p:spPr bwMode="auto">
            <a:xfrm>
              <a:off x="3288" y="1528"/>
              <a:ext cx="199" cy="251"/>
            </a:xfrm>
            <a:custGeom>
              <a:avLst/>
              <a:gdLst>
                <a:gd name="T0" fmla="*/ 362 w 138"/>
                <a:gd name="T1" fmla="*/ 1 h 173"/>
                <a:gd name="T2" fmla="*/ 46 w 138"/>
                <a:gd name="T3" fmla="*/ 113 h 173"/>
                <a:gd name="T4" fmla="*/ 14 w 138"/>
                <a:gd name="T5" fmla="*/ 379 h 173"/>
                <a:gd name="T6" fmla="*/ 88 w 138"/>
                <a:gd name="T7" fmla="*/ 522 h 173"/>
                <a:gd name="T8" fmla="*/ 283 w 138"/>
                <a:gd name="T9" fmla="*/ 341 h 173"/>
                <a:gd name="T10" fmla="*/ 333 w 138"/>
                <a:gd name="T11" fmla="*/ 125 h 173"/>
                <a:gd name="T12" fmla="*/ 362 w 138"/>
                <a:gd name="T13" fmla="*/ 1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73">
                  <a:moveTo>
                    <a:pt x="121" y="1"/>
                  </a:moveTo>
                  <a:cubicBezTo>
                    <a:pt x="105" y="2"/>
                    <a:pt x="22" y="2"/>
                    <a:pt x="15" y="37"/>
                  </a:cubicBezTo>
                  <a:cubicBezTo>
                    <a:pt x="9" y="73"/>
                    <a:pt x="9" y="109"/>
                    <a:pt x="5" y="124"/>
                  </a:cubicBezTo>
                  <a:cubicBezTo>
                    <a:pt x="0" y="139"/>
                    <a:pt x="5" y="173"/>
                    <a:pt x="29" y="171"/>
                  </a:cubicBezTo>
                  <a:cubicBezTo>
                    <a:pt x="53" y="169"/>
                    <a:pt x="83" y="140"/>
                    <a:pt x="94" y="112"/>
                  </a:cubicBezTo>
                  <a:cubicBezTo>
                    <a:pt x="105" y="83"/>
                    <a:pt x="105" y="50"/>
                    <a:pt x="111" y="41"/>
                  </a:cubicBezTo>
                  <a:cubicBezTo>
                    <a:pt x="118" y="31"/>
                    <a:pt x="138" y="0"/>
                    <a:pt x="121" y="1"/>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6" name="Freeform 69">
              <a:extLst>
                <a:ext uri="{FF2B5EF4-FFF2-40B4-BE49-F238E27FC236}">
                  <a16:creationId xmlns:a16="http://schemas.microsoft.com/office/drawing/2014/main" id="{07ED78B8-6891-4B5E-87BC-60F913FE71D5}"/>
                </a:ext>
              </a:extLst>
            </p:cNvPr>
            <p:cNvSpPr>
              <a:spLocks/>
            </p:cNvSpPr>
            <p:nvPr/>
          </p:nvSpPr>
          <p:spPr bwMode="auto">
            <a:xfrm>
              <a:off x="3435" y="1498"/>
              <a:ext cx="307" cy="180"/>
            </a:xfrm>
            <a:custGeom>
              <a:avLst/>
              <a:gdLst>
                <a:gd name="T0" fmla="*/ 366 w 213"/>
                <a:gd name="T1" fmla="*/ 13 h 124"/>
                <a:gd name="T2" fmla="*/ 174 w 213"/>
                <a:gd name="T3" fmla="*/ 42 h 124"/>
                <a:gd name="T4" fmla="*/ 108 w 213"/>
                <a:gd name="T5" fmla="*/ 190 h 124"/>
                <a:gd name="T6" fmla="*/ 95 w 213"/>
                <a:gd name="T7" fmla="*/ 377 h 124"/>
                <a:gd name="T8" fmla="*/ 324 w 213"/>
                <a:gd name="T9" fmla="*/ 337 h 124"/>
                <a:gd name="T10" fmla="*/ 571 w 213"/>
                <a:gd name="T11" fmla="*/ 276 h 124"/>
                <a:gd name="T12" fmla="*/ 620 w 213"/>
                <a:gd name="T13" fmla="*/ 135 h 124"/>
                <a:gd name="T14" fmla="*/ 480 w 213"/>
                <a:gd name="T15" fmla="*/ 28 h 124"/>
                <a:gd name="T16" fmla="*/ 366 w 213"/>
                <a:gd name="T17" fmla="*/ 13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 h="124">
                  <a:moveTo>
                    <a:pt x="122" y="4"/>
                  </a:moveTo>
                  <a:cubicBezTo>
                    <a:pt x="108" y="0"/>
                    <a:pt x="68" y="8"/>
                    <a:pt x="58" y="14"/>
                  </a:cubicBezTo>
                  <a:cubicBezTo>
                    <a:pt x="48" y="21"/>
                    <a:pt x="42" y="42"/>
                    <a:pt x="36" y="62"/>
                  </a:cubicBezTo>
                  <a:cubicBezTo>
                    <a:pt x="31" y="83"/>
                    <a:pt x="0" y="122"/>
                    <a:pt x="32" y="123"/>
                  </a:cubicBezTo>
                  <a:cubicBezTo>
                    <a:pt x="65" y="124"/>
                    <a:pt x="86" y="119"/>
                    <a:pt x="108" y="110"/>
                  </a:cubicBezTo>
                  <a:cubicBezTo>
                    <a:pt x="131" y="101"/>
                    <a:pt x="180" y="99"/>
                    <a:pt x="191" y="90"/>
                  </a:cubicBezTo>
                  <a:cubicBezTo>
                    <a:pt x="202" y="81"/>
                    <a:pt x="213" y="62"/>
                    <a:pt x="207" y="44"/>
                  </a:cubicBezTo>
                  <a:cubicBezTo>
                    <a:pt x="201" y="26"/>
                    <a:pt x="178" y="8"/>
                    <a:pt x="160" y="9"/>
                  </a:cubicBezTo>
                  <a:cubicBezTo>
                    <a:pt x="143" y="11"/>
                    <a:pt x="127" y="6"/>
                    <a:pt x="122" y="4"/>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7" name="Freeform 70">
              <a:extLst>
                <a:ext uri="{FF2B5EF4-FFF2-40B4-BE49-F238E27FC236}">
                  <a16:creationId xmlns:a16="http://schemas.microsoft.com/office/drawing/2014/main" id="{48CA5721-DFFB-47DA-A19C-A56805E9089E}"/>
                </a:ext>
              </a:extLst>
            </p:cNvPr>
            <p:cNvSpPr>
              <a:spLocks/>
            </p:cNvSpPr>
            <p:nvPr/>
          </p:nvSpPr>
          <p:spPr bwMode="auto">
            <a:xfrm>
              <a:off x="3790" y="1284"/>
              <a:ext cx="247" cy="197"/>
            </a:xfrm>
            <a:custGeom>
              <a:avLst/>
              <a:gdLst>
                <a:gd name="T0" fmla="*/ 461 w 171"/>
                <a:gd name="T1" fmla="*/ 109 h 136"/>
                <a:gd name="T2" fmla="*/ 188 w 171"/>
                <a:gd name="T3" fmla="*/ 19 h 136"/>
                <a:gd name="T4" fmla="*/ 19 w 171"/>
                <a:gd name="T5" fmla="*/ 177 h 136"/>
                <a:gd name="T6" fmla="*/ 136 w 171"/>
                <a:gd name="T7" fmla="*/ 333 h 136"/>
                <a:gd name="T8" fmla="*/ 380 w 171"/>
                <a:gd name="T9" fmla="*/ 184 h 136"/>
                <a:gd name="T10" fmla="*/ 461 w 171"/>
                <a:gd name="T11" fmla="*/ 109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 h="136">
                  <a:moveTo>
                    <a:pt x="153" y="36"/>
                  </a:moveTo>
                  <a:cubicBezTo>
                    <a:pt x="153" y="36"/>
                    <a:pt x="124" y="0"/>
                    <a:pt x="62" y="6"/>
                  </a:cubicBezTo>
                  <a:cubicBezTo>
                    <a:pt x="0" y="13"/>
                    <a:pt x="5" y="37"/>
                    <a:pt x="6" y="58"/>
                  </a:cubicBezTo>
                  <a:cubicBezTo>
                    <a:pt x="8" y="80"/>
                    <a:pt x="20" y="136"/>
                    <a:pt x="45" y="110"/>
                  </a:cubicBezTo>
                  <a:cubicBezTo>
                    <a:pt x="70" y="85"/>
                    <a:pt x="105" y="58"/>
                    <a:pt x="126" y="61"/>
                  </a:cubicBezTo>
                  <a:cubicBezTo>
                    <a:pt x="148" y="63"/>
                    <a:pt x="171" y="54"/>
                    <a:pt x="153" y="36"/>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8" name="Freeform 71">
              <a:extLst>
                <a:ext uri="{FF2B5EF4-FFF2-40B4-BE49-F238E27FC236}">
                  <a16:creationId xmlns:a16="http://schemas.microsoft.com/office/drawing/2014/main" id="{5AA50547-26A4-42B7-992A-2C701D6F50BA}"/>
                </a:ext>
              </a:extLst>
            </p:cNvPr>
            <p:cNvSpPr>
              <a:spLocks/>
            </p:cNvSpPr>
            <p:nvPr/>
          </p:nvSpPr>
          <p:spPr bwMode="auto">
            <a:xfrm>
              <a:off x="3711" y="1423"/>
              <a:ext cx="104" cy="103"/>
            </a:xfrm>
            <a:custGeom>
              <a:avLst/>
              <a:gdLst>
                <a:gd name="T0" fmla="*/ 182 w 72"/>
                <a:gd name="T1" fmla="*/ 22 h 71"/>
                <a:gd name="T2" fmla="*/ 94 w 72"/>
                <a:gd name="T3" fmla="*/ 48 h 71"/>
                <a:gd name="T4" fmla="*/ 25 w 72"/>
                <a:gd name="T5" fmla="*/ 174 h 71"/>
                <a:gd name="T6" fmla="*/ 108 w 72"/>
                <a:gd name="T7" fmla="*/ 168 h 71"/>
                <a:gd name="T8" fmla="*/ 182 w 72"/>
                <a:gd name="T9" fmla="*/ 22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1">
                  <a:moveTo>
                    <a:pt x="60" y="7"/>
                  </a:moveTo>
                  <a:cubicBezTo>
                    <a:pt x="55" y="0"/>
                    <a:pt x="42" y="4"/>
                    <a:pt x="31" y="16"/>
                  </a:cubicBezTo>
                  <a:cubicBezTo>
                    <a:pt x="21" y="28"/>
                    <a:pt x="0" y="49"/>
                    <a:pt x="8" y="57"/>
                  </a:cubicBezTo>
                  <a:cubicBezTo>
                    <a:pt x="17" y="66"/>
                    <a:pt x="22" y="71"/>
                    <a:pt x="36" y="55"/>
                  </a:cubicBezTo>
                  <a:cubicBezTo>
                    <a:pt x="51" y="39"/>
                    <a:pt x="72" y="25"/>
                    <a:pt x="60" y="7"/>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89" name="Freeform 72">
              <a:extLst>
                <a:ext uri="{FF2B5EF4-FFF2-40B4-BE49-F238E27FC236}">
                  <a16:creationId xmlns:a16="http://schemas.microsoft.com/office/drawing/2014/main" id="{80B86A81-D727-453B-9B76-D9F67002ECD1}"/>
                </a:ext>
              </a:extLst>
            </p:cNvPr>
            <p:cNvSpPr>
              <a:spLocks/>
            </p:cNvSpPr>
            <p:nvPr/>
          </p:nvSpPr>
          <p:spPr bwMode="auto">
            <a:xfrm>
              <a:off x="3758" y="1468"/>
              <a:ext cx="203" cy="214"/>
            </a:xfrm>
            <a:custGeom>
              <a:avLst/>
              <a:gdLst>
                <a:gd name="T0" fmla="*/ 271 w 140"/>
                <a:gd name="T1" fmla="*/ 33 h 148"/>
                <a:gd name="T2" fmla="*/ 177 w 140"/>
                <a:gd name="T3" fmla="*/ 19 h 148"/>
                <a:gd name="T4" fmla="*/ 1 w 140"/>
                <a:gd name="T5" fmla="*/ 168 h 148"/>
                <a:gd name="T6" fmla="*/ 61 w 140"/>
                <a:gd name="T7" fmla="*/ 380 h 148"/>
                <a:gd name="T8" fmla="*/ 210 w 140"/>
                <a:gd name="T9" fmla="*/ 406 h 148"/>
                <a:gd name="T10" fmla="*/ 392 w 140"/>
                <a:gd name="T11" fmla="*/ 252 h 148"/>
                <a:gd name="T12" fmla="*/ 271 w 140"/>
                <a:gd name="T13" fmla="*/ 33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48">
                  <a:moveTo>
                    <a:pt x="89" y="11"/>
                  </a:moveTo>
                  <a:cubicBezTo>
                    <a:pt x="82" y="1"/>
                    <a:pt x="70" y="0"/>
                    <a:pt x="58" y="6"/>
                  </a:cubicBezTo>
                  <a:cubicBezTo>
                    <a:pt x="46" y="11"/>
                    <a:pt x="2" y="35"/>
                    <a:pt x="1" y="55"/>
                  </a:cubicBezTo>
                  <a:cubicBezTo>
                    <a:pt x="0" y="76"/>
                    <a:pt x="3" y="118"/>
                    <a:pt x="20" y="126"/>
                  </a:cubicBezTo>
                  <a:cubicBezTo>
                    <a:pt x="37" y="135"/>
                    <a:pt x="48" y="148"/>
                    <a:pt x="69" y="134"/>
                  </a:cubicBezTo>
                  <a:cubicBezTo>
                    <a:pt x="89" y="120"/>
                    <a:pt x="140" y="106"/>
                    <a:pt x="128" y="83"/>
                  </a:cubicBezTo>
                  <a:cubicBezTo>
                    <a:pt x="117" y="59"/>
                    <a:pt x="91" y="16"/>
                    <a:pt x="89" y="11"/>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0" name="Freeform 73">
              <a:extLst>
                <a:ext uri="{FF2B5EF4-FFF2-40B4-BE49-F238E27FC236}">
                  <a16:creationId xmlns:a16="http://schemas.microsoft.com/office/drawing/2014/main" id="{C85E7E5C-0D02-449D-BAAC-A591F6EE79FE}"/>
                </a:ext>
              </a:extLst>
            </p:cNvPr>
            <p:cNvSpPr>
              <a:spLocks/>
            </p:cNvSpPr>
            <p:nvPr/>
          </p:nvSpPr>
          <p:spPr bwMode="auto">
            <a:xfrm>
              <a:off x="3897" y="1395"/>
              <a:ext cx="286" cy="258"/>
            </a:xfrm>
            <a:custGeom>
              <a:avLst/>
              <a:gdLst>
                <a:gd name="T0" fmla="*/ 150 w 198"/>
                <a:gd name="T1" fmla="*/ 41 h 178"/>
                <a:gd name="T2" fmla="*/ 36 w 198"/>
                <a:gd name="T3" fmla="*/ 59 h 178"/>
                <a:gd name="T4" fmla="*/ 48 w 198"/>
                <a:gd name="T5" fmla="*/ 212 h 178"/>
                <a:gd name="T6" fmla="*/ 283 w 198"/>
                <a:gd name="T7" fmla="*/ 509 h 178"/>
                <a:gd name="T8" fmla="*/ 508 w 198"/>
                <a:gd name="T9" fmla="*/ 481 h 178"/>
                <a:gd name="T10" fmla="*/ 578 w 198"/>
                <a:gd name="T11" fmla="*/ 207 h 178"/>
                <a:gd name="T12" fmla="*/ 371 w 198"/>
                <a:gd name="T13" fmla="*/ 55 h 178"/>
                <a:gd name="T14" fmla="*/ 150 w 198"/>
                <a:gd name="T15" fmla="*/ 41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 h="178">
                  <a:moveTo>
                    <a:pt x="50" y="13"/>
                  </a:moveTo>
                  <a:cubicBezTo>
                    <a:pt x="33" y="13"/>
                    <a:pt x="16" y="5"/>
                    <a:pt x="12" y="19"/>
                  </a:cubicBezTo>
                  <a:cubicBezTo>
                    <a:pt x="7" y="33"/>
                    <a:pt x="0" y="47"/>
                    <a:pt x="16" y="70"/>
                  </a:cubicBezTo>
                  <a:cubicBezTo>
                    <a:pt x="31" y="93"/>
                    <a:pt x="79" y="156"/>
                    <a:pt x="94" y="167"/>
                  </a:cubicBezTo>
                  <a:cubicBezTo>
                    <a:pt x="109" y="178"/>
                    <a:pt x="156" y="175"/>
                    <a:pt x="169" y="158"/>
                  </a:cubicBezTo>
                  <a:cubicBezTo>
                    <a:pt x="181" y="142"/>
                    <a:pt x="198" y="83"/>
                    <a:pt x="192" y="68"/>
                  </a:cubicBezTo>
                  <a:cubicBezTo>
                    <a:pt x="186" y="53"/>
                    <a:pt x="148" y="37"/>
                    <a:pt x="123" y="18"/>
                  </a:cubicBezTo>
                  <a:cubicBezTo>
                    <a:pt x="98" y="0"/>
                    <a:pt x="77" y="13"/>
                    <a:pt x="50" y="13"/>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1" name="Freeform 74">
              <a:extLst>
                <a:ext uri="{FF2B5EF4-FFF2-40B4-BE49-F238E27FC236}">
                  <a16:creationId xmlns:a16="http://schemas.microsoft.com/office/drawing/2014/main" id="{6DFEF3F6-D5FA-454A-BA49-F10B9814BCE8}"/>
                </a:ext>
              </a:extLst>
            </p:cNvPr>
            <p:cNvSpPr>
              <a:spLocks/>
            </p:cNvSpPr>
            <p:nvPr/>
          </p:nvSpPr>
          <p:spPr bwMode="auto">
            <a:xfrm>
              <a:off x="4057" y="1255"/>
              <a:ext cx="230" cy="210"/>
            </a:xfrm>
            <a:custGeom>
              <a:avLst/>
              <a:gdLst>
                <a:gd name="T0" fmla="*/ 448 w 159"/>
                <a:gd name="T1" fmla="*/ 196 h 145"/>
                <a:gd name="T2" fmla="*/ 42 w 159"/>
                <a:gd name="T3" fmla="*/ 210 h 145"/>
                <a:gd name="T4" fmla="*/ 100 w 159"/>
                <a:gd name="T5" fmla="*/ 310 h 145"/>
                <a:gd name="T6" fmla="*/ 291 w 159"/>
                <a:gd name="T7" fmla="*/ 440 h 145"/>
                <a:gd name="T8" fmla="*/ 448 w 159"/>
                <a:gd name="T9" fmla="*/ 196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45">
                  <a:moveTo>
                    <a:pt x="148" y="64"/>
                  </a:moveTo>
                  <a:cubicBezTo>
                    <a:pt x="148" y="64"/>
                    <a:pt x="78" y="0"/>
                    <a:pt x="14" y="69"/>
                  </a:cubicBezTo>
                  <a:cubicBezTo>
                    <a:pt x="14" y="69"/>
                    <a:pt x="0" y="83"/>
                    <a:pt x="33" y="102"/>
                  </a:cubicBezTo>
                  <a:cubicBezTo>
                    <a:pt x="66" y="121"/>
                    <a:pt x="76" y="145"/>
                    <a:pt x="96" y="145"/>
                  </a:cubicBezTo>
                  <a:cubicBezTo>
                    <a:pt x="116" y="145"/>
                    <a:pt x="159" y="78"/>
                    <a:pt x="148" y="64"/>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2" name="Freeform 75">
              <a:extLst>
                <a:ext uri="{FF2B5EF4-FFF2-40B4-BE49-F238E27FC236}">
                  <a16:creationId xmlns:a16="http://schemas.microsoft.com/office/drawing/2014/main" id="{B2B8CC2F-840C-4187-B127-D6819D3DB746}"/>
                </a:ext>
              </a:extLst>
            </p:cNvPr>
            <p:cNvSpPr>
              <a:spLocks/>
            </p:cNvSpPr>
            <p:nvPr/>
          </p:nvSpPr>
          <p:spPr bwMode="auto">
            <a:xfrm>
              <a:off x="3221" y="1764"/>
              <a:ext cx="123" cy="145"/>
            </a:xfrm>
            <a:custGeom>
              <a:avLst/>
              <a:gdLst>
                <a:gd name="T0" fmla="*/ 221 w 85"/>
                <a:gd name="T1" fmla="*/ 86 h 100"/>
                <a:gd name="T2" fmla="*/ 109 w 85"/>
                <a:gd name="T3" fmla="*/ 70 h 100"/>
                <a:gd name="T4" fmla="*/ 55 w 85"/>
                <a:gd name="T5" fmla="*/ 305 h 100"/>
                <a:gd name="T6" fmla="*/ 195 w 85"/>
                <a:gd name="T7" fmla="*/ 252 h 100"/>
                <a:gd name="T8" fmla="*/ 221 w 85"/>
                <a:gd name="T9" fmla="*/ 8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0">
                  <a:moveTo>
                    <a:pt x="73" y="28"/>
                  </a:moveTo>
                  <a:cubicBezTo>
                    <a:pt x="65" y="21"/>
                    <a:pt x="49" y="0"/>
                    <a:pt x="36" y="23"/>
                  </a:cubicBezTo>
                  <a:cubicBezTo>
                    <a:pt x="24" y="46"/>
                    <a:pt x="0" y="100"/>
                    <a:pt x="18" y="100"/>
                  </a:cubicBezTo>
                  <a:cubicBezTo>
                    <a:pt x="36" y="100"/>
                    <a:pt x="55" y="99"/>
                    <a:pt x="64" y="83"/>
                  </a:cubicBezTo>
                  <a:cubicBezTo>
                    <a:pt x="72" y="66"/>
                    <a:pt x="85" y="39"/>
                    <a:pt x="73" y="28"/>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3" name="Freeform 76">
              <a:extLst>
                <a:ext uri="{FF2B5EF4-FFF2-40B4-BE49-F238E27FC236}">
                  <a16:creationId xmlns:a16="http://schemas.microsoft.com/office/drawing/2014/main" id="{8C0E6E54-4030-4405-B395-221BF025D6E7}"/>
                </a:ext>
              </a:extLst>
            </p:cNvPr>
            <p:cNvSpPr>
              <a:spLocks/>
            </p:cNvSpPr>
            <p:nvPr/>
          </p:nvSpPr>
          <p:spPr bwMode="auto">
            <a:xfrm>
              <a:off x="3344" y="1698"/>
              <a:ext cx="212" cy="256"/>
            </a:xfrm>
            <a:custGeom>
              <a:avLst/>
              <a:gdLst>
                <a:gd name="T0" fmla="*/ 366 w 147"/>
                <a:gd name="T1" fmla="*/ 14 h 177"/>
                <a:gd name="T2" fmla="*/ 218 w 147"/>
                <a:gd name="T3" fmla="*/ 42 h 177"/>
                <a:gd name="T4" fmla="*/ 88 w 147"/>
                <a:gd name="T5" fmla="*/ 191 h 177"/>
                <a:gd name="T6" fmla="*/ 6 w 147"/>
                <a:gd name="T7" fmla="*/ 353 h 177"/>
                <a:gd name="T8" fmla="*/ 117 w 147"/>
                <a:gd name="T9" fmla="*/ 473 h 177"/>
                <a:gd name="T10" fmla="*/ 324 w 147"/>
                <a:gd name="T11" fmla="*/ 526 h 177"/>
                <a:gd name="T12" fmla="*/ 433 w 147"/>
                <a:gd name="T13" fmla="*/ 496 h 177"/>
                <a:gd name="T14" fmla="*/ 352 w 147"/>
                <a:gd name="T15" fmla="*/ 320 h 177"/>
                <a:gd name="T16" fmla="*/ 366 w 147"/>
                <a:gd name="T17" fmla="*/ 14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177">
                  <a:moveTo>
                    <a:pt x="122" y="5"/>
                  </a:moveTo>
                  <a:cubicBezTo>
                    <a:pt x="111" y="0"/>
                    <a:pt x="82" y="3"/>
                    <a:pt x="73" y="14"/>
                  </a:cubicBezTo>
                  <a:cubicBezTo>
                    <a:pt x="64" y="26"/>
                    <a:pt x="47" y="51"/>
                    <a:pt x="29" y="63"/>
                  </a:cubicBezTo>
                  <a:cubicBezTo>
                    <a:pt x="12" y="76"/>
                    <a:pt x="0" y="103"/>
                    <a:pt x="2" y="117"/>
                  </a:cubicBezTo>
                  <a:cubicBezTo>
                    <a:pt x="4" y="131"/>
                    <a:pt x="18" y="151"/>
                    <a:pt x="39" y="156"/>
                  </a:cubicBezTo>
                  <a:cubicBezTo>
                    <a:pt x="60" y="161"/>
                    <a:pt x="98" y="171"/>
                    <a:pt x="108" y="174"/>
                  </a:cubicBezTo>
                  <a:cubicBezTo>
                    <a:pt x="118" y="177"/>
                    <a:pt x="142" y="176"/>
                    <a:pt x="144" y="164"/>
                  </a:cubicBezTo>
                  <a:cubicBezTo>
                    <a:pt x="147" y="152"/>
                    <a:pt x="118" y="132"/>
                    <a:pt x="117" y="106"/>
                  </a:cubicBezTo>
                  <a:cubicBezTo>
                    <a:pt x="116" y="81"/>
                    <a:pt x="134" y="9"/>
                    <a:pt x="122" y="5"/>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4" name="Freeform 77">
              <a:extLst>
                <a:ext uri="{FF2B5EF4-FFF2-40B4-BE49-F238E27FC236}">
                  <a16:creationId xmlns:a16="http://schemas.microsoft.com/office/drawing/2014/main" id="{1CFB3C98-4B32-480E-8005-4172236A1D7B}"/>
                </a:ext>
              </a:extLst>
            </p:cNvPr>
            <p:cNvSpPr>
              <a:spLocks/>
            </p:cNvSpPr>
            <p:nvPr/>
          </p:nvSpPr>
          <p:spPr bwMode="auto">
            <a:xfrm>
              <a:off x="3542" y="1669"/>
              <a:ext cx="169" cy="262"/>
            </a:xfrm>
            <a:custGeom>
              <a:avLst/>
              <a:gdLst>
                <a:gd name="T0" fmla="*/ 272 w 117"/>
                <a:gd name="T1" fmla="*/ 25 h 181"/>
                <a:gd name="T2" fmla="*/ 144 w 117"/>
                <a:gd name="T3" fmla="*/ 19 h 181"/>
                <a:gd name="T4" fmla="*/ 14 w 117"/>
                <a:gd name="T5" fmla="*/ 149 h 181"/>
                <a:gd name="T6" fmla="*/ 14 w 117"/>
                <a:gd name="T7" fmla="*/ 388 h 181"/>
                <a:gd name="T8" fmla="*/ 136 w 117"/>
                <a:gd name="T9" fmla="*/ 528 h 181"/>
                <a:gd name="T10" fmla="*/ 332 w 117"/>
                <a:gd name="T11" fmla="*/ 394 h 181"/>
                <a:gd name="T12" fmla="*/ 290 w 117"/>
                <a:gd name="T13" fmla="*/ 149 h 181"/>
                <a:gd name="T14" fmla="*/ 272 w 117"/>
                <a:gd name="T15" fmla="*/ 25 h 1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181">
                  <a:moveTo>
                    <a:pt x="90" y="8"/>
                  </a:moveTo>
                  <a:cubicBezTo>
                    <a:pt x="83" y="0"/>
                    <a:pt x="67" y="0"/>
                    <a:pt x="48" y="6"/>
                  </a:cubicBezTo>
                  <a:cubicBezTo>
                    <a:pt x="30" y="11"/>
                    <a:pt x="10" y="29"/>
                    <a:pt x="5" y="49"/>
                  </a:cubicBezTo>
                  <a:cubicBezTo>
                    <a:pt x="0" y="70"/>
                    <a:pt x="0" y="116"/>
                    <a:pt x="5" y="128"/>
                  </a:cubicBezTo>
                  <a:cubicBezTo>
                    <a:pt x="11" y="139"/>
                    <a:pt x="14" y="181"/>
                    <a:pt x="45" y="174"/>
                  </a:cubicBezTo>
                  <a:cubicBezTo>
                    <a:pt x="77" y="168"/>
                    <a:pt x="104" y="155"/>
                    <a:pt x="110" y="130"/>
                  </a:cubicBezTo>
                  <a:cubicBezTo>
                    <a:pt x="117" y="104"/>
                    <a:pt x="96" y="68"/>
                    <a:pt x="96" y="49"/>
                  </a:cubicBezTo>
                  <a:cubicBezTo>
                    <a:pt x="95" y="30"/>
                    <a:pt x="97" y="17"/>
                    <a:pt x="90" y="8"/>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5" name="Freeform 78">
              <a:extLst>
                <a:ext uri="{FF2B5EF4-FFF2-40B4-BE49-F238E27FC236}">
                  <a16:creationId xmlns:a16="http://schemas.microsoft.com/office/drawing/2014/main" id="{9118CBB1-FAA5-4048-A5BB-343793E87DDB}"/>
                </a:ext>
              </a:extLst>
            </p:cNvPr>
            <p:cNvSpPr>
              <a:spLocks/>
            </p:cNvSpPr>
            <p:nvPr/>
          </p:nvSpPr>
          <p:spPr bwMode="auto">
            <a:xfrm>
              <a:off x="3226" y="1905"/>
              <a:ext cx="138" cy="130"/>
            </a:xfrm>
            <a:custGeom>
              <a:avLst/>
              <a:gdLst>
                <a:gd name="T0" fmla="*/ 256 w 96"/>
                <a:gd name="T1" fmla="*/ 25 h 90"/>
                <a:gd name="T2" fmla="*/ 157 w 96"/>
                <a:gd name="T3" fmla="*/ 48 h 90"/>
                <a:gd name="T4" fmla="*/ 14 w 96"/>
                <a:gd name="T5" fmla="*/ 117 h 90"/>
                <a:gd name="T6" fmla="*/ 53 w 96"/>
                <a:gd name="T7" fmla="*/ 238 h 90"/>
                <a:gd name="T8" fmla="*/ 216 w 96"/>
                <a:gd name="T9" fmla="*/ 196 h 90"/>
                <a:gd name="T10" fmla="*/ 256 w 96"/>
                <a:gd name="T11" fmla="*/ 25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0">
                  <a:moveTo>
                    <a:pt x="86" y="8"/>
                  </a:moveTo>
                  <a:cubicBezTo>
                    <a:pt x="80" y="0"/>
                    <a:pt x="75" y="13"/>
                    <a:pt x="53" y="16"/>
                  </a:cubicBezTo>
                  <a:cubicBezTo>
                    <a:pt x="32" y="19"/>
                    <a:pt x="8" y="23"/>
                    <a:pt x="5" y="39"/>
                  </a:cubicBezTo>
                  <a:cubicBezTo>
                    <a:pt x="3" y="56"/>
                    <a:pt x="0" y="73"/>
                    <a:pt x="18" y="79"/>
                  </a:cubicBezTo>
                  <a:cubicBezTo>
                    <a:pt x="35" y="85"/>
                    <a:pt x="58" y="90"/>
                    <a:pt x="72" y="65"/>
                  </a:cubicBezTo>
                  <a:cubicBezTo>
                    <a:pt x="86" y="40"/>
                    <a:pt x="96" y="20"/>
                    <a:pt x="86" y="8"/>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6" name="Freeform 79">
              <a:extLst>
                <a:ext uri="{FF2B5EF4-FFF2-40B4-BE49-F238E27FC236}">
                  <a16:creationId xmlns:a16="http://schemas.microsoft.com/office/drawing/2014/main" id="{31904537-BA56-403C-B0FD-96070DBEADD7}"/>
                </a:ext>
              </a:extLst>
            </p:cNvPr>
            <p:cNvSpPr>
              <a:spLocks/>
            </p:cNvSpPr>
            <p:nvPr/>
          </p:nvSpPr>
          <p:spPr bwMode="auto">
            <a:xfrm>
              <a:off x="3240" y="2044"/>
              <a:ext cx="98" cy="152"/>
            </a:xfrm>
            <a:custGeom>
              <a:avLst/>
              <a:gdLst>
                <a:gd name="T0" fmla="*/ 110 w 68"/>
                <a:gd name="T1" fmla="*/ 25 h 105"/>
                <a:gd name="T2" fmla="*/ 1 w 68"/>
                <a:gd name="T3" fmla="*/ 55 h 105"/>
                <a:gd name="T4" fmla="*/ 33 w 68"/>
                <a:gd name="T5" fmla="*/ 191 h 105"/>
                <a:gd name="T6" fmla="*/ 110 w 68"/>
                <a:gd name="T7" fmla="*/ 300 h 105"/>
                <a:gd name="T8" fmla="*/ 197 w 68"/>
                <a:gd name="T9" fmla="*/ 210 h 105"/>
                <a:gd name="T10" fmla="*/ 110 w 68"/>
                <a:gd name="T11" fmla="*/ 25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05">
                  <a:moveTo>
                    <a:pt x="37" y="8"/>
                  </a:moveTo>
                  <a:cubicBezTo>
                    <a:pt x="20" y="2"/>
                    <a:pt x="2" y="0"/>
                    <a:pt x="1" y="18"/>
                  </a:cubicBezTo>
                  <a:cubicBezTo>
                    <a:pt x="0" y="37"/>
                    <a:pt x="7" y="46"/>
                    <a:pt x="11" y="63"/>
                  </a:cubicBezTo>
                  <a:cubicBezTo>
                    <a:pt x="15" y="80"/>
                    <a:pt x="19" y="105"/>
                    <a:pt x="37" y="99"/>
                  </a:cubicBezTo>
                  <a:cubicBezTo>
                    <a:pt x="55" y="94"/>
                    <a:pt x="65" y="91"/>
                    <a:pt x="66" y="69"/>
                  </a:cubicBezTo>
                  <a:cubicBezTo>
                    <a:pt x="68" y="47"/>
                    <a:pt x="55" y="14"/>
                    <a:pt x="37" y="8"/>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7" name="Freeform 80">
              <a:extLst>
                <a:ext uri="{FF2B5EF4-FFF2-40B4-BE49-F238E27FC236}">
                  <a16:creationId xmlns:a16="http://schemas.microsoft.com/office/drawing/2014/main" id="{E19A86BF-DC9E-4E58-B3AC-8812709486C3}"/>
                </a:ext>
              </a:extLst>
            </p:cNvPr>
            <p:cNvSpPr>
              <a:spLocks/>
            </p:cNvSpPr>
            <p:nvPr/>
          </p:nvSpPr>
          <p:spPr bwMode="auto">
            <a:xfrm>
              <a:off x="3314" y="1964"/>
              <a:ext cx="173" cy="104"/>
            </a:xfrm>
            <a:custGeom>
              <a:avLst/>
              <a:gdLst>
                <a:gd name="T0" fmla="*/ 229 w 120"/>
                <a:gd name="T1" fmla="*/ 20 h 72"/>
                <a:gd name="T2" fmla="*/ 102 w 120"/>
                <a:gd name="T3" fmla="*/ 79 h 72"/>
                <a:gd name="T4" fmla="*/ 108 w 120"/>
                <a:gd name="T5" fmla="*/ 205 h 72"/>
                <a:gd name="T6" fmla="*/ 297 w 120"/>
                <a:gd name="T7" fmla="*/ 160 h 72"/>
                <a:gd name="T8" fmla="*/ 347 w 120"/>
                <a:gd name="T9" fmla="*/ 52 h 72"/>
                <a:gd name="T10" fmla="*/ 229 w 120"/>
                <a:gd name="T11" fmla="*/ 2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72">
                  <a:moveTo>
                    <a:pt x="76" y="7"/>
                  </a:moveTo>
                  <a:cubicBezTo>
                    <a:pt x="59" y="5"/>
                    <a:pt x="43" y="8"/>
                    <a:pt x="34" y="26"/>
                  </a:cubicBezTo>
                  <a:cubicBezTo>
                    <a:pt x="26" y="43"/>
                    <a:pt x="0" y="72"/>
                    <a:pt x="36" y="68"/>
                  </a:cubicBezTo>
                  <a:cubicBezTo>
                    <a:pt x="73" y="64"/>
                    <a:pt x="86" y="68"/>
                    <a:pt x="99" y="53"/>
                  </a:cubicBezTo>
                  <a:cubicBezTo>
                    <a:pt x="112" y="38"/>
                    <a:pt x="120" y="35"/>
                    <a:pt x="116" y="17"/>
                  </a:cubicBezTo>
                  <a:cubicBezTo>
                    <a:pt x="113" y="0"/>
                    <a:pt x="99" y="8"/>
                    <a:pt x="76" y="7"/>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8" name="Freeform 81">
              <a:extLst>
                <a:ext uri="{FF2B5EF4-FFF2-40B4-BE49-F238E27FC236}">
                  <a16:creationId xmlns:a16="http://schemas.microsoft.com/office/drawing/2014/main" id="{5042B136-7E4A-484B-9BDB-D4833577BDBA}"/>
                </a:ext>
              </a:extLst>
            </p:cNvPr>
            <p:cNvSpPr>
              <a:spLocks/>
            </p:cNvSpPr>
            <p:nvPr/>
          </p:nvSpPr>
          <p:spPr bwMode="auto">
            <a:xfrm>
              <a:off x="3348" y="2077"/>
              <a:ext cx="119" cy="137"/>
            </a:xfrm>
            <a:custGeom>
              <a:avLst/>
              <a:gdLst>
                <a:gd name="T0" fmla="*/ 251 w 82"/>
                <a:gd name="T1" fmla="*/ 81 h 95"/>
                <a:gd name="T2" fmla="*/ 168 w 82"/>
                <a:gd name="T3" fmla="*/ 25 h 95"/>
                <a:gd name="T4" fmla="*/ 19 w 82"/>
                <a:gd name="T5" fmla="*/ 81 h 95"/>
                <a:gd name="T6" fmla="*/ 61 w 82"/>
                <a:gd name="T7" fmla="*/ 251 h 95"/>
                <a:gd name="T8" fmla="*/ 216 w 82"/>
                <a:gd name="T9" fmla="*/ 156 h 95"/>
                <a:gd name="T10" fmla="*/ 251 w 82"/>
                <a:gd name="T11" fmla="*/ 81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95">
                  <a:moveTo>
                    <a:pt x="82" y="27"/>
                  </a:moveTo>
                  <a:cubicBezTo>
                    <a:pt x="82" y="15"/>
                    <a:pt x="76" y="0"/>
                    <a:pt x="55" y="8"/>
                  </a:cubicBezTo>
                  <a:cubicBezTo>
                    <a:pt x="34" y="16"/>
                    <a:pt x="8" y="5"/>
                    <a:pt x="6" y="27"/>
                  </a:cubicBezTo>
                  <a:cubicBezTo>
                    <a:pt x="5" y="49"/>
                    <a:pt x="0" y="95"/>
                    <a:pt x="20" y="84"/>
                  </a:cubicBezTo>
                  <a:cubicBezTo>
                    <a:pt x="39" y="73"/>
                    <a:pt x="66" y="60"/>
                    <a:pt x="71" y="52"/>
                  </a:cubicBezTo>
                  <a:cubicBezTo>
                    <a:pt x="76" y="43"/>
                    <a:pt x="82" y="34"/>
                    <a:pt x="82" y="27"/>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99" name="Freeform 82">
              <a:extLst>
                <a:ext uri="{FF2B5EF4-FFF2-40B4-BE49-F238E27FC236}">
                  <a16:creationId xmlns:a16="http://schemas.microsoft.com/office/drawing/2014/main" id="{CBBBD821-068F-4036-9591-36E45152EC9C}"/>
                </a:ext>
              </a:extLst>
            </p:cNvPr>
            <p:cNvSpPr>
              <a:spLocks/>
            </p:cNvSpPr>
            <p:nvPr/>
          </p:nvSpPr>
          <p:spPr bwMode="auto">
            <a:xfrm>
              <a:off x="3270" y="2201"/>
              <a:ext cx="149" cy="277"/>
            </a:xfrm>
            <a:custGeom>
              <a:avLst/>
              <a:gdLst>
                <a:gd name="T0" fmla="*/ 224 w 103"/>
                <a:gd name="T1" fmla="*/ 55 h 191"/>
                <a:gd name="T2" fmla="*/ 74 w 103"/>
                <a:gd name="T3" fmla="*/ 28 h 191"/>
                <a:gd name="T4" fmla="*/ 6 w 103"/>
                <a:gd name="T5" fmla="*/ 197 h 191"/>
                <a:gd name="T6" fmla="*/ 20 w 103"/>
                <a:gd name="T7" fmla="*/ 473 h 191"/>
                <a:gd name="T8" fmla="*/ 127 w 103"/>
                <a:gd name="T9" fmla="*/ 541 h 191"/>
                <a:gd name="T10" fmla="*/ 305 w 103"/>
                <a:gd name="T11" fmla="*/ 379 h 191"/>
                <a:gd name="T12" fmla="*/ 224 w 103"/>
                <a:gd name="T13" fmla="*/ 55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91">
                  <a:moveTo>
                    <a:pt x="74" y="18"/>
                  </a:moveTo>
                  <a:cubicBezTo>
                    <a:pt x="64" y="9"/>
                    <a:pt x="33" y="0"/>
                    <a:pt x="24" y="9"/>
                  </a:cubicBezTo>
                  <a:cubicBezTo>
                    <a:pt x="15" y="17"/>
                    <a:pt x="0" y="50"/>
                    <a:pt x="2" y="65"/>
                  </a:cubicBezTo>
                  <a:cubicBezTo>
                    <a:pt x="3" y="80"/>
                    <a:pt x="12" y="141"/>
                    <a:pt x="7" y="155"/>
                  </a:cubicBezTo>
                  <a:cubicBezTo>
                    <a:pt x="2" y="169"/>
                    <a:pt x="24" y="191"/>
                    <a:pt x="42" y="177"/>
                  </a:cubicBezTo>
                  <a:cubicBezTo>
                    <a:pt x="60" y="164"/>
                    <a:pt x="99" y="150"/>
                    <a:pt x="101" y="124"/>
                  </a:cubicBezTo>
                  <a:cubicBezTo>
                    <a:pt x="103" y="99"/>
                    <a:pt x="84" y="27"/>
                    <a:pt x="74" y="18"/>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0" name="Freeform 83">
              <a:extLst>
                <a:ext uri="{FF2B5EF4-FFF2-40B4-BE49-F238E27FC236}">
                  <a16:creationId xmlns:a16="http://schemas.microsoft.com/office/drawing/2014/main" id="{CA3A2571-5EEA-4F0F-9602-D17ABC98858B}"/>
                </a:ext>
              </a:extLst>
            </p:cNvPr>
            <p:cNvSpPr>
              <a:spLocks/>
            </p:cNvSpPr>
            <p:nvPr/>
          </p:nvSpPr>
          <p:spPr bwMode="auto">
            <a:xfrm>
              <a:off x="3416" y="2159"/>
              <a:ext cx="257" cy="163"/>
            </a:xfrm>
            <a:custGeom>
              <a:avLst/>
              <a:gdLst>
                <a:gd name="T0" fmla="*/ 271 w 178"/>
                <a:gd name="T1" fmla="*/ 19 h 112"/>
                <a:gd name="T2" fmla="*/ 103 w 178"/>
                <a:gd name="T3" fmla="*/ 41 h 112"/>
                <a:gd name="T4" fmla="*/ 0 w 178"/>
                <a:gd name="T5" fmla="*/ 134 h 112"/>
                <a:gd name="T6" fmla="*/ 46 w 178"/>
                <a:gd name="T7" fmla="*/ 290 h 112"/>
                <a:gd name="T8" fmla="*/ 225 w 178"/>
                <a:gd name="T9" fmla="*/ 285 h 112"/>
                <a:gd name="T10" fmla="*/ 484 w 178"/>
                <a:gd name="T11" fmla="*/ 306 h 112"/>
                <a:gd name="T12" fmla="*/ 517 w 178"/>
                <a:gd name="T13" fmla="*/ 115 h 112"/>
                <a:gd name="T14" fmla="*/ 474 w 178"/>
                <a:gd name="T15" fmla="*/ 19 h 112"/>
                <a:gd name="T16" fmla="*/ 271 w 178"/>
                <a:gd name="T17" fmla="*/ 19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112">
                  <a:moveTo>
                    <a:pt x="90" y="6"/>
                  </a:moveTo>
                  <a:cubicBezTo>
                    <a:pt x="75" y="7"/>
                    <a:pt x="44" y="10"/>
                    <a:pt x="34" y="13"/>
                  </a:cubicBezTo>
                  <a:cubicBezTo>
                    <a:pt x="23" y="15"/>
                    <a:pt x="0" y="26"/>
                    <a:pt x="0" y="43"/>
                  </a:cubicBezTo>
                  <a:cubicBezTo>
                    <a:pt x="0" y="61"/>
                    <a:pt x="10" y="88"/>
                    <a:pt x="15" y="94"/>
                  </a:cubicBezTo>
                  <a:cubicBezTo>
                    <a:pt x="20" y="100"/>
                    <a:pt x="53" y="87"/>
                    <a:pt x="75" y="93"/>
                  </a:cubicBezTo>
                  <a:cubicBezTo>
                    <a:pt x="97" y="99"/>
                    <a:pt x="150" y="112"/>
                    <a:pt x="161" y="99"/>
                  </a:cubicBezTo>
                  <a:cubicBezTo>
                    <a:pt x="172" y="86"/>
                    <a:pt x="169" y="56"/>
                    <a:pt x="172" y="37"/>
                  </a:cubicBezTo>
                  <a:cubicBezTo>
                    <a:pt x="174" y="18"/>
                    <a:pt x="178" y="12"/>
                    <a:pt x="157" y="6"/>
                  </a:cubicBezTo>
                  <a:cubicBezTo>
                    <a:pt x="136" y="0"/>
                    <a:pt x="90" y="6"/>
                    <a:pt x="90" y="6"/>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1" name="Freeform 84">
              <a:extLst>
                <a:ext uri="{FF2B5EF4-FFF2-40B4-BE49-F238E27FC236}">
                  <a16:creationId xmlns:a16="http://schemas.microsoft.com/office/drawing/2014/main" id="{AB02D7D1-FB11-407E-A7C1-B53EB2C53549}"/>
                </a:ext>
              </a:extLst>
            </p:cNvPr>
            <p:cNvSpPr>
              <a:spLocks/>
            </p:cNvSpPr>
            <p:nvPr/>
          </p:nvSpPr>
          <p:spPr bwMode="auto">
            <a:xfrm>
              <a:off x="3423" y="2316"/>
              <a:ext cx="135" cy="78"/>
            </a:xfrm>
            <a:custGeom>
              <a:avLst/>
              <a:gdLst>
                <a:gd name="T0" fmla="*/ 150 w 93"/>
                <a:gd name="T1" fmla="*/ 19 h 54"/>
                <a:gd name="T2" fmla="*/ 48 w 93"/>
                <a:gd name="T3" fmla="*/ 42 h 54"/>
                <a:gd name="T4" fmla="*/ 60 w 93"/>
                <a:gd name="T5" fmla="*/ 150 h 54"/>
                <a:gd name="T6" fmla="*/ 190 w 93"/>
                <a:gd name="T7" fmla="*/ 136 h 54"/>
                <a:gd name="T8" fmla="*/ 266 w 93"/>
                <a:gd name="T9" fmla="*/ 74 h 54"/>
                <a:gd name="T10" fmla="*/ 150 w 93"/>
                <a:gd name="T11" fmla="*/ 19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54">
                  <a:moveTo>
                    <a:pt x="49" y="6"/>
                  </a:moveTo>
                  <a:cubicBezTo>
                    <a:pt x="31" y="6"/>
                    <a:pt x="20" y="0"/>
                    <a:pt x="16" y="14"/>
                  </a:cubicBezTo>
                  <a:cubicBezTo>
                    <a:pt x="11" y="28"/>
                    <a:pt x="0" y="54"/>
                    <a:pt x="19" y="50"/>
                  </a:cubicBezTo>
                  <a:cubicBezTo>
                    <a:pt x="38" y="45"/>
                    <a:pt x="43" y="48"/>
                    <a:pt x="62" y="45"/>
                  </a:cubicBezTo>
                  <a:cubicBezTo>
                    <a:pt x="81" y="43"/>
                    <a:pt x="93" y="36"/>
                    <a:pt x="87" y="24"/>
                  </a:cubicBezTo>
                  <a:cubicBezTo>
                    <a:pt x="82" y="12"/>
                    <a:pt x="49" y="6"/>
                    <a:pt x="49" y="6"/>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2" name="Freeform 85">
              <a:extLst>
                <a:ext uri="{FF2B5EF4-FFF2-40B4-BE49-F238E27FC236}">
                  <a16:creationId xmlns:a16="http://schemas.microsoft.com/office/drawing/2014/main" id="{F5F738E9-B5E9-46B8-B05E-EB876DA4C222}"/>
                </a:ext>
              </a:extLst>
            </p:cNvPr>
            <p:cNvSpPr>
              <a:spLocks/>
            </p:cNvSpPr>
            <p:nvPr/>
          </p:nvSpPr>
          <p:spPr bwMode="auto">
            <a:xfrm>
              <a:off x="3276" y="2466"/>
              <a:ext cx="129" cy="285"/>
            </a:xfrm>
            <a:custGeom>
              <a:avLst/>
              <a:gdLst>
                <a:gd name="T0" fmla="*/ 238 w 89"/>
                <a:gd name="T1" fmla="*/ 20 h 197"/>
                <a:gd name="T2" fmla="*/ 109 w 89"/>
                <a:gd name="T3" fmla="*/ 46 h 197"/>
                <a:gd name="T4" fmla="*/ 0 w 89"/>
                <a:gd name="T5" fmla="*/ 122 h 197"/>
                <a:gd name="T6" fmla="*/ 210 w 89"/>
                <a:gd name="T7" fmla="*/ 430 h 197"/>
                <a:gd name="T8" fmla="*/ 238 w 89"/>
                <a:gd name="T9" fmla="*/ 2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78" y="7"/>
                  </a:moveTo>
                  <a:cubicBezTo>
                    <a:pt x="71" y="0"/>
                    <a:pt x="53" y="9"/>
                    <a:pt x="36" y="15"/>
                  </a:cubicBezTo>
                  <a:cubicBezTo>
                    <a:pt x="18" y="21"/>
                    <a:pt x="0" y="15"/>
                    <a:pt x="0" y="40"/>
                  </a:cubicBezTo>
                  <a:cubicBezTo>
                    <a:pt x="0" y="65"/>
                    <a:pt x="21" y="197"/>
                    <a:pt x="69" y="142"/>
                  </a:cubicBezTo>
                  <a:cubicBezTo>
                    <a:pt x="89" y="118"/>
                    <a:pt x="87" y="16"/>
                    <a:pt x="78" y="7"/>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3" name="Freeform 86">
              <a:extLst>
                <a:ext uri="{FF2B5EF4-FFF2-40B4-BE49-F238E27FC236}">
                  <a16:creationId xmlns:a16="http://schemas.microsoft.com/office/drawing/2014/main" id="{C692FB5D-C191-4182-B7D9-7F87D4247A3D}"/>
                </a:ext>
              </a:extLst>
            </p:cNvPr>
            <p:cNvSpPr>
              <a:spLocks/>
            </p:cNvSpPr>
            <p:nvPr/>
          </p:nvSpPr>
          <p:spPr bwMode="auto">
            <a:xfrm>
              <a:off x="3397" y="2575"/>
              <a:ext cx="268" cy="194"/>
            </a:xfrm>
            <a:custGeom>
              <a:avLst/>
              <a:gdLst>
                <a:gd name="T0" fmla="*/ 74 w 185"/>
                <a:gd name="T1" fmla="*/ 230 h 134"/>
                <a:gd name="T2" fmla="*/ 365 w 185"/>
                <a:gd name="T3" fmla="*/ 271 h 134"/>
                <a:gd name="T4" fmla="*/ 319 w 185"/>
                <a:gd name="T5" fmla="*/ 14 h 134"/>
                <a:gd name="T6" fmla="*/ 74 w 185"/>
                <a:gd name="T7" fmla="*/ 230 h 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 h="134">
                  <a:moveTo>
                    <a:pt x="24" y="76"/>
                  </a:moveTo>
                  <a:cubicBezTo>
                    <a:pt x="24" y="76"/>
                    <a:pt x="56" y="134"/>
                    <a:pt x="120" y="89"/>
                  </a:cubicBezTo>
                  <a:cubicBezTo>
                    <a:pt x="185" y="43"/>
                    <a:pt x="130" y="0"/>
                    <a:pt x="105" y="5"/>
                  </a:cubicBezTo>
                  <a:cubicBezTo>
                    <a:pt x="81" y="11"/>
                    <a:pt x="0" y="32"/>
                    <a:pt x="24" y="76"/>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4" name="Freeform 87">
              <a:extLst>
                <a:ext uri="{FF2B5EF4-FFF2-40B4-BE49-F238E27FC236}">
                  <a16:creationId xmlns:a16="http://schemas.microsoft.com/office/drawing/2014/main" id="{A826321A-F310-4EA9-8E07-ED6BF4F2D590}"/>
                </a:ext>
              </a:extLst>
            </p:cNvPr>
            <p:cNvSpPr>
              <a:spLocks/>
            </p:cNvSpPr>
            <p:nvPr/>
          </p:nvSpPr>
          <p:spPr bwMode="auto">
            <a:xfrm>
              <a:off x="3409" y="2404"/>
              <a:ext cx="248" cy="164"/>
            </a:xfrm>
            <a:custGeom>
              <a:avLst/>
              <a:gdLst>
                <a:gd name="T0" fmla="*/ 251 w 172"/>
                <a:gd name="T1" fmla="*/ 19 h 113"/>
                <a:gd name="T2" fmla="*/ 48 w 172"/>
                <a:gd name="T3" fmla="*/ 80 h 113"/>
                <a:gd name="T4" fmla="*/ 104 w 172"/>
                <a:gd name="T5" fmla="*/ 345 h 113"/>
                <a:gd name="T6" fmla="*/ 490 w 172"/>
                <a:gd name="T7" fmla="*/ 290 h 113"/>
                <a:gd name="T8" fmla="*/ 443 w 172"/>
                <a:gd name="T9" fmla="*/ 94 h 113"/>
                <a:gd name="T10" fmla="*/ 251 w 172"/>
                <a:gd name="T11" fmla="*/ 19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13">
                  <a:moveTo>
                    <a:pt x="84" y="6"/>
                  </a:moveTo>
                  <a:cubicBezTo>
                    <a:pt x="53" y="0"/>
                    <a:pt x="28" y="1"/>
                    <a:pt x="16" y="26"/>
                  </a:cubicBezTo>
                  <a:cubicBezTo>
                    <a:pt x="5" y="51"/>
                    <a:pt x="0" y="113"/>
                    <a:pt x="35" y="113"/>
                  </a:cubicBezTo>
                  <a:cubicBezTo>
                    <a:pt x="71" y="112"/>
                    <a:pt x="157" y="112"/>
                    <a:pt x="164" y="95"/>
                  </a:cubicBezTo>
                  <a:cubicBezTo>
                    <a:pt x="172" y="79"/>
                    <a:pt x="172" y="43"/>
                    <a:pt x="148" y="31"/>
                  </a:cubicBezTo>
                  <a:cubicBezTo>
                    <a:pt x="124" y="18"/>
                    <a:pt x="84" y="6"/>
                    <a:pt x="84" y="6"/>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5" name="Freeform 88">
              <a:extLst>
                <a:ext uri="{FF2B5EF4-FFF2-40B4-BE49-F238E27FC236}">
                  <a16:creationId xmlns:a16="http://schemas.microsoft.com/office/drawing/2014/main" id="{01F35E4C-02C6-46E1-ACE0-F735500B6678}"/>
                </a:ext>
              </a:extLst>
            </p:cNvPr>
            <p:cNvSpPr>
              <a:spLocks/>
            </p:cNvSpPr>
            <p:nvPr/>
          </p:nvSpPr>
          <p:spPr bwMode="auto">
            <a:xfrm>
              <a:off x="3639" y="2511"/>
              <a:ext cx="199" cy="214"/>
            </a:xfrm>
            <a:custGeom>
              <a:avLst/>
              <a:gdLst>
                <a:gd name="T0" fmla="*/ 258 w 138"/>
                <a:gd name="T1" fmla="*/ 19 h 148"/>
                <a:gd name="T2" fmla="*/ 114 w 138"/>
                <a:gd name="T3" fmla="*/ 46 h 148"/>
                <a:gd name="T4" fmla="*/ 14 w 138"/>
                <a:gd name="T5" fmla="*/ 215 h 148"/>
                <a:gd name="T6" fmla="*/ 72 w 138"/>
                <a:gd name="T7" fmla="*/ 399 h 148"/>
                <a:gd name="T8" fmla="*/ 300 w 138"/>
                <a:gd name="T9" fmla="*/ 364 h 148"/>
                <a:gd name="T10" fmla="*/ 389 w 138"/>
                <a:gd name="T11" fmla="*/ 121 h 148"/>
                <a:gd name="T12" fmla="*/ 258 w 138"/>
                <a:gd name="T13" fmla="*/ 19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48">
                  <a:moveTo>
                    <a:pt x="86" y="6"/>
                  </a:moveTo>
                  <a:cubicBezTo>
                    <a:pt x="63" y="9"/>
                    <a:pt x="58" y="0"/>
                    <a:pt x="38" y="15"/>
                  </a:cubicBezTo>
                  <a:cubicBezTo>
                    <a:pt x="19" y="31"/>
                    <a:pt x="10" y="57"/>
                    <a:pt x="5" y="71"/>
                  </a:cubicBezTo>
                  <a:cubicBezTo>
                    <a:pt x="0" y="85"/>
                    <a:pt x="5" y="125"/>
                    <a:pt x="24" y="132"/>
                  </a:cubicBezTo>
                  <a:cubicBezTo>
                    <a:pt x="42" y="139"/>
                    <a:pt x="74" y="148"/>
                    <a:pt x="100" y="120"/>
                  </a:cubicBezTo>
                  <a:cubicBezTo>
                    <a:pt x="127" y="91"/>
                    <a:pt x="138" y="53"/>
                    <a:pt x="130" y="40"/>
                  </a:cubicBezTo>
                  <a:cubicBezTo>
                    <a:pt x="123" y="27"/>
                    <a:pt x="110" y="4"/>
                    <a:pt x="86" y="6"/>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6" name="Freeform 89">
              <a:extLst>
                <a:ext uri="{FF2B5EF4-FFF2-40B4-BE49-F238E27FC236}">
                  <a16:creationId xmlns:a16="http://schemas.microsoft.com/office/drawing/2014/main" id="{2E7A75C7-CF6E-455E-AA2E-50C09DDD8621}"/>
                </a:ext>
              </a:extLst>
            </p:cNvPr>
            <p:cNvSpPr>
              <a:spLocks/>
            </p:cNvSpPr>
            <p:nvPr/>
          </p:nvSpPr>
          <p:spPr bwMode="auto">
            <a:xfrm>
              <a:off x="3826" y="2553"/>
              <a:ext cx="223" cy="162"/>
            </a:xfrm>
            <a:custGeom>
              <a:avLst/>
              <a:gdLst>
                <a:gd name="T0" fmla="*/ 272 w 154"/>
                <a:gd name="T1" fmla="*/ 14 h 112"/>
                <a:gd name="T2" fmla="*/ 90 w 154"/>
                <a:gd name="T3" fmla="*/ 107 h 112"/>
                <a:gd name="T4" fmla="*/ 90 w 154"/>
                <a:gd name="T5" fmla="*/ 291 h 112"/>
                <a:gd name="T6" fmla="*/ 427 w 154"/>
                <a:gd name="T7" fmla="*/ 100 h 112"/>
                <a:gd name="T8" fmla="*/ 272 w 154"/>
                <a:gd name="T9" fmla="*/ 14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12">
                  <a:moveTo>
                    <a:pt x="90" y="5"/>
                  </a:moveTo>
                  <a:cubicBezTo>
                    <a:pt x="66" y="5"/>
                    <a:pt x="37" y="18"/>
                    <a:pt x="30" y="35"/>
                  </a:cubicBezTo>
                  <a:cubicBezTo>
                    <a:pt x="23" y="53"/>
                    <a:pt x="0" y="79"/>
                    <a:pt x="30" y="96"/>
                  </a:cubicBezTo>
                  <a:cubicBezTo>
                    <a:pt x="60" y="112"/>
                    <a:pt x="117" y="90"/>
                    <a:pt x="141" y="33"/>
                  </a:cubicBezTo>
                  <a:cubicBezTo>
                    <a:pt x="154" y="0"/>
                    <a:pt x="90" y="5"/>
                    <a:pt x="90" y="5"/>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7" name="Freeform 90">
              <a:extLst>
                <a:ext uri="{FF2B5EF4-FFF2-40B4-BE49-F238E27FC236}">
                  <a16:creationId xmlns:a16="http://schemas.microsoft.com/office/drawing/2014/main" id="{3BB48087-383B-4529-AE32-DDF9C67E77A6}"/>
                </a:ext>
              </a:extLst>
            </p:cNvPr>
            <p:cNvSpPr>
              <a:spLocks/>
            </p:cNvSpPr>
            <p:nvPr/>
          </p:nvSpPr>
          <p:spPr bwMode="auto">
            <a:xfrm>
              <a:off x="3480" y="1924"/>
              <a:ext cx="242" cy="221"/>
            </a:xfrm>
            <a:custGeom>
              <a:avLst/>
              <a:gdLst>
                <a:gd name="T0" fmla="*/ 490 w 168"/>
                <a:gd name="T1" fmla="*/ 29 h 153"/>
                <a:gd name="T2" fmla="*/ 362 w 168"/>
                <a:gd name="T3" fmla="*/ 27 h 153"/>
                <a:gd name="T4" fmla="*/ 81 w 168"/>
                <a:gd name="T5" fmla="*/ 155 h 153"/>
                <a:gd name="T6" fmla="*/ 69 w 168"/>
                <a:gd name="T7" fmla="*/ 433 h 153"/>
                <a:gd name="T8" fmla="*/ 366 w 168"/>
                <a:gd name="T9" fmla="*/ 377 h 153"/>
                <a:gd name="T10" fmla="*/ 496 w 168"/>
                <a:gd name="T11" fmla="*/ 205 h 153"/>
                <a:gd name="T12" fmla="*/ 490 w 168"/>
                <a:gd name="T13" fmla="*/ 29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53">
                  <a:moveTo>
                    <a:pt x="164" y="10"/>
                  </a:moveTo>
                  <a:cubicBezTo>
                    <a:pt x="150" y="0"/>
                    <a:pt x="155" y="0"/>
                    <a:pt x="121" y="9"/>
                  </a:cubicBezTo>
                  <a:cubicBezTo>
                    <a:pt x="87" y="19"/>
                    <a:pt x="43" y="18"/>
                    <a:pt x="27" y="51"/>
                  </a:cubicBezTo>
                  <a:cubicBezTo>
                    <a:pt x="10" y="84"/>
                    <a:pt x="0" y="136"/>
                    <a:pt x="23" y="144"/>
                  </a:cubicBezTo>
                  <a:cubicBezTo>
                    <a:pt x="46" y="153"/>
                    <a:pt x="93" y="148"/>
                    <a:pt x="122" y="125"/>
                  </a:cubicBezTo>
                  <a:cubicBezTo>
                    <a:pt x="151" y="103"/>
                    <a:pt x="164" y="104"/>
                    <a:pt x="166" y="68"/>
                  </a:cubicBezTo>
                  <a:cubicBezTo>
                    <a:pt x="168" y="33"/>
                    <a:pt x="164" y="10"/>
                    <a:pt x="164" y="10"/>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8" name="Freeform 91">
              <a:extLst>
                <a:ext uri="{FF2B5EF4-FFF2-40B4-BE49-F238E27FC236}">
                  <a16:creationId xmlns:a16="http://schemas.microsoft.com/office/drawing/2014/main" id="{903240F7-441E-4A21-A667-0118E53A07A3}"/>
                </a:ext>
              </a:extLst>
            </p:cNvPr>
            <p:cNvSpPr>
              <a:spLocks/>
            </p:cNvSpPr>
            <p:nvPr/>
          </p:nvSpPr>
          <p:spPr bwMode="auto">
            <a:xfrm>
              <a:off x="3732" y="1908"/>
              <a:ext cx="148" cy="153"/>
            </a:xfrm>
            <a:custGeom>
              <a:avLst/>
              <a:gdLst>
                <a:gd name="T0" fmla="*/ 205 w 102"/>
                <a:gd name="T1" fmla="*/ 27 h 106"/>
                <a:gd name="T2" fmla="*/ 97 w 102"/>
                <a:gd name="T3" fmla="*/ 55 h 106"/>
                <a:gd name="T4" fmla="*/ 32 w 102"/>
                <a:gd name="T5" fmla="*/ 240 h 106"/>
                <a:gd name="T6" fmla="*/ 215 w 102"/>
                <a:gd name="T7" fmla="*/ 300 h 106"/>
                <a:gd name="T8" fmla="*/ 305 w 102"/>
                <a:gd name="T9" fmla="*/ 222 h 106"/>
                <a:gd name="T10" fmla="*/ 205 w 102"/>
                <a:gd name="T11" fmla="*/ 27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106">
                  <a:moveTo>
                    <a:pt x="67" y="9"/>
                  </a:moveTo>
                  <a:cubicBezTo>
                    <a:pt x="52" y="4"/>
                    <a:pt x="52" y="0"/>
                    <a:pt x="32" y="18"/>
                  </a:cubicBezTo>
                  <a:cubicBezTo>
                    <a:pt x="11" y="37"/>
                    <a:pt x="0" y="64"/>
                    <a:pt x="10" y="80"/>
                  </a:cubicBezTo>
                  <a:cubicBezTo>
                    <a:pt x="20" y="96"/>
                    <a:pt x="53" y="106"/>
                    <a:pt x="70" y="100"/>
                  </a:cubicBezTo>
                  <a:cubicBezTo>
                    <a:pt x="86" y="94"/>
                    <a:pt x="102" y="100"/>
                    <a:pt x="100" y="74"/>
                  </a:cubicBezTo>
                  <a:cubicBezTo>
                    <a:pt x="97" y="48"/>
                    <a:pt x="67" y="9"/>
                    <a:pt x="67" y="9"/>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09" name="Freeform 92">
              <a:extLst>
                <a:ext uri="{FF2B5EF4-FFF2-40B4-BE49-F238E27FC236}">
                  <a16:creationId xmlns:a16="http://schemas.microsoft.com/office/drawing/2014/main" id="{A531B480-2AA9-4841-B68B-5355C4292B2F}"/>
                </a:ext>
              </a:extLst>
            </p:cNvPr>
            <p:cNvSpPr>
              <a:spLocks/>
            </p:cNvSpPr>
            <p:nvPr/>
          </p:nvSpPr>
          <p:spPr bwMode="auto">
            <a:xfrm>
              <a:off x="3647" y="2077"/>
              <a:ext cx="191" cy="120"/>
            </a:xfrm>
            <a:custGeom>
              <a:avLst/>
              <a:gdLst>
                <a:gd name="T0" fmla="*/ 278 w 132"/>
                <a:gd name="T1" fmla="*/ 1 h 83"/>
                <a:gd name="T2" fmla="*/ 123 w 132"/>
                <a:gd name="T3" fmla="*/ 52 h 83"/>
                <a:gd name="T4" fmla="*/ 61 w 132"/>
                <a:gd name="T5" fmla="*/ 168 h 83"/>
                <a:gd name="T6" fmla="*/ 320 w 132"/>
                <a:gd name="T7" fmla="*/ 249 h 83"/>
                <a:gd name="T8" fmla="*/ 381 w 132"/>
                <a:gd name="T9" fmla="*/ 145 h 83"/>
                <a:gd name="T10" fmla="*/ 278 w 132"/>
                <a:gd name="T11" fmla="*/ 1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3">
                  <a:moveTo>
                    <a:pt x="92" y="1"/>
                  </a:moveTo>
                  <a:cubicBezTo>
                    <a:pt x="63" y="0"/>
                    <a:pt x="62" y="6"/>
                    <a:pt x="41" y="17"/>
                  </a:cubicBezTo>
                  <a:cubicBezTo>
                    <a:pt x="21" y="28"/>
                    <a:pt x="0" y="41"/>
                    <a:pt x="20" y="55"/>
                  </a:cubicBezTo>
                  <a:cubicBezTo>
                    <a:pt x="41" y="69"/>
                    <a:pt x="92" y="83"/>
                    <a:pt x="106" y="82"/>
                  </a:cubicBezTo>
                  <a:cubicBezTo>
                    <a:pt x="120" y="81"/>
                    <a:pt x="132" y="70"/>
                    <a:pt x="126" y="48"/>
                  </a:cubicBezTo>
                  <a:cubicBezTo>
                    <a:pt x="121" y="26"/>
                    <a:pt x="114" y="2"/>
                    <a:pt x="92" y="1"/>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0" name="Freeform 93">
              <a:extLst>
                <a:ext uri="{FF2B5EF4-FFF2-40B4-BE49-F238E27FC236}">
                  <a16:creationId xmlns:a16="http://schemas.microsoft.com/office/drawing/2014/main" id="{C8B275BF-3971-4E61-A4E0-605E23908F8D}"/>
                </a:ext>
              </a:extLst>
            </p:cNvPr>
            <p:cNvSpPr>
              <a:spLocks/>
            </p:cNvSpPr>
            <p:nvPr/>
          </p:nvSpPr>
          <p:spPr bwMode="auto">
            <a:xfrm>
              <a:off x="3667" y="2200"/>
              <a:ext cx="244" cy="158"/>
            </a:xfrm>
            <a:custGeom>
              <a:avLst/>
              <a:gdLst>
                <a:gd name="T0" fmla="*/ 426 w 169"/>
                <a:gd name="T1" fmla="*/ 29 h 109"/>
                <a:gd name="T2" fmla="*/ 225 w 169"/>
                <a:gd name="T3" fmla="*/ 28 h 109"/>
                <a:gd name="T4" fmla="*/ 61 w 169"/>
                <a:gd name="T5" fmla="*/ 25 h 109"/>
                <a:gd name="T6" fmla="*/ 46 w 169"/>
                <a:gd name="T7" fmla="*/ 158 h 109"/>
                <a:gd name="T8" fmla="*/ 136 w 169"/>
                <a:gd name="T9" fmla="*/ 332 h 109"/>
                <a:gd name="T10" fmla="*/ 230 w 169"/>
                <a:gd name="T11" fmla="*/ 284 h 109"/>
                <a:gd name="T12" fmla="*/ 385 w 169"/>
                <a:gd name="T13" fmla="*/ 181 h 109"/>
                <a:gd name="T14" fmla="*/ 426 w 169"/>
                <a:gd name="T15" fmla="*/ 29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9" h="109">
                  <a:moveTo>
                    <a:pt x="141" y="10"/>
                  </a:moveTo>
                  <a:cubicBezTo>
                    <a:pt x="135" y="3"/>
                    <a:pt x="94" y="16"/>
                    <a:pt x="75" y="9"/>
                  </a:cubicBezTo>
                  <a:cubicBezTo>
                    <a:pt x="56" y="1"/>
                    <a:pt x="31" y="0"/>
                    <a:pt x="20" y="8"/>
                  </a:cubicBezTo>
                  <a:cubicBezTo>
                    <a:pt x="9" y="15"/>
                    <a:pt x="0" y="28"/>
                    <a:pt x="15" y="52"/>
                  </a:cubicBezTo>
                  <a:cubicBezTo>
                    <a:pt x="30" y="76"/>
                    <a:pt x="27" y="109"/>
                    <a:pt x="45" y="109"/>
                  </a:cubicBezTo>
                  <a:cubicBezTo>
                    <a:pt x="62" y="109"/>
                    <a:pt x="58" y="106"/>
                    <a:pt x="76" y="93"/>
                  </a:cubicBezTo>
                  <a:cubicBezTo>
                    <a:pt x="93" y="80"/>
                    <a:pt x="106" y="62"/>
                    <a:pt x="128" y="59"/>
                  </a:cubicBezTo>
                  <a:cubicBezTo>
                    <a:pt x="149" y="56"/>
                    <a:pt x="169" y="40"/>
                    <a:pt x="141" y="10"/>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1" name="Freeform 94">
              <a:extLst>
                <a:ext uri="{FF2B5EF4-FFF2-40B4-BE49-F238E27FC236}">
                  <a16:creationId xmlns:a16="http://schemas.microsoft.com/office/drawing/2014/main" id="{47FFC818-8BAF-4374-B45B-6551C98BC3DD}"/>
                </a:ext>
              </a:extLst>
            </p:cNvPr>
            <p:cNvSpPr>
              <a:spLocks/>
            </p:cNvSpPr>
            <p:nvPr/>
          </p:nvSpPr>
          <p:spPr bwMode="auto">
            <a:xfrm>
              <a:off x="3578" y="2339"/>
              <a:ext cx="160" cy="114"/>
            </a:xfrm>
            <a:custGeom>
              <a:avLst/>
              <a:gdLst>
                <a:gd name="T0" fmla="*/ 99 w 111"/>
                <a:gd name="T1" fmla="*/ 1 h 79"/>
                <a:gd name="T2" fmla="*/ 53 w 111"/>
                <a:gd name="T3" fmla="*/ 114 h 79"/>
                <a:gd name="T4" fmla="*/ 239 w 111"/>
                <a:gd name="T5" fmla="*/ 192 h 79"/>
                <a:gd name="T6" fmla="*/ 281 w 111"/>
                <a:gd name="T7" fmla="*/ 79 h 79"/>
                <a:gd name="T8" fmla="*/ 99 w 111"/>
                <a:gd name="T9" fmla="*/ 1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79">
                  <a:moveTo>
                    <a:pt x="33" y="1"/>
                  </a:moveTo>
                  <a:cubicBezTo>
                    <a:pt x="16" y="4"/>
                    <a:pt x="0" y="23"/>
                    <a:pt x="18" y="38"/>
                  </a:cubicBezTo>
                  <a:cubicBezTo>
                    <a:pt x="36" y="53"/>
                    <a:pt x="61" y="79"/>
                    <a:pt x="80" y="64"/>
                  </a:cubicBezTo>
                  <a:cubicBezTo>
                    <a:pt x="100" y="49"/>
                    <a:pt x="111" y="32"/>
                    <a:pt x="94" y="26"/>
                  </a:cubicBezTo>
                  <a:cubicBezTo>
                    <a:pt x="77" y="21"/>
                    <a:pt x="43" y="0"/>
                    <a:pt x="33" y="1"/>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2" name="Freeform 95">
              <a:extLst>
                <a:ext uri="{FF2B5EF4-FFF2-40B4-BE49-F238E27FC236}">
                  <a16:creationId xmlns:a16="http://schemas.microsoft.com/office/drawing/2014/main" id="{C7EE1869-CA0D-467F-B689-C512F0DB6162}"/>
                </a:ext>
              </a:extLst>
            </p:cNvPr>
            <p:cNvSpPr>
              <a:spLocks/>
            </p:cNvSpPr>
            <p:nvPr/>
          </p:nvSpPr>
          <p:spPr bwMode="auto">
            <a:xfrm>
              <a:off x="3753" y="2306"/>
              <a:ext cx="158" cy="124"/>
            </a:xfrm>
            <a:custGeom>
              <a:avLst/>
              <a:gdLst>
                <a:gd name="T0" fmla="*/ 292 w 110"/>
                <a:gd name="T1" fmla="*/ 33 h 86"/>
                <a:gd name="T2" fmla="*/ 184 w 110"/>
                <a:gd name="T3" fmla="*/ 33 h 86"/>
                <a:gd name="T4" fmla="*/ 47 w 110"/>
                <a:gd name="T5" fmla="*/ 169 h 86"/>
                <a:gd name="T6" fmla="*/ 178 w 110"/>
                <a:gd name="T7" fmla="*/ 231 h 86"/>
                <a:gd name="T8" fmla="*/ 293 w 110"/>
                <a:gd name="T9" fmla="*/ 123 h 86"/>
                <a:gd name="T10" fmla="*/ 292 w 110"/>
                <a:gd name="T11" fmla="*/ 33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86">
                  <a:moveTo>
                    <a:pt x="98" y="11"/>
                  </a:moveTo>
                  <a:cubicBezTo>
                    <a:pt x="85" y="2"/>
                    <a:pt x="84" y="0"/>
                    <a:pt x="62" y="11"/>
                  </a:cubicBezTo>
                  <a:cubicBezTo>
                    <a:pt x="39" y="22"/>
                    <a:pt x="0" y="46"/>
                    <a:pt x="16" y="56"/>
                  </a:cubicBezTo>
                  <a:cubicBezTo>
                    <a:pt x="31" y="67"/>
                    <a:pt x="43" y="86"/>
                    <a:pt x="60" y="77"/>
                  </a:cubicBezTo>
                  <a:cubicBezTo>
                    <a:pt x="77" y="69"/>
                    <a:pt x="94" y="56"/>
                    <a:pt x="99" y="41"/>
                  </a:cubicBezTo>
                  <a:cubicBezTo>
                    <a:pt x="103" y="25"/>
                    <a:pt x="110" y="18"/>
                    <a:pt x="98" y="11"/>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3" name="Freeform 96">
              <a:extLst>
                <a:ext uri="{FF2B5EF4-FFF2-40B4-BE49-F238E27FC236}">
                  <a16:creationId xmlns:a16="http://schemas.microsoft.com/office/drawing/2014/main" id="{F7F7FF7F-6C8F-4BE3-9874-A4A36F743DD8}"/>
                </a:ext>
              </a:extLst>
            </p:cNvPr>
            <p:cNvSpPr>
              <a:spLocks/>
            </p:cNvSpPr>
            <p:nvPr/>
          </p:nvSpPr>
          <p:spPr bwMode="auto">
            <a:xfrm>
              <a:off x="3657" y="2407"/>
              <a:ext cx="149" cy="113"/>
            </a:xfrm>
            <a:custGeom>
              <a:avLst/>
              <a:gdLst>
                <a:gd name="T0" fmla="*/ 271 w 103"/>
                <a:gd name="T1" fmla="*/ 42 h 78"/>
                <a:gd name="T2" fmla="*/ 145 w 103"/>
                <a:gd name="T3" fmla="*/ 46 h 78"/>
                <a:gd name="T4" fmla="*/ 97 w 103"/>
                <a:gd name="T5" fmla="*/ 197 h 78"/>
                <a:gd name="T6" fmla="*/ 294 w 103"/>
                <a:gd name="T7" fmla="*/ 162 h 78"/>
                <a:gd name="T8" fmla="*/ 271 w 103"/>
                <a:gd name="T9" fmla="*/ 42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8">
                  <a:moveTo>
                    <a:pt x="89" y="14"/>
                  </a:moveTo>
                  <a:cubicBezTo>
                    <a:pt x="71" y="10"/>
                    <a:pt x="61" y="0"/>
                    <a:pt x="48" y="15"/>
                  </a:cubicBezTo>
                  <a:cubicBezTo>
                    <a:pt x="35" y="30"/>
                    <a:pt x="0" y="66"/>
                    <a:pt x="32" y="65"/>
                  </a:cubicBezTo>
                  <a:cubicBezTo>
                    <a:pt x="65" y="64"/>
                    <a:pt x="92" y="78"/>
                    <a:pt x="97" y="53"/>
                  </a:cubicBezTo>
                  <a:cubicBezTo>
                    <a:pt x="103" y="29"/>
                    <a:pt x="89" y="14"/>
                    <a:pt x="89" y="14"/>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4" name="Freeform 97">
              <a:extLst>
                <a:ext uri="{FF2B5EF4-FFF2-40B4-BE49-F238E27FC236}">
                  <a16:creationId xmlns:a16="http://schemas.microsoft.com/office/drawing/2014/main" id="{D722FEF2-5807-4879-BC1D-B607B49C4B21}"/>
                </a:ext>
              </a:extLst>
            </p:cNvPr>
            <p:cNvSpPr>
              <a:spLocks/>
            </p:cNvSpPr>
            <p:nvPr/>
          </p:nvSpPr>
          <p:spPr bwMode="auto">
            <a:xfrm>
              <a:off x="3815" y="2395"/>
              <a:ext cx="260" cy="174"/>
            </a:xfrm>
            <a:custGeom>
              <a:avLst/>
              <a:gdLst>
                <a:gd name="T0" fmla="*/ 325 w 180"/>
                <a:gd name="T1" fmla="*/ 48 h 120"/>
                <a:gd name="T2" fmla="*/ 198 w 180"/>
                <a:gd name="T3" fmla="*/ 42 h 120"/>
                <a:gd name="T4" fmla="*/ 9 w 180"/>
                <a:gd name="T5" fmla="*/ 215 h 120"/>
                <a:gd name="T6" fmla="*/ 231 w 180"/>
                <a:gd name="T7" fmla="*/ 307 h 120"/>
                <a:gd name="T8" fmla="*/ 459 w 180"/>
                <a:gd name="T9" fmla="*/ 209 h 120"/>
                <a:gd name="T10" fmla="*/ 521 w 180"/>
                <a:gd name="T11" fmla="*/ 42 h 120"/>
                <a:gd name="T12" fmla="*/ 441 w 180"/>
                <a:gd name="T13" fmla="*/ 28 h 120"/>
                <a:gd name="T14" fmla="*/ 325 w 180"/>
                <a:gd name="T15" fmla="*/ 48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0" h="120">
                  <a:moveTo>
                    <a:pt x="108" y="16"/>
                  </a:moveTo>
                  <a:cubicBezTo>
                    <a:pt x="91" y="9"/>
                    <a:pt x="87" y="7"/>
                    <a:pt x="66" y="14"/>
                  </a:cubicBezTo>
                  <a:cubicBezTo>
                    <a:pt x="44" y="21"/>
                    <a:pt x="0" y="48"/>
                    <a:pt x="3" y="70"/>
                  </a:cubicBezTo>
                  <a:cubicBezTo>
                    <a:pt x="6" y="91"/>
                    <a:pt x="43" y="120"/>
                    <a:pt x="77" y="101"/>
                  </a:cubicBezTo>
                  <a:cubicBezTo>
                    <a:pt x="111" y="82"/>
                    <a:pt x="137" y="79"/>
                    <a:pt x="152" y="68"/>
                  </a:cubicBezTo>
                  <a:cubicBezTo>
                    <a:pt x="166" y="58"/>
                    <a:pt x="180" y="29"/>
                    <a:pt x="173" y="14"/>
                  </a:cubicBezTo>
                  <a:cubicBezTo>
                    <a:pt x="166" y="0"/>
                    <a:pt x="158" y="4"/>
                    <a:pt x="146" y="9"/>
                  </a:cubicBezTo>
                  <a:cubicBezTo>
                    <a:pt x="134" y="14"/>
                    <a:pt x="108" y="16"/>
                    <a:pt x="108" y="16"/>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5" name="Freeform 98">
              <a:extLst>
                <a:ext uri="{FF2B5EF4-FFF2-40B4-BE49-F238E27FC236}">
                  <a16:creationId xmlns:a16="http://schemas.microsoft.com/office/drawing/2014/main" id="{94C567F6-1B5B-4137-9550-7C9E0E18DF09}"/>
                </a:ext>
              </a:extLst>
            </p:cNvPr>
            <p:cNvSpPr>
              <a:spLocks/>
            </p:cNvSpPr>
            <p:nvPr/>
          </p:nvSpPr>
          <p:spPr bwMode="auto">
            <a:xfrm>
              <a:off x="3930" y="2282"/>
              <a:ext cx="127" cy="118"/>
            </a:xfrm>
            <a:custGeom>
              <a:avLst/>
              <a:gdLst>
                <a:gd name="T0" fmla="*/ 95 w 88"/>
                <a:gd name="T1" fmla="*/ 28 h 81"/>
                <a:gd name="T2" fmla="*/ 6 w 88"/>
                <a:gd name="T3" fmla="*/ 102 h 81"/>
                <a:gd name="T4" fmla="*/ 100 w 88"/>
                <a:gd name="T5" fmla="*/ 219 h 81"/>
                <a:gd name="T6" fmla="*/ 235 w 88"/>
                <a:gd name="T7" fmla="*/ 162 h 81"/>
                <a:gd name="T8" fmla="*/ 95 w 88"/>
                <a:gd name="T9" fmla="*/ 28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1">
                  <a:moveTo>
                    <a:pt x="32" y="9"/>
                  </a:moveTo>
                  <a:cubicBezTo>
                    <a:pt x="19" y="14"/>
                    <a:pt x="4" y="17"/>
                    <a:pt x="2" y="33"/>
                  </a:cubicBezTo>
                  <a:cubicBezTo>
                    <a:pt x="0" y="50"/>
                    <a:pt x="13" y="60"/>
                    <a:pt x="33" y="71"/>
                  </a:cubicBezTo>
                  <a:cubicBezTo>
                    <a:pt x="54" y="81"/>
                    <a:pt x="88" y="71"/>
                    <a:pt x="78" y="52"/>
                  </a:cubicBezTo>
                  <a:cubicBezTo>
                    <a:pt x="67" y="32"/>
                    <a:pt x="59" y="0"/>
                    <a:pt x="32" y="9"/>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6" name="Freeform 99">
              <a:extLst>
                <a:ext uri="{FF2B5EF4-FFF2-40B4-BE49-F238E27FC236}">
                  <a16:creationId xmlns:a16="http://schemas.microsoft.com/office/drawing/2014/main" id="{899FDCF1-182D-465C-833F-4DA9F2B7C55D}"/>
                </a:ext>
              </a:extLst>
            </p:cNvPr>
            <p:cNvSpPr>
              <a:spLocks/>
            </p:cNvSpPr>
            <p:nvPr/>
          </p:nvSpPr>
          <p:spPr bwMode="auto">
            <a:xfrm>
              <a:off x="4088" y="2351"/>
              <a:ext cx="121" cy="85"/>
            </a:xfrm>
            <a:custGeom>
              <a:avLst/>
              <a:gdLst>
                <a:gd name="T0" fmla="*/ 236 w 84"/>
                <a:gd name="T1" fmla="*/ 72 h 59"/>
                <a:gd name="T2" fmla="*/ 89 w 84"/>
                <a:gd name="T3" fmla="*/ 13 h 59"/>
                <a:gd name="T4" fmla="*/ 19 w 84"/>
                <a:gd name="T5" fmla="*/ 127 h 59"/>
                <a:gd name="T6" fmla="*/ 127 w 84"/>
                <a:gd name="T7" fmla="*/ 147 h 59"/>
                <a:gd name="T8" fmla="*/ 236 w 84"/>
                <a:gd name="T9" fmla="*/ 72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59">
                  <a:moveTo>
                    <a:pt x="79" y="24"/>
                  </a:moveTo>
                  <a:cubicBezTo>
                    <a:pt x="73" y="8"/>
                    <a:pt x="46" y="0"/>
                    <a:pt x="30" y="4"/>
                  </a:cubicBezTo>
                  <a:cubicBezTo>
                    <a:pt x="14" y="9"/>
                    <a:pt x="0" y="24"/>
                    <a:pt x="6" y="42"/>
                  </a:cubicBezTo>
                  <a:cubicBezTo>
                    <a:pt x="11" y="59"/>
                    <a:pt x="22" y="58"/>
                    <a:pt x="42" y="49"/>
                  </a:cubicBezTo>
                  <a:cubicBezTo>
                    <a:pt x="63" y="39"/>
                    <a:pt x="84" y="41"/>
                    <a:pt x="79" y="24"/>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7" name="Freeform 100">
              <a:extLst>
                <a:ext uri="{FF2B5EF4-FFF2-40B4-BE49-F238E27FC236}">
                  <a16:creationId xmlns:a16="http://schemas.microsoft.com/office/drawing/2014/main" id="{08579470-D06A-46ED-973A-A1A9035242F2}"/>
                </a:ext>
              </a:extLst>
            </p:cNvPr>
            <p:cNvSpPr>
              <a:spLocks/>
            </p:cNvSpPr>
            <p:nvPr/>
          </p:nvSpPr>
          <p:spPr bwMode="auto">
            <a:xfrm>
              <a:off x="4041" y="2430"/>
              <a:ext cx="203" cy="175"/>
            </a:xfrm>
            <a:custGeom>
              <a:avLst/>
              <a:gdLst>
                <a:gd name="T0" fmla="*/ 387 w 140"/>
                <a:gd name="T1" fmla="*/ 117 h 121"/>
                <a:gd name="T2" fmla="*/ 270 w 140"/>
                <a:gd name="T3" fmla="*/ 320 h 121"/>
                <a:gd name="T4" fmla="*/ 28 w 140"/>
                <a:gd name="T5" fmla="*/ 243 h 121"/>
                <a:gd name="T6" fmla="*/ 148 w 140"/>
                <a:gd name="T7" fmla="*/ 61 h 121"/>
                <a:gd name="T8" fmla="*/ 387 w 140"/>
                <a:gd name="T9" fmla="*/ 11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21">
                  <a:moveTo>
                    <a:pt x="127" y="39"/>
                  </a:moveTo>
                  <a:cubicBezTo>
                    <a:pt x="127" y="39"/>
                    <a:pt x="140" y="91"/>
                    <a:pt x="88" y="106"/>
                  </a:cubicBezTo>
                  <a:cubicBezTo>
                    <a:pt x="36" y="121"/>
                    <a:pt x="9" y="88"/>
                    <a:pt x="9" y="80"/>
                  </a:cubicBezTo>
                  <a:cubicBezTo>
                    <a:pt x="9" y="73"/>
                    <a:pt x="0" y="40"/>
                    <a:pt x="48" y="20"/>
                  </a:cubicBezTo>
                  <a:cubicBezTo>
                    <a:pt x="96" y="0"/>
                    <a:pt x="120" y="8"/>
                    <a:pt x="127" y="39"/>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8" name="Freeform 101">
              <a:extLst>
                <a:ext uri="{FF2B5EF4-FFF2-40B4-BE49-F238E27FC236}">
                  <a16:creationId xmlns:a16="http://schemas.microsoft.com/office/drawing/2014/main" id="{FD56D365-AE5D-4A29-BA9D-54E41144ABE1}"/>
                </a:ext>
              </a:extLst>
            </p:cNvPr>
            <p:cNvSpPr>
              <a:spLocks/>
            </p:cNvSpPr>
            <p:nvPr/>
          </p:nvSpPr>
          <p:spPr bwMode="auto">
            <a:xfrm>
              <a:off x="4184" y="2216"/>
              <a:ext cx="184" cy="218"/>
            </a:xfrm>
            <a:custGeom>
              <a:avLst/>
              <a:gdLst>
                <a:gd name="T0" fmla="*/ 351 w 127"/>
                <a:gd name="T1" fmla="*/ 149 h 151"/>
                <a:gd name="T2" fmla="*/ 196 w 127"/>
                <a:gd name="T3" fmla="*/ 403 h 151"/>
                <a:gd name="T4" fmla="*/ 143 w 127"/>
                <a:gd name="T5" fmla="*/ 219 h 151"/>
                <a:gd name="T6" fmla="*/ 351 w 127"/>
                <a:gd name="T7" fmla="*/ 149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151">
                  <a:moveTo>
                    <a:pt x="115" y="49"/>
                  </a:moveTo>
                  <a:cubicBezTo>
                    <a:pt x="115" y="49"/>
                    <a:pt x="127" y="116"/>
                    <a:pt x="64" y="134"/>
                  </a:cubicBezTo>
                  <a:cubicBezTo>
                    <a:pt x="0" y="151"/>
                    <a:pt x="38" y="94"/>
                    <a:pt x="47" y="73"/>
                  </a:cubicBezTo>
                  <a:cubicBezTo>
                    <a:pt x="57" y="53"/>
                    <a:pt x="98" y="0"/>
                    <a:pt x="115" y="49"/>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19" name="Freeform 102">
              <a:extLst>
                <a:ext uri="{FF2B5EF4-FFF2-40B4-BE49-F238E27FC236}">
                  <a16:creationId xmlns:a16="http://schemas.microsoft.com/office/drawing/2014/main" id="{CA4B267C-BDA8-4705-8A0F-77034ED961DF}"/>
                </a:ext>
              </a:extLst>
            </p:cNvPr>
            <p:cNvSpPr>
              <a:spLocks/>
            </p:cNvSpPr>
            <p:nvPr/>
          </p:nvSpPr>
          <p:spPr bwMode="auto">
            <a:xfrm>
              <a:off x="4304" y="2016"/>
              <a:ext cx="101" cy="252"/>
            </a:xfrm>
            <a:custGeom>
              <a:avLst/>
              <a:gdLst>
                <a:gd name="T0" fmla="*/ 211 w 70"/>
                <a:gd name="T1" fmla="*/ 0 h 174"/>
                <a:gd name="T2" fmla="*/ 13 w 70"/>
                <a:gd name="T3" fmla="*/ 327 h 174"/>
                <a:gd name="T4" fmla="*/ 183 w 70"/>
                <a:gd name="T5" fmla="*/ 476 h 174"/>
                <a:gd name="T6" fmla="*/ 211 w 70"/>
                <a:gd name="T7" fmla="*/ 0 h 1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174">
                  <a:moveTo>
                    <a:pt x="70" y="0"/>
                  </a:moveTo>
                  <a:cubicBezTo>
                    <a:pt x="70" y="0"/>
                    <a:pt x="0" y="43"/>
                    <a:pt x="4" y="108"/>
                  </a:cubicBezTo>
                  <a:cubicBezTo>
                    <a:pt x="8" y="174"/>
                    <a:pt x="61" y="157"/>
                    <a:pt x="61" y="157"/>
                  </a:cubicBezTo>
                  <a:lnTo>
                    <a:pt x="70" y="0"/>
                  </a:ln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0" name="Freeform 103">
              <a:extLst>
                <a:ext uri="{FF2B5EF4-FFF2-40B4-BE49-F238E27FC236}">
                  <a16:creationId xmlns:a16="http://schemas.microsoft.com/office/drawing/2014/main" id="{473DE3FB-9BAF-4FAA-A8CB-8EC3FC3F4A20}"/>
                </a:ext>
              </a:extLst>
            </p:cNvPr>
            <p:cNvSpPr>
              <a:spLocks/>
            </p:cNvSpPr>
            <p:nvPr/>
          </p:nvSpPr>
          <p:spPr bwMode="auto">
            <a:xfrm>
              <a:off x="4391" y="1961"/>
              <a:ext cx="131" cy="285"/>
            </a:xfrm>
            <a:custGeom>
              <a:avLst/>
              <a:gdLst>
                <a:gd name="T0" fmla="*/ 0 w 91"/>
                <a:gd name="T1" fmla="*/ 596 h 197"/>
                <a:gd name="T2" fmla="*/ 29 w 91"/>
                <a:gd name="T3" fmla="*/ 116 h 197"/>
                <a:gd name="T4" fmla="*/ 203 w 91"/>
                <a:gd name="T5" fmla="*/ 90 h 197"/>
                <a:gd name="T6" fmla="*/ 135 w 91"/>
                <a:gd name="T7" fmla="*/ 314 h 197"/>
                <a:gd name="T8" fmla="*/ 0 w 91"/>
                <a:gd name="T9" fmla="*/ 596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97">
                  <a:moveTo>
                    <a:pt x="0" y="197"/>
                  </a:moveTo>
                  <a:cubicBezTo>
                    <a:pt x="10" y="38"/>
                    <a:pt x="10" y="38"/>
                    <a:pt x="10" y="38"/>
                  </a:cubicBezTo>
                  <a:cubicBezTo>
                    <a:pt x="10" y="38"/>
                    <a:pt x="45" y="0"/>
                    <a:pt x="68" y="30"/>
                  </a:cubicBezTo>
                  <a:cubicBezTo>
                    <a:pt x="91" y="61"/>
                    <a:pt x="53" y="85"/>
                    <a:pt x="45" y="104"/>
                  </a:cubicBezTo>
                  <a:cubicBezTo>
                    <a:pt x="37" y="122"/>
                    <a:pt x="41" y="189"/>
                    <a:pt x="0" y="197"/>
                  </a:cubicBez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1" name="Freeform 104">
              <a:extLst>
                <a:ext uri="{FF2B5EF4-FFF2-40B4-BE49-F238E27FC236}">
                  <a16:creationId xmlns:a16="http://schemas.microsoft.com/office/drawing/2014/main" id="{C444515E-4955-4921-BCD0-A2133CCC69FF}"/>
                </a:ext>
              </a:extLst>
            </p:cNvPr>
            <p:cNvSpPr>
              <a:spLocks/>
            </p:cNvSpPr>
            <p:nvPr/>
          </p:nvSpPr>
          <p:spPr bwMode="auto">
            <a:xfrm>
              <a:off x="4345" y="1753"/>
              <a:ext cx="75" cy="210"/>
            </a:xfrm>
            <a:custGeom>
              <a:avLst/>
              <a:gdLst>
                <a:gd name="T0" fmla="*/ 156 w 52"/>
                <a:gd name="T1" fmla="*/ 0 h 145"/>
                <a:gd name="T2" fmla="*/ 128 w 52"/>
                <a:gd name="T3" fmla="*/ 427 h 145"/>
                <a:gd name="T4" fmla="*/ 6 w 52"/>
                <a:gd name="T5" fmla="*/ 374 h 145"/>
                <a:gd name="T6" fmla="*/ 156 w 52"/>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45">
                  <a:moveTo>
                    <a:pt x="52" y="0"/>
                  </a:moveTo>
                  <a:cubicBezTo>
                    <a:pt x="43" y="141"/>
                    <a:pt x="43" y="141"/>
                    <a:pt x="43" y="141"/>
                  </a:cubicBezTo>
                  <a:cubicBezTo>
                    <a:pt x="43" y="141"/>
                    <a:pt x="0" y="145"/>
                    <a:pt x="2" y="123"/>
                  </a:cubicBezTo>
                  <a:cubicBezTo>
                    <a:pt x="5" y="102"/>
                    <a:pt x="3" y="86"/>
                    <a:pt x="52" y="0"/>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2" name="Freeform 105">
              <a:extLst>
                <a:ext uri="{FF2B5EF4-FFF2-40B4-BE49-F238E27FC236}">
                  <a16:creationId xmlns:a16="http://schemas.microsoft.com/office/drawing/2014/main" id="{7C0A5BB9-B9EA-46A3-B549-9527FDD1089C}"/>
                </a:ext>
              </a:extLst>
            </p:cNvPr>
            <p:cNvSpPr>
              <a:spLocks/>
            </p:cNvSpPr>
            <p:nvPr/>
          </p:nvSpPr>
          <p:spPr bwMode="auto">
            <a:xfrm>
              <a:off x="4407" y="1756"/>
              <a:ext cx="53" cy="224"/>
            </a:xfrm>
            <a:custGeom>
              <a:avLst/>
              <a:gdLst>
                <a:gd name="T0" fmla="*/ 29 w 37"/>
                <a:gd name="T1" fmla="*/ 0 h 155"/>
                <a:gd name="T2" fmla="*/ 103 w 37"/>
                <a:gd name="T3" fmla="*/ 225 h 155"/>
                <a:gd name="T4" fmla="*/ 0 w 37"/>
                <a:gd name="T5" fmla="*/ 419 h 155"/>
                <a:gd name="T6" fmla="*/ 29 w 37"/>
                <a:gd name="T7" fmla="*/ 0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155">
                  <a:moveTo>
                    <a:pt x="10" y="0"/>
                  </a:moveTo>
                  <a:cubicBezTo>
                    <a:pt x="10" y="0"/>
                    <a:pt x="33" y="22"/>
                    <a:pt x="35" y="75"/>
                  </a:cubicBezTo>
                  <a:cubicBezTo>
                    <a:pt x="37" y="128"/>
                    <a:pt x="23" y="155"/>
                    <a:pt x="0" y="139"/>
                  </a:cubicBezTo>
                  <a:lnTo>
                    <a:pt x="10" y="0"/>
                  </a:ln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3" name="Freeform 106">
              <a:extLst>
                <a:ext uri="{FF2B5EF4-FFF2-40B4-BE49-F238E27FC236}">
                  <a16:creationId xmlns:a16="http://schemas.microsoft.com/office/drawing/2014/main" id="{534C3137-66AA-46E2-B3C2-DA125BD79AFC}"/>
                </a:ext>
              </a:extLst>
            </p:cNvPr>
            <p:cNvSpPr>
              <a:spLocks/>
            </p:cNvSpPr>
            <p:nvPr/>
          </p:nvSpPr>
          <p:spPr bwMode="auto">
            <a:xfrm>
              <a:off x="3701" y="1651"/>
              <a:ext cx="154" cy="131"/>
            </a:xfrm>
            <a:custGeom>
              <a:avLst/>
              <a:gdLst>
                <a:gd name="T0" fmla="*/ 72 w 107"/>
                <a:gd name="T1" fmla="*/ 0 h 90"/>
                <a:gd name="T2" fmla="*/ 1 w 107"/>
                <a:gd name="T3" fmla="*/ 93 h 90"/>
                <a:gd name="T4" fmla="*/ 68 w 107"/>
                <a:gd name="T5" fmla="*/ 259 h 90"/>
                <a:gd name="T6" fmla="*/ 320 w 107"/>
                <a:gd name="T7" fmla="*/ 148 h 90"/>
                <a:gd name="T8" fmla="*/ 72 w 107"/>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90">
                  <a:moveTo>
                    <a:pt x="24" y="0"/>
                  </a:moveTo>
                  <a:cubicBezTo>
                    <a:pt x="8" y="0"/>
                    <a:pt x="2" y="18"/>
                    <a:pt x="1" y="30"/>
                  </a:cubicBezTo>
                  <a:cubicBezTo>
                    <a:pt x="0" y="42"/>
                    <a:pt x="1" y="90"/>
                    <a:pt x="23" y="84"/>
                  </a:cubicBezTo>
                  <a:cubicBezTo>
                    <a:pt x="45" y="77"/>
                    <a:pt x="106" y="62"/>
                    <a:pt x="107" y="48"/>
                  </a:cubicBezTo>
                  <a:cubicBezTo>
                    <a:pt x="107" y="34"/>
                    <a:pt x="42" y="1"/>
                    <a:pt x="24" y="0"/>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4" name="Freeform 107">
              <a:extLst>
                <a:ext uri="{FF2B5EF4-FFF2-40B4-BE49-F238E27FC236}">
                  <a16:creationId xmlns:a16="http://schemas.microsoft.com/office/drawing/2014/main" id="{AD085A62-94ED-44A1-AFF1-A57B0FCD0D48}"/>
                </a:ext>
              </a:extLst>
            </p:cNvPr>
            <p:cNvSpPr>
              <a:spLocks/>
            </p:cNvSpPr>
            <p:nvPr/>
          </p:nvSpPr>
          <p:spPr bwMode="auto">
            <a:xfrm>
              <a:off x="3877" y="1640"/>
              <a:ext cx="159" cy="136"/>
            </a:xfrm>
            <a:custGeom>
              <a:avLst/>
              <a:gdLst>
                <a:gd name="T0" fmla="*/ 263 w 110"/>
                <a:gd name="T1" fmla="*/ 36 h 94"/>
                <a:gd name="T2" fmla="*/ 94 w 110"/>
                <a:gd name="T3" fmla="*/ 36 h 94"/>
                <a:gd name="T4" fmla="*/ 20 w 110"/>
                <a:gd name="T5" fmla="*/ 197 h 94"/>
                <a:gd name="T6" fmla="*/ 169 w 110"/>
                <a:gd name="T7" fmla="*/ 252 h 94"/>
                <a:gd name="T8" fmla="*/ 263 w 110"/>
                <a:gd name="T9" fmla="*/ 36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94">
                  <a:moveTo>
                    <a:pt x="87" y="12"/>
                  </a:moveTo>
                  <a:cubicBezTo>
                    <a:pt x="73" y="0"/>
                    <a:pt x="46" y="0"/>
                    <a:pt x="31" y="12"/>
                  </a:cubicBezTo>
                  <a:cubicBezTo>
                    <a:pt x="15" y="24"/>
                    <a:pt x="0" y="47"/>
                    <a:pt x="7" y="65"/>
                  </a:cubicBezTo>
                  <a:cubicBezTo>
                    <a:pt x="14" y="83"/>
                    <a:pt x="35" y="94"/>
                    <a:pt x="56" y="83"/>
                  </a:cubicBezTo>
                  <a:cubicBezTo>
                    <a:pt x="77" y="71"/>
                    <a:pt x="110" y="30"/>
                    <a:pt x="87" y="12"/>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5" name="Freeform 108">
              <a:extLst>
                <a:ext uri="{FF2B5EF4-FFF2-40B4-BE49-F238E27FC236}">
                  <a16:creationId xmlns:a16="http://schemas.microsoft.com/office/drawing/2014/main" id="{D1F61FAF-A386-4B29-ADA0-695602CEB79A}"/>
                </a:ext>
              </a:extLst>
            </p:cNvPr>
            <p:cNvSpPr>
              <a:spLocks/>
            </p:cNvSpPr>
            <p:nvPr/>
          </p:nvSpPr>
          <p:spPr bwMode="auto">
            <a:xfrm>
              <a:off x="3722" y="1764"/>
              <a:ext cx="213" cy="148"/>
            </a:xfrm>
            <a:custGeom>
              <a:avLst/>
              <a:gdLst>
                <a:gd name="T0" fmla="*/ 359 w 147"/>
                <a:gd name="T1" fmla="*/ 28 h 102"/>
                <a:gd name="T2" fmla="*/ 130 w 147"/>
                <a:gd name="T3" fmla="*/ 42 h 102"/>
                <a:gd name="T4" fmla="*/ 13 w 147"/>
                <a:gd name="T5" fmla="*/ 181 h 102"/>
                <a:gd name="T6" fmla="*/ 174 w 147"/>
                <a:gd name="T7" fmla="*/ 242 h 102"/>
                <a:gd name="T8" fmla="*/ 378 w 147"/>
                <a:gd name="T9" fmla="*/ 149 h 102"/>
                <a:gd name="T10" fmla="*/ 359 w 147"/>
                <a:gd name="T11" fmla="*/ 28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102">
                  <a:moveTo>
                    <a:pt x="118" y="9"/>
                  </a:moveTo>
                  <a:cubicBezTo>
                    <a:pt x="103" y="0"/>
                    <a:pt x="59" y="3"/>
                    <a:pt x="43" y="14"/>
                  </a:cubicBezTo>
                  <a:cubicBezTo>
                    <a:pt x="27" y="24"/>
                    <a:pt x="0" y="17"/>
                    <a:pt x="4" y="59"/>
                  </a:cubicBezTo>
                  <a:cubicBezTo>
                    <a:pt x="8" y="101"/>
                    <a:pt x="35" y="102"/>
                    <a:pt x="57" y="79"/>
                  </a:cubicBezTo>
                  <a:cubicBezTo>
                    <a:pt x="79" y="56"/>
                    <a:pt x="109" y="45"/>
                    <a:pt x="124" y="49"/>
                  </a:cubicBezTo>
                  <a:cubicBezTo>
                    <a:pt x="138" y="52"/>
                    <a:pt x="147" y="28"/>
                    <a:pt x="118" y="9"/>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6" name="Freeform 109">
              <a:extLst>
                <a:ext uri="{FF2B5EF4-FFF2-40B4-BE49-F238E27FC236}">
                  <a16:creationId xmlns:a16="http://schemas.microsoft.com/office/drawing/2014/main" id="{D76C0AE4-A57B-4549-BC1C-EFF48F32ED54}"/>
                </a:ext>
              </a:extLst>
            </p:cNvPr>
            <p:cNvSpPr>
              <a:spLocks/>
            </p:cNvSpPr>
            <p:nvPr/>
          </p:nvSpPr>
          <p:spPr bwMode="auto">
            <a:xfrm>
              <a:off x="3854" y="1832"/>
              <a:ext cx="112" cy="178"/>
            </a:xfrm>
            <a:custGeom>
              <a:avLst/>
              <a:gdLst>
                <a:gd name="T0" fmla="*/ 39 w 78"/>
                <a:gd name="T1" fmla="*/ 62 h 123"/>
                <a:gd name="T2" fmla="*/ 46 w 78"/>
                <a:gd name="T3" fmla="*/ 233 h 123"/>
                <a:gd name="T4" fmla="*/ 175 w 78"/>
                <a:gd name="T5" fmla="*/ 346 h 123"/>
                <a:gd name="T6" fmla="*/ 202 w 78"/>
                <a:gd name="T7" fmla="*/ 169 h 123"/>
                <a:gd name="T8" fmla="*/ 39 w 78"/>
                <a:gd name="T9" fmla="*/ 62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23">
                  <a:moveTo>
                    <a:pt x="13" y="21"/>
                  </a:moveTo>
                  <a:cubicBezTo>
                    <a:pt x="0" y="33"/>
                    <a:pt x="6" y="58"/>
                    <a:pt x="15" y="77"/>
                  </a:cubicBezTo>
                  <a:cubicBezTo>
                    <a:pt x="24" y="96"/>
                    <a:pt x="39" y="123"/>
                    <a:pt x="59" y="114"/>
                  </a:cubicBezTo>
                  <a:cubicBezTo>
                    <a:pt x="78" y="106"/>
                    <a:pt x="75" y="76"/>
                    <a:pt x="68" y="56"/>
                  </a:cubicBezTo>
                  <a:cubicBezTo>
                    <a:pt x="60" y="37"/>
                    <a:pt x="36" y="0"/>
                    <a:pt x="13" y="21"/>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7" name="Freeform 110">
              <a:extLst>
                <a:ext uri="{FF2B5EF4-FFF2-40B4-BE49-F238E27FC236}">
                  <a16:creationId xmlns:a16="http://schemas.microsoft.com/office/drawing/2014/main" id="{E8C099A0-AD8B-43CA-8CF8-7C6DDA0A46C6}"/>
                </a:ext>
              </a:extLst>
            </p:cNvPr>
            <p:cNvSpPr>
              <a:spLocks/>
            </p:cNvSpPr>
            <p:nvPr/>
          </p:nvSpPr>
          <p:spPr bwMode="auto">
            <a:xfrm>
              <a:off x="3933" y="1792"/>
              <a:ext cx="110" cy="179"/>
            </a:xfrm>
            <a:custGeom>
              <a:avLst/>
              <a:gdLst>
                <a:gd name="T0" fmla="*/ 61 w 76"/>
                <a:gd name="T1" fmla="*/ 48 h 124"/>
                <a:gd name="T2" fmla="*/ 48 w 76"/>
                <a:gd name="T3" fmla="*/ 160 h 124"/>
                <a:gd name="T4" fmla="*/ 140 w 76"/>
                <a:gd name="T5" fmla="*/ 348 h 124"/>
                <a:gd name="T6" fmla="*/ 201 w 76"/>
                <a:gd name="T7" fmla="*/ 264 h 124"/>
                <a:gd name="T8" fmla="*/ 61 w 76"/>
                <a:gd name="T9" fmla="*/ 48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4">
                  <a:moveTo>
                    <a:pt x="20" y="16"/>
                  </a:moveTo>
                  <a:cubicBezTo>
                    <a:pt x="13" y="25"/>
                    <a:pt x="0" y="38"/>
                    <a:pt x="16" y="53"/>
                  </a:cubicBezTo>
                  <a:cubicBezTo>
                    <a:pt x="31" y="68"/>
                    <a:pt x="28" y="109"/>
                    <a:pt x="46" y="116"/>
                  </a:cubicBezTo>
                  <a:cubicBezTo>
                    <a:pt x="63" y="124"/>
                    <a:pt x="76" y="117"/>
                    <a:pt x="66" y="88"/>
                  </a:cubicBezTo>
                  <a:cubicBezTo>
                    <a:pt x="57" y="59"/>
                    <a:pt x="33" y="0"/>
                    <a:pt x="20" y="16"/>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8" name="Freeform 111">
              <a:extLst>
                <a:ext uri="{FF2B5EF4-FFF2-40B4-BE49-F238E27FC236}">
                  <a16:creationId xmlns:a16="http://schemas.microsoft.com/office/drawing/2014/main" id="{3278DA11-626A-4859-A691-1118FA156E2F}"/>
                </a:ext>
              </a:extLst>
            </p:cNvPr>
            <p:cNvSpPr>
              <a:spLocks/>
            </p:cNvSpPr>
            <p:nvPr/>
          </p:nvSpPr>
          <p:spPr bwMode="auto">
            <a:xfrm>
              <a:off x="3978" y="1650"/>
              <a:ext cx="258" cy="236"/>
            </a:xfrm>
            <a:custGeom>
              <a:avLst/>
              <a:gdLst>
                <a:gd name="T0" fmla="*/ 509 w 179"/>
                <a:gd name="T1" fmla="*/ 75 h 163"/>
                <a:gd name="T2" fmla="*/ 249 w 179"/>
                <a:gd name="T3" fmla="*/ 62 h 163"/>
                <a:gd name="T4" fmla="*/ 46 w 179"/>
                <a:gd name="T5" fmla="*/ 310 h 163"/>
                <a:gd name="T6" fmla="*/ 270 w 179"/>
                <a:gd name="T7" fmla="*/ 459 h 163"/>
                <a:gd name="T8" fmla="*/ 481 w 179"/>
                <a:gd name="T9" fmla="*/ 305 h 163"/>
                <a:gd name="T10" fmla="*/ 509 w 179"/>
                <a:gd name="T11" fmla="*/ 75 h 1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3">
                  <a:moveTo>
                    <a:pt x="170" y="25"/>
                  </a:moveTo>
                  <a:cubicBezTo>
                    <a:pt x="161" y="11"/>
                    <a:pt x="114" y="0"/>
                    <a:pt x="83" y="21"/>
                  </a:cubicBezTo>
                  <a:cubicBezTo>
                    <a:pt x="53" y="42"/>
                    <a:pt x="0" y="73"/>
                    <a:pt x="15" y="102"/>
                  </a:cubicBezTo>
                  <a:cubicBezTo>
                    <a:pt x="30" y="131"/>
                    <a:pt x="67" y="163"/>
                    <a:pt x="90" y="151"/>
                  </a:cubicBezTo>
                  <a:cubicBezTo>
                    <a:pt x="113" y="140"/>
                    <a:pt x="162" y="134"/>
                    <a:pt x="161" y="101"/>
                  </a:cubicBezTo>
                  <a:cubicBezTo>
                    <a:pt x="160" y="69"/>
                    <a:pt x="179" y="39"/>
                    <a:pt x="170" y="25"/>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29" name="Freeform 112">
              <a:extLst>
                <a:ext uri="{FF2B5EF4-FFF2-40B4-BE49-F238E27FC236}">
                  <a16:creationId xmlns:a16="http://schemas.microsoft.com/office/drawing/2014/main" id="{57DFD63E-BB50-451F-B24B-EC4B3AD2801F}"/>
                </a:ext>
              </a:extLst>
            </p:cNvPr>
            <p:cNvSpPr>
              <a:spLocks/>
            </p:cNvSpPr>
            <p:nvPr/>
          </p:nvSpPr>
          <p:spPr bwMode="auto">
            <a:xfrm>
              <a:off x="4194" y="1456"/>
              <a:ext cx="132" cy="200"/>
            </a:xfrm>
            <a:custGeom>
              <a:avLst/>
              <a:gdLst>
                <a:gd name="T0" fmla="*/ 197 w 91"/>
                <a:gd name="T1" fmla="*/ 29 h 138"/>
                <a:gd name="T2" fmla="*/ 80 w 91"/>
                <a:gd name="T3" fmla="*/ 36 h 138"/>
                <a:gd name="T4" fmla="*/ 1 w 91"/>
                <a:gd name="T5" fmla="*/ 174 h 138"/>
                <a:gd name="T6" fmla="*/ 86 w 91"/>
                <a:gd name="T7" fmla="*/ 401 h 138"/>
                <a:gd name="T8" fmla="*/ 197 w 91"/>
                <a:gd name="T9" fmla="*/ 29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38">
                  <a:moveTo>
                    <a:pt x="65" y="10"/>
                  </a:moveTo>
                  <a:cubicBezTo>
                    <a:pt x="54" y="0"/>
                    <a:pt x="38" y="2"/>
                    <a:pt x="26" y="12"/>
                  </a:cubicBezTo>
                  <a:cubicBezTo>
                    <a:pt x="15" y="21"/>
                    <a:pt x="2" y="36"/>
                    <a:pt x="1" y="57"/>
                  </a:cubicBezTo>
                  <a:cubicBezTo>
                    <a:pt x="0" y="79"/>
                    <a:pt x="4" y="138"/>
                    <a:pt x="28" y="132"/>
                  </a:cubicBezTo>
                  <a:cubicBezTo>
                    <a:pt x="52" y="126"/>
                    <a:pt x="91" y="33"/>
                    <a:pt x="65" y="10"/>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0" name="Freeform 113">
              <a:extLst>
                <a:ext uri="{FF2B5EF4-FFF2-40B4-BE49-F238E27FC236}">
                  <a16:creationId xmlns:a16="http://schemas.microsoft.com/office/drawing/2014/main" id="{8C8D1047-FAD5-44BC-9129-70CD0DDC9B0B}"/>
                </a:ext>
              </a:extLst>
            </p:cNvPr>
            <p:cNvSpPr>
              <a:spLocks/>
            </p:cNvSpPr>
            <p:nvPr/>
          </p:nvSpPr>
          <p:spPr bwMode="auto">
            <a:xfrm>
              <a:off x="4257" y="1303"/>
              <a:ext cx="167" cy="172"/>
            </a:xfrm>
            <a:custGeom>
              <a:avLst/>
              <a:gdLst>
                <a:gd name="T0" fmla="*/ 338 w 116"/>
                <a:gd name="T1" fmla="*/ 127 h 119"/>
                <a:gd name="T2" fmla="*/ 117 w 116"/>
                <a:gd name="T3" fmla="*/ 100 h 119"/>
                <a:gd name="T4" fmla="*/ 60 w 116"/>
                <a:gd name="T5" fmla="*/ 276 h 119"/>
                <a:gd name="T6" fmla="*/ 174 w 116"/>
                <a:gd name="T7" fmla="*/ 341 h 119"/>
                <a:gd name="T8" fmla="*/ 338 w 116"/>
                <a:gd name="T9" fmla="*/ 127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19">
                  <a:moveTo>
                    <a:pt x="113" y="42"/>
                  </a:moveTo>
                  <a:cubicBezTo>
                    <a:pt x="113" y="42"/>
                    <a:pt x="78" y="0"/>
                    <a:pt x="39" y="33"/>
                  </a:cubicBezTo>
                  <a:cubicBezTo>
                    <a:pt x="0" y="67"/>
                    <a:pt x="16" y="78"/>
                    <a:pt x="20" y="91"/>
                  </a:cubicBezTo>
                  <a:cubicBezTo>
                    <a:pt x="23" y="104"/>
                    <a:pt x="40" y="119"/>
                    <a:pt x="58" y="113"/>
                  </a:cubicBezTo>
                  <a:cubicBezTo>
                    <a:pt x="76" y="108"/>
                    <a:pt x="116" y="79"/>
                    <a:pt x="113" y="42"/>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1" name="Freeform 114">
              <a:extLst>
                <a:ext uri="{FF2B5EF4-FFF2-40B4-BE49-F238E27FC236}">
                  <a16:creationId xmlns:a16="http://schemas.microsoft.com/office/drawing/2014/main" id="{0DFF3F58-8F3A-4E81-92BE-C361F5C4DABA}"/>
                </a:ext>
              </a:extLst>
            </p:cNvPr>
            <p:cNvSpPr>
              <a:spLocks/>
            </p:cNvSpPr>
            <p:nvPr/>
          </p:nvSpPr>
          <p:spPr bwMode="auto">
            <a:xfrm>
              <a:off x="4301" y="1510"/>
              <a:ext cx="133" cy="218"/>
            </a:xfrm>
            <a:custGeom>
              <a:avLst/>
              <a:gdLst>
                <a:gd name="T0" fmla="*/ 250 w 92"/>
                <a:gd name="T1" fmla="*/ 398 h 151"/>
                <a:gd name="T2" fmla="*/ 36 w 92"/>
                <a:gd name="T3" fmla="*/ 219 h 151"/>
                <a:gd name="T4" fmla="*/ 84 w 92"/>
                <a:gd name="T5" fmla="*/ 42 h 151"/>
                <a:gd name="T6" fmla="*/ 278 w 92"/>
                <a:gd name="T7" fmla="*/ 0 h 151"/>
                <a:gd name="T8" fmla="*/ 250 w 92"/>
                <a:gd name="T9" fmla="*/ 398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51">
                  <a:moveTo>
                    <a:pt x="83" y="132"/>
                  </a:moveTo>
                  <a:cubicBezTo>
                    <a:pt x="67" y="151"/>
                    <a:pt x="24" y="95"/>
                    <a:pt x="12" y="73"/>
                  </a:cubicBezTo>
                  <a:cubicBezTo>
                    <a:pt x="0" y="52"/>
                    <a:pt x="15" y="29"/>
                    <a:pt x="28" y="14"/>
                  </a:cubicBezTo>
                  <a:cubicBezTo>
                    <a:pt x="40" y="1"/>
                    <a:pt x="84" y="0"/>
                    <a:pt x="92" y="0"/>
                  </a:cubicBezTo>
                  <a:lnTo>
                    <a:pt x="83" y="132"/>
                  </a:ln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2" name="Freeform 115">
              <a:extLst>
                <a:ext uri="{FF2B5EF4-FFF2-40B4-BE49-F238E27FC236}">
                  <a16:creationId xmlns:a16="http://schemas.microsoft.com/office/drawing/2014/main" id="{A9378114-B770-4C0F-BBEC-B139FA9CABA1}"/>
                </a:ext>
              </a:extLst>
            </p:cNvPr>
            <p:cNvSpPr>
              <a:spLocks/>
            </p:cNvSpPr>
            <p:nvPr/>
          </p:nvSpPr>
          <p:spPr bwMode="auto">
            <a:xfrm>
              <a:off x="4421" y="1510"/>
              <a:ext cx="87" cy="192"/>
            </a:xfrm>
            <a:custGeom>
              <a:avLst/>
              <a:gdLst>
                <a:gd name="T0" fmla="*/ 0 w 60"/>
                <a:gd name="T1" fmla="*/ 400 h 133"/>
                <a:gd name="T2" fmla="*/ 181 w 60"/>
                <a:gd name="T3" fmla="*/ 225 h 133"/>
                <a:gd name="T4" fmla="*/ 28 w 60"/>
                <a:gd name="T5" fmla="*/ 0 h 133"/>
                <a:gd name="T6" fmla="*/ 28 w 60"/>
                <a:gd name="T7" fmla="*/ 0 h 133"/>
                <a:gd name="T8" fmla="*/ 0 w 60"/>
                <a:gd name="T9" fmla="*/ 398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33">
                  <a:moveTo>
                    <a:pt x="0" y="133"/>
                  </a:moveTo>
                  <a:cubicBezTo>
                    <a:pt x="0" y="133"/>
                    <a:pt x="59" y="130"/>
                    <a:pt x="59" y="75"/>
                  </a:cubicBezTo>
                  <a:cubicBezTo>
                    <a:pt x="60" y="20"/>
                    <a:pt x="42" y="3"/>
                    <a:pt x="9" y="0"/>
                  </a:cubicBezTo>
                  <a:cubicBezTo>
                    <a:pt x="9" y="0"/>
                    <a:pt x="9" y="0"/>
                    <a:pt x="9" y="0"/>
                  </a:cubicBezTo>
                  <a:cubicBezTo>
                    <a:pt x="0" y="132"/>
                    <a:pt x="0" y="132"/>
                    <a:pt x="0" y="132"/>
                  </a:cubicBezTo>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3" name="Freeform 116">
              <a:extLst>
                <a:ext uri="{FF2B5EF4-FFF2-40B4-BE49-F238E27FC236}">
                  <a16:creationId xmlns:a16="http://schemas.microsoft.com/office/drawing/2014/main" id="{481C78C4-4254-40B1-917B-73A4F12EC541}"/>
                </a:ext>
              </a:extLst>
            </p:cNvPr>
            <p:cNvSpPr>
              <a:spLocks/>
            </p:cNvSpPr>
            <p:nvPr/>
          </p:nvSpPr>
          <p:spPr bwMode="auto">
            <a:xfrm>
              <a:off x="4407" y="1392"/>
              <a:ext cx="33" cy="80"/>
            </a:xfrm>
            <a:custGeom>
              <a:avLst/>
              <a:gdLst>
                <a:gd name="T0" fmla="*/ 67 w 23"/>
                <a:gd name="T1" fmla="*/ 0 h 55"/>
                <a:gd name="T2" fmla="*/ 56 w 23"/>
                <a:gd name="T3" fmla="*/ 169 h 55"/>
                <a:gd name="T4" fmla="*/ 67 w 23"/>
                <a:gd name="T5" fmla="*/ 0 h 55"/>
                <a:gd name="T6" fmla="*/ 0 60000 65536"/>
                <a:gd name="T7" fmla="*/ 0 60000 65536"/>
                <a:gd name="T8" fmla="*/ 0 60000 65536"/>
              </a:gdLst>
              <a:ahLst/>
              <a:cxnLst>
                <a:cxn ang="T6">
                  <a:pos x="T0" y="T1"/>
                </a:cxn>
                <a:cxn ang="T7">
                  <a:pos x="T2" y="T3"/>
                </a:cxn>
                <a:cxn ang="T8">
                  <a:pos x="T4" y="T5"/>
                </a:cxn>
              </a:cxnLst>
              <a:rect l="0" t="0" r="r" b="b"/>
              <a:pathLst>
                <a:path w="23" h="55">
                  <a:moveTo>
                    <a:pt x="23" y="0"/>
                  </a:moveTo>
                  <a:cubicBezTo>
                    <a:pt x="23" y="0"/>
                    <a:pt x="0" y="13"/>
                    <a:pt x="19" y="55"/>
                  </a:cubicBezTo>
                  <a:lnTo>
                    <a:pt x="23" y="0"/>
                  </a:ln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4" name="Freeform 117">
              <a:extLst>
                <a:ext uri="{FF2B5EF4-FFF2-40B4-BE49-F238E27FC236}">
                  <a16:creationId xmlns:a16="http://schemas.microsoft.com/office/drawing/2014/main" id="{462BE903-5577-467C-94F2-DEE39E2DF72A}"/>
                </a:ext>
              </a:extLst>
            </p:cNvPr>
            <p:cNvSpPr>
              <a:spLocks/>
            </p:cNvSpPr>
            <p:nvPr/>
          </p:nvSpPr>
          <p:spPr bwMode="auto">
            <a:xfrm>
              <a:off x="4434" y="1350"/>
              <a:ext cx="208" cy="220"/>
            </a:xfrm>
            <a:custGeom>
              <a:avLst/>
              <a:gdLst>
                <a:gd name="T0" fmla="*/ 13 w 144"/>
                <a:gd name="T1" fmla="*/ 88 h 152"/>
                <a:gd name="T2" fmla="*/ 0 w 144"/>
                <a:gd name="T3" fmla="*/ 256 h 152"/>
                <a:gd name="T4" fmla="*/ 66 w 144"/>
                <a:gd name="T5" fmla="*/ 305 h 152"/>
                <a:gd name="T6" fmla="*/ 150 w 144"/>
                <a:gd name="T7" fmla="*/ 373 h 152"/>
                <a:gd name="T8" fmla="*/ 243 w 144"/>
                <a:gd name="T9" fmla="*/ 421 h 152"/>
                <a:gd name="T10" fmla="*/ 393 w 144"/>
                <a:gd name="T11" fmla="*/ 168 h 152"/>
                <a:gd name="T12" fmla="*/ 225 w 144"/>
                <a:gd name="T13" fmla="*/ 55 h 152"/>
                <a:gd name="T14" fmla="*/ 13 w 144"/>
                <a:gd name="T15" fmla="*/ 88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152">
                  <a:moveTo>
                    <a:pt x="4" y="29"/>
                  </a:moveTo>
                  <a:cubicBezTo>
                    <a:pt x="0" y="84"/>
                    <a:pt x="0" y="84"/>
                    <a:pt x="0" y="84"/>
                  </a:cubicBezTo>
                  <a:cubicBezTo>
                    <a:pt x="0" y="84"/>
                    <a:pt x="9" y="99"/>
                    <a:pt x="22" y="101"/>
                  </a:cubicBezTo>
                  <a:cubicBezTo>
                    <a:pt x="36" y="103"/>
                    <a:pt x="44" y="112"/>
                    <a:pt x="50" y="123"/>
                  </a:cubicBezTo>
                  <a:cubicBezTo>
                    <a:pt x="55" y="133"/>
                    <a:pt x="67" y="152"/>
                    <a:pt x="80" y="139"/>
                  </a:cubicBezTo>
                  <a:cubicBezTo>
                    <a:pt x="92" y="127"/>
                    <a:pt x="144" y="80"/>
                    <a:pt x="130" y="55"/>
                  </a:cubicBezTo>
                  <a:cubicBezTo>
                    <a:pt x="117" y="31"/>
                    <a:pt x="86" y="23"/>
                    <a:pt x="75" y="18"/>
                  </a:cubicBezTo>
                  <a:cubicBezTo>
                    <a:pt x="64" y="13"/>
                    <a:pt x="22" y="0"/>
                    <a:pt x="4" y="29"/>
                  </a:cubicBez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5" name="Freeform 118">
              <a:extLst>
                <a:ext uri="{FF2B5EF4-FFF2-40B4-BE49-F238E27FC236}">
                  <a16:creationId xmlns:a16="http://schemas.microsoft.com/office/drawing/2014/main" id="{91DC849A-FA89-4562-9663-F4946788B919}"/>
                </a:ext>
              </a:extLst>
            </p:cNvPr>
            <p:cNvSpPr>
              <a:spLocks/>
            </p:cNvSpPr>
            <p:nvPr/>
          </p:nvSpPr>
          <p:spPr bwMode="auto">
            <a:xfrm>
              <a:off x="4567" y="1495"/>
              <a:ext cx="160" cy="174"/>
            </a:xfrm>
            <a:custGeom>
              <a:avLst/>
              <a:gdLst>
                <a:gd name="T0" fmla="*/ 206 w 111"/>
                <a:gd name="T1" fmla="*/ 32 h 120"/>
                <a:gd name="T2" fmla="*/ 303 w 111"/>
                <a:gd name="T3" fmla="*/ 229 h 120"/>
                <a:gd name="T4" fmla="*/ 203 w 111"/>
                <a:gd name="T5" fmla="*/ 319 h 120"/>
                <a:gd name="T6" fmla="*/ 36 w 111"/>
                <a:gd name="T7" fmla="*/ 307 h 120"/>
                <a:gd name="T8" fmla="*/ 42 w 111"/>
                <a:gd name="T9" fmla="*/ 141 h 120"/>
                <a:gd name="T10" fmla="*/ 206 w 111"/>
                <a:gd name="T11" fmla="*/ 32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120">
                  <a:moveTo>
                    <a:pt x="69" y="10"/>
                  </a:moveTo>
                  <a:cubicBezTo>
                    <a:pt x="69" y="10"/>
                    <a:pt x="111" y="42"/>
                    <a:pt x="101" y="75"/>
                  </a:cubicBezTo>
                  <a:cubicBezTo>
                    <a:pt x="91" y="107"/>
                    <a:pt x="83" y="101"/>
                    <a:pt x="68" y="105"/>
                  </a:cubicBezTo>
                  <a:cubicBezTo>
                    <a:pt x="52" y="109"/>
                    <a:pt x="14" y="120"/>
                    <a:pt x="12" y="101"/>
                  </a:cubicBezTo>
                  <a:cubicBezTo>
                    <a:pt x="10" y="83"/>
                    <a:pt x="0" y="56"/>
                    <a:pt x="14" y="46"/>
                  </a:cubicBezTo>
                  <a:cubicBezTo>
                    <a:pt x="27" y="36"/>
                    <a:pt x="59" y="0"/>
                    <a:pt x="69" y="10"/>
                  </a:cubicBez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6" name="Freeform 119">
              <a:extLst>
                <a:ext uri="{FF2B5EF4-FFF2-40B4-BE49-F238E27FC236}">
                  <a16:creationId xmlns:a16="http://schemas.microsoft.com/office/drawing/2014/main" id="{94659C1C-DDB0-4E46-B4B9-62C44ADF9A33}"/>
                </a:ext>
              </a:extLst>
            </p:cNvPr>
            <p:cNvSpPr>
              <a:spLocks/>
            </p:cNvSpPr>
            <p:nvPr/>
          </p:nvSpPr>
          <p:spPr bwMode="auto">
            <a:xfrm>
              <a:off x="4467" y="1581"/>
              <a:ext cx="109" cy="186"/>
            </a:xfrm>
            <a:custGeom>
              <a:avLst/>
              <a:gdLst>
                <a:gd name="T0" fmla="*/ 176 w 75"/>
                <a:gd name="T1" fmla="*/ 25 h 129"/>
                <a:gd name="T2" fmla="*/ 126 w 75"/>
                <a:gd name="T3" fmla="*/ 123 h 129"/>
                <a:gd name="T4" fmla="*/ 28 w 75"/>
                <a:gd name="T5" fmla="*/ 339 h 129"/>
                <a:gd name="T6" fmla="*/ 182 w 75"/>
                <a:gd name="T7" fmla="*/ 306 h 129"/>
                <a:gd name="T8" fmla="*/ 176 w 75"/>
                <a:gd name="T9" fmla="*/ 25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29">
                  <a:moveTo>
                    <a:pt x="57" y="8"/>
                  </a:moveTo>
                  <a:cubicBezTo>
                    <a:pt x="47" y="12"/>
                    <a:pt x="43" y="28"/>
                    <a:pt x="41" y="41"/>
                  </a:cubicBezTo>
                  <a:cubicBezTo>
                    <a:pt x="38" y="54"/>
                    <a:pt x="0" y="97"/>
                    <a:pt x="9" y="113"/>
                  </a:cubicBezTo>
                  <a:cubicBezTo>
                    <a:pt x="19" y="129"/>
                    <a:pt x="47" y="120"/>
                    <a:pt x="59" y="102"/>
                  </a:cubicBezTo>
                  <a:cubicBezTo>
                    <a:pt x="70" y="84"/>
                    <a:pt x="75" y="0"/>
                    <a:pt x="57" y="8"/>
                  </a:cubicBez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7" name="Freeform 120">
              <a:extLst>
                <a:ext uri="{FF2B5EF4-FFF2-40B4-BE49-F238E27FC236}">
                  <a16:creationId xmlns:a16="http://schemas.microsoft.com/office/drawing/2014/main" id="{4A17ACF8-5DCF-4415-9BE2-D6FA753D6DCB}"/>
                </a:ext>
              </a:extLst>
            </p:cNvPr>
            <p:cNvSpPr>
              <a:spLocks/>
            </p:cNvSpPr>
            <p:nvPr/>
          </p:nvSpPr>
          <p:spPr bwMode="auto">
            <a:xfrm>
              <a:off x="4555" y="1638"/>
              <a:ext cx="165" cy="231"/>
            </a:xfrm>
            <a:custGeom>
              <a:avLst/>
              <a:gdLst>
                <a:gd name="T0" fmla="*/ 259 w 114"/>
                <a:gd name="T1" fmla="*/ 103 h 159"/>
                <a:gd name="T2" fmla="*/ 182 w 114"/>
                <a:gd name="T3" fmla="*/ 384 h 159"/>
                <a:gd name="T4" fmla="*/ 42 w 114"/>
                <a:gd name="T5" fmla="*/ 237 h 159"/>
                <a:gd name="T6" fmla="*/ 259 w 114"/>
                <a:gd name="T7" fmla="*/ 103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59">
                  <a:moveTo>
                    <a:pt x="86" y="34"/>
                  </a:moveTo>
                  <a:cubicBezTo>
                    <a:pt x="86" y="34"/>
                    <a:pt x="114" y="91"/>
                    <a:pt x="60" y="125"/>
                  </a:cubicBezTo>
                  <a:cubicBezTo>
                    <a:pt x="6" y="159"/>
                    <a:pt x="0" y="96"/>
                    <a:pt x="14" y="77"/>
                  </a:cubicBezTo>
                  <a:cubicBezTo>
                    <a:pt x="29" y="58"/>
                    <a:pt x="59" y="0"/>
                    <a:pt x="86" y="34"/>
                  </a:cubicBez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8" name="Freeform 121">
              <a:extLst>
                <a:ext uri="{FF2B5EF4-FFF2-40B4-BE49-F238E27FC236}">
                  <a16:creationId xmlns:a16="http://schemas.microsoft.com/office/drawing/2014/main" id="{23E077AE-0127-4C6C-B435-DA4259572F9C}"/>
                </a:ext>
              </a:extLst>
            </p:cNvPr>
            <p:cNvSpPr>
              <a:spLocks/>
            </p:cNvSpPr>
            <p:nvPr/>
          </p:nvSpPr>
          <p:spPr bwMode="auto">
            <a:xfrm>
              <a:off x="4463" y="1774"/>
              <a:ext cx="92" cy="151"/>
            </a:xfrm>
            <a:custGeom>
              <a:avLst/>
              <a:gdLst>
                <a:gd name="T0" fmla="*/ 119 w 64"/>
                <a:gd name="T1" fmla="*/ 9 h 104"/>
                <a:gd name="T2" fmla="*/ 19 w 64"/>
                <a:gd name="T3" fmla="*/ 61 h 104"/>
                <a:gd name="T4" fmla="*/ 47 w 64"/>
                <a:gd name="T5" fmla="*/ 283 h 104"/>
                <a:gd name="T6" fmla="*/ 167 w 64"/>
                <a:gd name="T7" fmla="*/ 154 h 104"/>
                <a:gd name="T8" fmla="*/ 119 w 64"/>
                <a:gd name="T9" fmla="*/ 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04">
                  <a:moveTo>
                    <a:pt x="40" y="3"/>
                  </a:moveTo>
                  <a:cubicBezTo>
                    <a:pt x="28" y="0"/>
                    <a:pt x="5" y="7"/>
                    <a:pt x="6" y="20"/>
                  </a:cubicBezTo>
                  <a:cubicBezTo>
                    <a:pt x="6" y="34"/>
                    <a:pt x="0" y="104"/>
                    <a:pt x="16" y="92"/>
                  </a:cubicBezTo>
                  <a:cubicBezTo>
                    <a:pt x="33" y="79"/>
                    <a:pt x="58" y="72"/>
                    <a:pt x="56" y="50"/>
                  </a:cubicBezTo>
                  <a:cubicBezTo>
                    <a:pt x="53" y="29"/>
                    <a:pt x="64" y="9"/>
                    <a:pt x="40" y="3"/>
                  </a:cubicBez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39" name="Freeform 122">
              <a:extLst>
                <a:ext uri="{FF2B5EF4-FFF2-40B4-BE49-F238E27FC236}">
                  <a16:creationId xmlns:a16="http://schemas.microsoft.com/office/drawing/2014/main" id="{F7A37E63-9E65-4AC2-8695-CBE3C26CE3C5}"/>
                </a:ext>
              </a:extLst>
            </p:cNvPr>
            <p:cNvSpPr>
              <a:spLocks/>
            </p:cNvSpPr>
            <p:nvPr/>
          </p:nvSpPr>
          <p:spPr bwMode="auto">
            <a:xfrm>
              <a:off x="4489" y="1845"/>
              <a:ext cx="140" cy="147"/>
            </a:xfrm>
            <a:custGeom>
              <a:avLst/>
              <a:gdLst>
                <a:gd name="T0" fmla="*/ 292 w 97"/>
                <a:gd name="T1" fmla="*/ 76 h 101"/>
                <a:gd name="T2" fmla="*/ 204 w 97"/>
                <a:gd name="T3" fmla="*/ 309 h 101"/>
                <a:gd name="T4" fmla="*/ 36 w 97"/>
                <a:gd name="T5" fmla="*/ 201 h 101"/>
                <a:gd name="T6" fmla="*/ 178 w 97"/>
                <a:gd name="T7" fmla="*/ 42 h 101"/>
                <a:gd name="T8" fmla="*/ 292 w 97"/>
                <a:gd name="T9" fmla="*/ 7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1">
                  <a:moveTo>
                    <a:pt x="97" y="25"/>
                  </a:moveTo>
                  <a:cubicBezTo>
                    <a:pt x="97" y="25"/>
                    <a:pt x="92" y="99"/>
                    <a:pt x="68" y="100"/>
                  </a:cubicBezTo>
                  <a:cubicBezTo>
                    <a:pt x="44" y="101"/>
                    <a:pt x="0" y="81"/>
                    <a:pt x="12" y="65"/>
                  </a:cubicBezTo>
                  <a:cubicBezTo>
                    <a:pt x="25" y="49"/>
                    <a:pt x="54" y="28"/>
                    <a:pt x="59" y="14"/>
                  </a:cubicBezTo>
                  <a:cubicBezTo>
                    <a:pt x="64" y="0"/>
                    <a:pt x="89" y="3"/>
                    <a:pt x="97" y="25"/>
                  </a:cubicBez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0" name="Freeform 123">
              <a:extLst>
                <a:ext uri="{FF2B5EF4-FFF2-40B4-BE49-F238E27FC236}">
                  <a16:creationId xmlns:a16="http://schemas.microsoft.com/office/drawing/2014/main" id="{F14222AE-9D34-4736-AD2A-252C4FE8A8B4}"/>
                </a:ext>
              </a:extLst>
            </p:cNvPr>
            <p:cNvSpPr>
              <a:spLocks/>
            </p:cNvSpPr>
            <p:nvPr/>
          </p:nvSpPr>
          <p:spPr bwMode="auto">
            <a:xfrm>
              <a:off x="4451" y="2012"/>
              <a:ext cx="110" cy="188"/>
            </a:xfrm>
            <a:custGeom>
              <a:avLst/>
              <a:gdLst>
                <a:gd name="T0" fmla="*/ 206 w 76"/>
                <a:gd name="T1" fmla="*/ 81 h 130"/>
                <a:gd name="T2" fmla="*/ 116 w 76"/>
                <a:gd name="T3" fmla="*/ 324 h 130"/>
                <a:gd name="T4" fmla="*/ 52 w 76"/>
                <a:gd name="T5" fmla="*/ 230 h 130"/>
                <a:gd name="T6" fmla="*/ 206 w 76"/>
                <a:gd name="T7" fmla="*/ 81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0">
                  <a:moveTo>
                    <a:pt x="68" y="27"/>
                  </a:moveTo>
                  <a:cubicBezTo>
                    <a:pt x="68" y="27"/>
                    <a:pt x="76" y="84"/>
                    <a:pt x="38" y="107"/>
                  </a:cubicBezTo>
                  <a:cubicBezTo>
                    <a:pt x="0" y="130"/>
                    <a:pt x="8" y="92"/>
                    <a:pt x="17" y="76"/>
                  </a:cubicBezTo>
                  <a:cubicBezTo>
                    <a:pt x="26" y="60"/>
                    <a:pt x="66" y="0"/>
                    <a:pt x="68" y="27"/>
                  </a:cubicBezTo>
                  <a:close/>
                </a:path>
              </a:pathLst>
            </a:custGeom>
            <a:solidFill>
              <a:srgbClr val="7C1F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1" name="Freeform 124">
              <a:extLst>
                <a:ext uri="{FF2B5EF4-FFF2-40B4-BE49-F238E27FC236}">
                  <a16:creationId xmlns:a16="http://schemas.microsoft.com/office/drawing/2014/main" id="{71A8703F-05E6-4123-A295-918ADDE09480}"/>
                </a:ext>
              </a:extLst>
            </p:cNvPr>
            <p:cNvSpPr>
              <a:spLocks/>
            </p:cNvSpPr>
            <p:nvPr/>
          </p:nvSpPr>
          <p:spPr bwMode="auto">
            <a:xfrm>
              <a:off x="4391" y="1961"/>
              <a:ext cx="131" cy="285"/>
            </a:xfrm>
            <a:custGeom>
              <a:avLst/>
              <a:gdLst>
                <a:gd name="T0" fmla="*/ 0 w 91"/>
                <a:gd name="T1" fmla="*/ 596 h 197"/>
                <a:gd name="T2" fmla="*/ 29 w 91"/>
                <a:gd name="T3" fmla="*/ 116 h 197"/>
                <a:gd name="T4" fmla="*/ 203 w 91"/>
                <a:gd name="T5" fmla="*/ 90 h 197"/>
                <a:gd name="T6" fmla="*/ 135 w 91"/>
                <a:gd name="T7" fmla="*/ 314 h 197"/>
                <a:gd name="T8" fmla="*/ 0 w 91"/>
                <a:gd name="T9" fmla="*/ 596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97">
                  <a:moveTo>
                    <a:pt x="0" y="197"/>
                  </a:moveTo>
                  <a:cubicBezTo>
                    <a:pt x="10" y="38"/>
                    <a:pt x="10" y="38"/>
                    <a:pt x="10" y="38"/>
                  </a:cubicBezTo>
                  <a:cubicBezTo>
                    <a:pt x="10" y="38"/>
                    <a:pt x="45" y="0"/>
                    <a:pt x="68" y="30"/>
                  </a:cubicBezTo>
                  <a:cubicBezTo>
                    <a:pt x="91" y="61"/>
                    <a:pt x="53" y="85"/>
                    <a:pt x="45" y="104"/>
                  </a:cubicBezTo>
                  <a:cubicBezTo>
                    <a:pt x="37" y="122"/>
                    <a:pt x="41" y="189"/>
                    <a:pt x="0" y="197"/>
                  </a:cubicBez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2" name="Freeform 125">
              <a:extLst>
                <a:ext uri="{FF2B5EF4-FFF2-40B4-BE49-F238E27FC236}">
                  <a16:creationId xmlns:a16="http://schemas.microsoft.com/office/drawing/2014/main" id="{3C3627D9-3058-45C0-BFFE-D792A444E2E5}"/>
                </a:ext>
              </a:extLst>
            </p:cNvPr>
            <p:cNvSpPr>
              <a:spLocks/>
            </p:cNvSpPr>
            <p:nvPr/>
          </p:nvSpPr>
          <p:spPr bwMode="auto">
            <a:xfrm>
              <a:off x="4407" y="1756"/>
              <a:ext cx="53" cy="224"/>
            </a:xfrm>
            <a:custGeom>
              <a:avLst/>
              <a:gdLst>
                <a:gd name="T0" fmla="*/ 29 w 37"/>
                <a:gd name="T1" fmla="*/ 0 h 155"/>
                <a:gd name="T2" fmla="*/ 103 w 37"/>
                <a:gd name="T3" fmla="*/ 225 h 155"/>
                <a:gd name="T4" fmla="*/ 0 w 37"/>
                <a:gd name="T5" fmla="*/ 419 h 155"/>
                <a:gd name="T6" fmla="*/ 29 w 37"/>
                <a:gd name="T7" fmla="*/ 0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155">
                  <a:moveTo>
                    <a:pt x="10" y="0"/>
                  </a:moveTo>
                  <a:cubicBezTo>
                    <a:pt x="10" y="0"/>
                    <a:pt x="33" y="22"/>
                    <a:pt x="35" y="75"/>
                  </a:cubicBezTo>
                  <a:cubicBezTo>
                    <a:pt x="37" y="128"/>
                    <a:pt x="23" y="155"/>
                    <a:pt x="0" y="139"/>
                  </a:cubicBezTo>
                  <a:lnTo>
                    <a:pt x="10" y="0"/>
                  </a:ln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3" name="Freeform 126">
              <a:extLst>
                <a:ext uri="{FF2B5EF4-FFF2-40B4-BE49-F238E27FC236}">
                  <a16:creationId xmlns:a16="http://schemas.microsoft.com/office/drawing/2014/main" id="{CF1E61BC-2625-4D90-9A40-86413A9D1E97}"/>
                </a:ext>
              </a:extLst>
            </p:cNvPr>
            <p:cNvSpPr>
              <a:spLocks/>
            </p:cNvSpPr>
            <p:nvPr/>
          </p:nvSpPr>
          <p:spPr bwMode="auto">
            <a:xfrm>
              <a:off x="4421" y="1510"/>
              <a:ext cx="87" cy="192"/>
            </a:xfrm>
            <a:custGeom>
              <a:avLst/>
              <a:gdLst>
                <a:gd name="T0" fmla="*/ 0 w 60"/>
                <a:gd name="T1" fmla="*/ 400 h 133"/>
                <a:gd name="T2" fmla="*/ 181 w 60"/>
                <a:gd name="T3" fmla="*/ 225 h 133"/>
                <a:gd name="T4" fmla="*/ 28 w 60"/>
                <a:gd name="T5" fmla="*/ 0 h 133"/>
                <a:gd name="T6" fmla="*/ 28 w 60"/>
                <a:gd name="T7" fmla="*/ 0 h 133"/>
                <a:gd name="T8" fmla="*/ 0 w 60"/>
                <a:gd name="T9" fmla="*/ 398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33">
                  <a:moveTo>
                    <a:pt x="0" y="133"/>
                  </a:moveTo>
                  <a:cubicBezTo>
                    <a:pt x="0" y="133"/>
                    <a:pt x="59" y="130"/>
                    <a:pt x="59" y="75"/>
                  </a:cubicBezTo>
                  <a:cubicBezTo>
                    <a:pt x="60" y="20"/>
                    <a:pt x="42" y="3"/>
                    <a:pt x="9" y="0"/>
                  </a:cubicBezTo>
                  <a:cubicBezTo>
                    <a:pt x="9" y="0"/>
                    <a:pt x="9" y="0"/>
                    <a:pt x="9" y="0"/>
                  </a:cubicBezTo>
                  <a:cubicBezTo>
                    <a:pt x="0" y="132"/>
                    <a:pt x="0" y="132"/>
                    <a:pt x="0" y="132"/>
                  </a:cubicBezTo>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4" name="Freeform 127">
              <a:extLst>
                <a:ext uri="{FF2B5EF4-FFF2-40B4-BE49-F238E27FC236}">
                  <a16:creationId xmlns:a16="http://schemas.microsoft.com/office/drawing/2014/main" id="{8CB9B735-0472-4D00-849D-00D896A5A1A2}"/>
                </a:ext>
              </a:extLst>
            </p:cNvPr>
            <p:cNvSpPr>
              <a:spLocks/>
            </p:cNvSpPr>
            <p:nvPr/>
          </p:nvSpPr>
          <p:spPr bwMode="auto">
            <a:xfrm>
              <a:off x="4434" y="1350"/>
              <a:ext cx="208" cy="220"/>
            </a:xfrm>
            <a:custGeom>
              <a:avLst/>
              <a:gdLst>
                <a:gd name="T0" fmla="*/ 13 w 144"/>
                <a:gd name="T1" fmla="*/ 88 h 152"/>
                <a:gd name="T2" fmla="*/ 0 w 144"/>
                <a:gd name="T3" fmla="*/ 256 h 152"/>
                <a:gd name="T4" fmla="*/ 66 w 144"/>
                <a:gd name="T5" fmla="*/ 305 h 152"/>
                <a:gd name="T6" fmla="*/ 150 w 144"/>
                <a:gd name="T7" fmla="*/ 373 h 152"/>
                <a:gd name="T8" fmla="*/ 243 w 144"/>
                <a:gd name="T9" fmla="*/ 421 h 152"/>
                <a:gd name="T10" fmla="*/ 393 w 144"/>
                <a:gd name="T11" fmla="*/ 168 h 152"/>
                <a:gd name="T12" fmla="*/ 225 w 144"/>
                <a:gd name="T13" fmla="*/ 55 h 152"/>
                <a:gd name="T14" fmla="*/ 13 w 144"/>
                <a:gd name="T15" fmla="*/ 88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152">
                  <a:moveTo>
                    <a:pt x="4" y="29"/>
                  </a:moveTo>
                  <a:cubicBezTo>
                    <a:pt x="0" y="84"/>
                    <a:pt x="0" y="84"/>
                    <a:pt x="0" y="84"/>
                  </a:cubicBezTo>
                  <a:cubicBezTo>
                    <a:pt x="0" y="84"/>
                    <a:pt x="9" y="99"/>
                    <a:pt x="22" y="101"/>
                  </a:cubicBezTo>
                  <a:cubicBezTo>
                    <a:pt x="36" y="103"/>
                    <a:pt x="44" y="112"/>
                    <a:pt x="50" y="123"/>
                  </a:cubicBezTo>
                  <a:cubicBezTo>
                    <a:pt x="55" y="133"/>
                    <a:pt x="67" y="152"/>
                    <a:pt x="80" y="139"/>
                  </a:cubicBezTo>
                  <a:cubicBezTo>
                    <a:pt x="92" y="127"/>
                    <a:pt x="144" y="80"/>
                    <a:pt x="130" y="55"/>
                  </a:cubicBezTo>
                  <a:cubicBezTo>
                    <a:pt x="117" y="31"/>
                    <a:pt x="86" y="23"/>
                    <a:pt x="75" y="18"/>
                  </a:cubicBezTo>
                  <a:cubicBezTo>
                    <a:pt x="64" y="13"/>
                    <a:pt x="22" y="0"/>
                    <a:pt x="4" y="29"/>
                  </a:cubicBez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5" name="Freeform 128">
              <a:extLst>
                <a:ext uri="{FF2B5EF4-FFF2-40B4-BE49-F238E27FC236}">
                  <a16:creationId xmlns:a16="http://schemas.microsoft.com/office/drawing/2014/main" id="{30C83E1C-EEF5-463D-B18B-2333958B93AE}"/>
                </a:ext>
              </a:extLst>
            </p:cNvPr>
            <p:cNvSpPr>
              <a:spLocks/>
            </p:cNvSpPr>
            <p:nvPr/>
          </p:nvSpPr>
          <p:spPr bwMode="auto">
            <a:xfrm>
              <a:off x="4567" y="1495"/>
              <a:ext cx="160" cy="174"/>
            </a:xfrm>
            <a:custGeom>
              <a:avLst/>
              <a:gdLst>
                <a:gd name="T0" fmla="*/ 206 w 111"/>
                <a:gd name="T1" fmla="*/ 32 h 120"/>
                <a:gd name="T2" fmla="*/ 303 w 111"/>
                <a:gd name="T3" fmla="*/ 229 h 120"/>
                <a:gd name="T4" fmla="*/ 203 w 111"/>
                <a:gd name="T5" fmla="*/ 319 h 120"/>
                <a:gd name="T6" fmla="*/ 36 w 111"/>
                <a:gd name="T7" fmla="*/ 307 h 120"/>
                <a:gd name="T8" fmla="*/ 42 w 111"/>
                <a:gd name="T9" fmla="*/ 141 h 120"/>
                <a:gd name="T10" fmla="*/ 206 w 111"/>
                <a:gd name="T11" fmla="*/ 32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120">
                  <a:moveTo>
                    <a:pt x="69" y="10"/>
                  </a:moveTo>
                  <a:cubicBezTo>
                    <a:pt x="69" y="10"/>
                    <a:pt x="111" y="42"/>
                    <a:pt x="101" y="75"/>
                  </a:cubicBezTo>
                  <a:cubicBezTo>
                    <a:pt x="91" y="107"/>
                    <a:pt x="83" y="101"/>
                    <a:pt x="68" y="105"/>
                  </a:cubicBezTo>
                  <a:cubicBezTo>
                    <a:pt x="52" y="109"/>
                    <a:pt x="14" y="120"/>
                    <a:pt x="12" y="101"/>
                  </a:cubicBezTo>
                  <a:cubicBezTo>
                    <a:pt x="10" y="83"/>
                    <a:pt x="0" y="56"/>
                    <a:pt x="14" y="46"/>
                  </a:cubicBezTo>
                  <a:cubicBezTo>
                    <a:pt x="27" y="36"/>
                    <a:pt x="59" y="0"/>
                    <a:pt x="69" y="10"/>
                  </a:cubicBez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6" name="Freeform 129">
              <a:extLst>
                <a:ext uri="{FF2B5EF4-FFF2-40B4-BE49-F238E27FC236}">
                  <a16:creationId xmlns:a16="http://schemas.microsoft.com/office/drawing/2014/main" id="{821B0C2E-D448-48F8-8F96-55EF9DE22B61}"/>
                </a:ext>
              </a:extLst>
            </p:cNvPr>
            <p:cNvSpPr>
              <a:spLocks/>
            </p:cNvSpPr>
            <p:nvPr/>
          </p:nvSpPr>
          <p:spPr bwMode="auto">
            <a:xfrm>
              <a:off x="4467" y="1581"/>
              <a:ext cx="109" cy="186"/>
            </a:xfrm>
            <a:custGeom>
              <a:avLst/>
              <a:gdLst>
                <a:gd name="T0" fmla="*/ 176 w 75"/>
                <a:gd name="T1" fmla="*/ 25 h 129"/>
                <a:gd name="T2" fmla="*/ 126 w 75"/>
                <a:gd name="T3" fmla="*/ 123 h 129"/>
                <a:gd name="T4" fmla="*/ 28 w 75"/>
                <a:gd name="T5" fmla="*/ 339 h 129"/>
                <a:gd name="T6" fmla="*/ 182 w 75"/>
                <a:gd name="T7" fmla="*/ 306 h 129"/>
                <a:gd name="T8" fmla="*/ 176 w 75"/>
                <a:gd name="T9" fmla="*/ 25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29">
                  <a:moveTo>
                    <a:pt x="57" y="8"/>
                  </a:moveTo>
                  <a:cubicBezTo>
                    <a:pt x="47" y="12"/>
                    <a:pt x="43" y="28"/>
                    <a:pt x="41" y="41"/>
                  </a:cubicBezTo>
                  <a:cubicBezTo>
                    <a:pt x="38" y="54"/>
                    <a:pt x="0" y="97"/>
                    <a:pt x="9" y="113"/>
                  </a:cubicBezTo>
                  <a:cubicBezTo>
                    <a:pt x="19" y="129"/>
                    <a:pt x="47" y="120"/>
                    <a:pt x="59" y="102"/>
                  </a:cubicBezTo>
                  <a:cubicBezTo>
                    <a:pt x="70" y="84"/>
                    <a:pt x="75" y="0"/>
                    <a:pt x="57" y="8"/>
                  </a:cubicBez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7" name="Freeform 130">
              <a:extLst>
                <a:ext uri="{FF2B5EF4-FFF2-40B4-BE49-F238E27FC236}">
                  <a16:creationId xmlns:a16="http://schemas.microsoft.com/office/drawing/2014/main" id="{C7EE9782-85F5-4DA4-90CA-3A306450F0A8}"/>
                </a:ext>
              </a:extLst>
            </p:cNvPr>
            <p:cNvSpPr>
              <a:spLocks/>
            </p:cNvSpPr>
            <p:nvPr/>
          </p:nvSpPr>
          <p:spPr bwMode="auto">
            <a:xfrm>
              <a:off x="4555" y="1638"/>
              <a:ext cx="165" cy="231"/>
            </a:xfrm>
            <a:custGeom>
              <a:avLst/>
              <a:gdLst>
                <a:gd name="T0" fmla="*/ 259 w 114"/>
                <a:gd name="T1" fmla="*/ 103 h 159"/>
                <a:gd name="T2" fmla="*/ 182 w 114"/>
                <a:gd name="T3" fmla="*/ 384 h 159"/>
                <a:gd name="T4" fmla="*/ 42 w 114"/>
                <a:gd name="T5" fmla="*/ 237 h 159"/>
                <a:gd name="T6" fmla="*/ 259 w 114"/>
                <a:gd name="T7" fmla="*/ 103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59">
                  <a:moveTo>
                    <a:pt x="86" y="34"/>
                  </a:moveTo>
                  <a:cubicBezTo>
                    <a:pt x="86" y="34"/>
                    <a:pt x="114" y="91"/>
                    <a:pt x="60" y="125"/>
                  </a:cubicBezTo>
                  <a:cubicBezTo>
                    <a:pt x="6" y="159"/>
                    <a:pt x="0" y="96"/>
                    <a:pt x="14" y="77"/>
                  </a:cubicBezTo>
                  <a:cubicBezTo>
                    <a:pt x="29" y="58"/>
                    <a:pt x="59" y="0"/>
                    <a:pt x="86" y="34"/>
                  </a:cubicBez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8" name="Freeform 131">
              <a:extLst>
                <a:ext uri="{FF2B5EF4-FFF2-40B4-BE49-F238E27FC236}">
                  <a16:creationId xmlns:a16="http://schemas.microsoft.com/office/drawing/2014/main" id="{BB26BDFC-364B-4701-9E9C-D5AB7CA1E6C1}"/>
                </a:ext>
              </a:extLst>
            </p:cNvPr>
            <p:cNvSpPr>
              <a:spLocks/>
            </p:cNvSpPr>
            <p:nvPr/>
          </p:nvSpPr>
          <p:spPr bwMode="auto">
            <a:xfrm>
              <a:off x="4463" y="1774"/>
              <a:ext cx="92" cy="151"/>
            </a:xfrm>
            <a:custGeom>
              <a:avLst/>
              <a:gdLst>
                <a:gd name="T0" fmla="*/ 119 w 64"/>
                <a:gd name="T1" fmla="*/ 9 h 104"/>
                <a:gd name="T2" fmla="*/ 19 w 64"/>
                <a:gd name="T3" fmla="*/ 61 h 104"/>
                <a:gd name="T4" fmla="*/ 47 w 64"/>
                <a:gd name="T5" fmla="*/ 283 h 104"/>
                <a:gd name="T6" fmla="*/ 167 w 64"/>
                <a:gd name="T7" fmla="*/ 154 h 104"/>
                <a:gd name="T8" fmla="*/ 119 w 64"/>
                <a:gd name="T9" fmla="*/ 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04">
                  <a:moveTo>
                    <a:pt x="40" y="3"/>
                  </a:moveTo>
                  <a:cubicBezTo>
                    <a:pt x="28" y="0"/>
                    <a:pt x="5" y="7"/>
                    <a:pt x="6" y="20"/>
                  </a:cubicBezTo>
                  <a:cubicBezTo>
                    <a:pt x="6" y="34"/>
                    <a:pt x="0" y="104"/>
                    <a:pt x="16" y="92"/>
                  </a:cubicBezTo>
                  <a:cubicBezTo>
                    <a:pt x="33" y="79"/>
                    <a:pt x="58" y="72"/>
                    <a:pt x="56" y="50"/>
                  </a:cubicBezTo>
                  <a:cubicBezTo>
                    <a:pt x="53" y="29"/>
                    <a:pt x="64" y="9"/>
                    <a:pt x="40" y="3"/>
                  </a:cubicBez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49" name="Freeform 132">
              <a:extLst>
                <a:ext uri="{FF2B5EF4-FFF2-40B4-BE49-F238E27FC236}">
                  <a16:creationId xmlns:a16="http://schemas.microsoft.com/office/drawing/2014/main" id="{C7BC7B1C-B6D2-4E1B-9574-79FB20DDE69A}"/>
                </a:ext>
              </a:extLst>
            </p:cNvPr>
            <p:cNvSpPr>
              <a:spLocks/>
            </p:cNvSpPr>
            <p:nvPr/>
          </p:nvSpPr>
          <p:spPr bwMode="auto">
            <a:xfrm>
              <a:off x="4489" y="1845"/>
              <a:ext cx="140" cy="147"/>
            </a:xfrm>
            <a:custGeom>
              <a:avLst/>
              <a:gdLst>
                <a:gd name="T0" fmla="*/ 292 w 97"/>
                <a:gd name="T1" fmla="*/ 76 h 101"/>
                <a:gd name="T2" fmla="*/ 204 w 97"/>
                <a:gd name="T3" fmla="*/ 309 h 101"/>
                <a:gd name="T4" fmla="*/ 36 w 97"/>
                <a:gd name="T5" fmla="*/ 201 h 101"/>
                <a:gd name="T6" fmla="*/ 178 w 97"/>
                <a:gd name="T7" fmla="*/ 42 h 101"/>
                <a:gd name="T8" fmla="*/ 292 w 97"/>
                <a:gd name="T9" fmla="*/ 7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1">
                  <a:moveTo>
                    <a:pt x="97" y="25"/>
                  </a:moveTo>
                  <a:cubicBezTo>
                    <a:pt x="97" y="25"/>
                    <a:pt x="92" y="99"/>
                    <a:pt x="68" y="100"/>
                  </a:cubicBezTo>
                  <a:cubicBezTo>
                    <a:pt x="44" y="101"/>
                    <a:pt x="0" y="81"/>
                    <a:pt x="12" y="65"/>
                  </a:cubicBezTo>
                  <a:cubicBezTo>
                    <a:pt x="25" y="49"/>
                    <a:pt x="54" y="28"/>
                    <a:pt x="59" y="14"/>
                  </a:cubicBezTo>
                  <a:cubicBezTo>
                    <a:pt x="64" y="0"/>
                    <a:pt x="89" y="3"/>
                    <a:pt x="97" y="25"/>
                  </a:cubicBez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0" name="Freeform 133">
              <a:extLst>
                <a:ext uri="{FF2B5EF4-FFF2-40B4-BE49-F238E27FC236}">
                  <a16:creationId xmlns:a16="http://schemas.microsoft.com/office/drawing/2014/main" id="{FC88514C-BDCC-4784-AB90-48AA35243239}"/>
                </a:ext>
              </a:extLst>
            </p:cNvPr>
            <p:cNvSpPr>
              <a:spLocks/>
            </p:cNvSpPr>
            <p:nvPr/>
          </p:nvSpPr>
          <p:spPr bwMode="auto">
            <a:xfrm>
              <a:off x="4451" y="2012"/>
              <a:ext cx="110" cy="188"/>
            </a:xfrm>
            <a:custGeom>
              <a:avLst/>
              <a:gdLst>
                <a:gd name="T0" fmla="*/ 206 w 76"/>
                <a:gd name="T1" fmla="*/ 81 h 130"/>
                <a:gd name="T2" fmla="*/ 116 w 76"/>
                <a:gd name="T3" fmla="*/ 324 h 130"/>
                <a:gd name="T4" fmla="*/ 52 w 76"/>
                <a:gd name="T5" fmla="*/ 230 h 130"/>
                <a:gd name="T6" fmla="*/ 206 w 76"/>
                <a:gd name="T7" fmla="*/ 81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0">
                  <a:moveTo>
                    <a:pt x="68" y="27"/>
                  </a:moveTo>
                  <a:cubicBezTo>
                    <a:pt x="68" y="27"/>
                    <a:pt x="76" y="84"/>
                    <a:pt x="38" y="107"/>
                  </a:cubicBezTo>
                  <a:cubicBezTo>
                    <a:pt x="0" y="130"/>
                    <a:pt x="8" y="92"/>
                    <a:pt x="17" y="76"/>
                  </a:cubicBezTo>
                  <a:cubicBezTo>
                    <a:pt x="26" y="60"/>
                    <a:pt x="66" y="0"/>
                    <a:pt x="68" y="27"/>
                  </a:cubicBezTo>
                  <a:close/>
                </a:path>
              </a:pathLst>
            </a:custGeom>
            <a:noFill/>
            <a:ln w="9525" cap="flat">
              <a:solidFill>
                <a:srgbClr val="600F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1" name="Freeform 134">
              <a:extLst>
                <a:ext uri="{FF2B5EF4-FFF2-40B4-BE49-F238E27FC236}">
                  <a16:creationId xmlns:a16="http://schemas.microsoft.com/office/drawing/2014/main" id="{8686F202-E8B0-4543-8BFE-47F7E17AE392}"/>
                </a:ext>
              </a:extLst>
            </p:cNvPr>
            <p:cNvSpPr>
              <a:spLocks/>
            </p:cNvSpPr>
            <p:nvPr/>
          </p:nvSpPr>
          <p:spPr bwMode="auto">
            <a:xfrm>
              <a:off x="4047" y="2197"/>
              <a:ext cx="208" cy="156"/>
            </a:xfrm>
            <a:custGeom>
              <a:avLst/>
              <a:gdLst>
                <a:gd name="T0" fmla="*/ 231 w 144"/>
                <a:gd name="T1" fmla="*/ 25 h 108"/>
                <a:gd name="T2" fmla="*/ 46 w 144"/>
                <a:gd name="T3" fmla="*/ 88 h 108"/>
                <a:gd name="T4" fmla="*/ 42 w 144"/>
                <a:gd name="T5" fmla="*/ 272 h 108"/>
                <a:gd name="T6" fmla="*/ 231 w 144"/>
                <a:gd name="T7" fmla="*/ 272 h 108"/>
                <a:gd name="T8" fmla="*/ 419 w 144"/>
                <a:gd name="T9" fmla="*/ 149 h 108"/>
                <a:gd name="T10" fmla="*/ 231 w 144"/>
                <a:gd name="T11" fmla="*/ 25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08">
                  <a:moveTo>
                    <a:pt x="77" y="8"/>
                  </a:moveTo>
                  <a:cubicBezTo>
                    <a:pt x="53" y="11"/>
                    <a:pt x="25" y="15"/>
                    <a:pt x="15" y="29"/>
                  </a:cubicBezTo>
                  <a:cubicBezTo>
                    <a:pt x="5" y="43"/>
                    <a:pt x="0" y="72"/>
                    <a:pt x="14" y="90"/>
                  </a:cubicBezTo>
                  <a:cubicBezTo>
                    <a:pt x="28" y="108"/>
                    <a:pt x="56" y="91"/>
                    <a:pt x="77" y="90"/>
                  </a:cubicBezTo>
                  <a:cubicBezTo>
                    <a:pt x="98" y="88"/>
                    <a:pt x="134" y="72"/>
                    <a:pt x="139" y="49"/>
                  </a:cubicBezTo>
                  <a:cubicBezTo>
                    <a:pt x="144" y="26"/>
                    <a:pt x="126" y="0"/>
                    <a:pt x="77" y="8"/>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2" name="Freeform 135">
              <a:extLst>
                <a:ext uri="{FF2B5EF4-FFF2-40B4-BE49-F238E27FC236}">
                  <a16:creationId xmlns:a16="http://schemas.microsoft.com/office/drawing/2014/main" id="{CADBE5F5-0E07-45D4-8349-A48AC18D90BA}"/>
                </a:ext>
              </a:extLst>
            </p:cNvPr>
            <p:cNvSpPr>
              <a:spLocks/>
            </p:cNvSpPr>
            <p:nvPr/>
          </p:nvSpPr>
          <p:spPr bwMode="auto">
            <a:xfrm>
              <a:off x="3920" y="2133"/>
              <a:ext cx="222" cy="167"/>
            </a:xfrm>
            <a:custGeom>
              <a:avLst/>
              <a:gdLst>
                <a:gd name="T0" fmla="*/ 352 w 154"/>
                <a:gd name="T1" fmla="*/ 28 h 115"/>
                <a:gd name="T2" fmla="*/ 210 w 154"/>
                <a:gd name="T3" fmla="*/ 52 h 115"/>
                <a:gd name="T4" fmla="*/ 6 w 154"/>
                <a:gd name="T5" fmla="*/ 232 h 115"/>
                <a:gd name="T6" fmla="*/ 72 w 154"/>
                <a:gd name="T7" fmla="*/ 312 h 115"/>
                <a:gd name="T8" fmla="*/ 236 w 154"/>
                <a:gd name="T9" fmla="*/ 192 h 115"/>
                <a:gd name="T10" fmla="*/ 352 w 154"/>
                <a:gd name="T11" fmla="*/ 28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115">
                  <a:moveTo>
                    <a:pt x="117" y="9"/>
                  </a:moveTo>
                  <a:cubicBezTo>
                    <a:pt x="93" y="0"/>
                    <a:pt x="92" y="4"/>
                    <a:pt x="70" y="17"/>
                  </a:cubicBezTo>
                  <a:cubicBezTo>
                    <a:pt x="49" y="30"/>
                    <a:pt x="5" y="52"/>
                    <a:pt x="2" y="76"/>
                  </a:cubicBezTo>
                  <a:cubicBezTo>
                    <a:pt x="0" y="100"/>
                    <a:pt x="4" y="115"/>
                    <a:pt x="24" y="102"/>
                  </a:cubicBezTo>
                  <a:cubicBezTo>
                    <a:pt x="45" y="90"/>
                    <a:pt x="65" y="81"/>
                    <a:pt x="79" y="63"/>
                  </a:cubicBezTo>
                  <a:cubicBezTo>
                    <a:pt x="93" y="45"/>
                    <a:pt x="154" y="22"/>
                    <a:pt x="117" y="9"/>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3" name="Freeform 136">
              <a:extLst>
                <a:ext uri="{FF2B5EF4-FFF2-40B4-BE49-F238E27FC236}">
                  <a16:creationId xmlns:a16="http://schemas.microsoft.com/office/drawing/2014/main" id="{6CA8F650-F886-4DA7-B5E9-5E409FBB5331}"/>
                </a:ext>
              </a:extLst>
            </p:cNvPr>
            <p:cNvSpPr>
              <a:spLocks/>
            </p:cNvSpPr>
            <p:nvPr/>
          </p:nvSpPr>
          <p:spPr bwMode="auto">
            <a:xfrm>
              <a:off x="4082" y="1981"/>
              <a:ext cx="293" cy="232"/>
            </a:xfrm>
            <a:custGeom>
              <a:avLst/>
              <a:gdLst>
                <a:gd name="T0" fmla="*/ 564 w 203"/>
                <a:gd name="T1" fmla="*/ 41 h 160"/>
                <a:gd name="T2" fmla="*/ 408 w 203"/>
                <a:gd name="T3" fmla="*/ 88 h 160"/>
                <a:gd name="T4" fmla="*/ 212 w 203"/>
                <a:gd name="T5" fmla="*/ 168 h 160"/>
                <a:gd name="T6" fmla="*/ 27 w 203"/>
                <a:gd name="T7" fmla="*/ 168 h 160"/>
                <a:gd name="T8" fmla="*/ 108 w 203"/>
                <a:gd name="T9" fmla="*/ 368 h 160"/>
                <a:gd name="T10" fmla="*/ 372 w 203"/>
                <a:gd name="T11" fmla="*/ 429 h 160"/>
                <a:gd name="T12" fmla="*/ 481 w 203"/>
                <a:gd name="T13" fmla="*/ 197 h 160"/>
                <a:gd name="T14" fmla="*/ 564 w 203"/>
                <a:gd name="T15" fmla="*/ 41 h 1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60">
                  <a:moveTo>
                    <a:pt x="188" y="13"/>
                  </a:moveTo>
                  <a:cubicBezTo>
                    <a:pt x="176" y="0"/>
                    <a:pt x="156" y="16"/>
                    <a:pt x="136" y="29"/>
                  </a:cubicBezTo>
                  <a:cubicBezTo>
                    <a:pt x="116" y="41"/>
                    <a:pt x="84" y="58"/>
                    <a:pt x="71" y="55"/>
                  </a:cubicBezTo>
                  <a:cubicBezTo>
                    <a:pt x="58" y="53"/>
                    <a:pt x="18" y="38"/>
                    <a:pt x="9" y="55"/>
                  </a:cubicBezTo>
                  <a:cubicBezTo>
                    <a:pt x="0" y="73"/>
                    <a:pt x="8" y="111"/>
                    <a:pt x="36" y="121"/>
                  </a:cubicBezTo>
                  <a:cubicBezTo>
                    <a:pt x="65" y="131"/>
                    <a:pt x="102" y="160"/>
                    <a:pt x="124" y="141"/>
                  </a:cubicBezTo>
                  <a:cubicBezTo>
                    <a:pt x="147" y="121"/>
                    <a:pt x="134" y="77"/>
                    <a:pt x="160" y="65"/>
                  </a:cubicBezTo>
                  <a:cubicBezTo>
                    <a:pt x="187" y="52"/>
                    <a:pt x="203" y="27"/>
                    <a:pt x="188" y="13"/>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4" name="Freeform 137">
              <a:extLst>
                <a:ext uri="{FF2B5EF4-FFF2-40B4-BE49-F238E27FC236}">
                  <a16:creationId xmlns:a16="http://schemas.microsoft.com/office/drawing/2014/main" id="{1A749FDD-B535-4B3D-9476-82C2CF088F82}"/>
                </a:ext>
              </a:extLst>
            </p:cNvPr>
            <p:cNvSpPr>
              <a:spLocks/>
            </p:cNvSpPr>
            <p:nvPr/>
          </p:nvSpPr>
          <p:spPr bwMode="auto">
            <a:xfrm>
              <a:off x="4031" y="1838"/>
              <a:ext cx="305" cy="198"/>
            </a:xfrm>
            <a:custGeom>
              <a:avLst/>
              <a:gdLst>
                <a:gd name="T0" fmla="*/ 609 w 211"/>
                <a:gd name="T1" fmla="*/ 155 h 137"/>
                <a:gd name="T2" fmla="*/ 562 w 211"/>
                <a:gd name="T3" fmla="*/ 299 h 137"/>
                <a:gd name="T4" fmla="*/ 266 w 211"/>
                <a:gd name="T5" fmla="*/ 393 h 137"/>
                <a:gd name="T6" fmla="*/ 48 w 211"/>
                <a:gd name="T7" fmla="*/ 266 h 137"/>
                <a:gd name="T8" fmla="*/ 178 w 211"/>
                <a:gd name="T9" fmla="*/ 114 h 137"/>
                <a:gd name="T10" fmla="*/ 412 w 211"/>
                <a:gd name="T11" fmla="*/ 52 h 137"/>
                <a:gd name="T12" fmla="*/ 609 w 211"/>
                <a:gd name="T13" fmla="*/ 155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137">
                  <a:moveTo>
                    <a:pt x="201" y="51"/>
                  </a:moveTo>
                  <a:cubicBezTo>
                    <a:pt x="201" y="51"/>
                    <a:pt x="211" y="90"/>
                    <a:pt x="186" y="99"/>
                  </a:cubicBezTo>
                  <a:cubicBezTo>
                    <a:pt x="161" y="108"/>
                    <a:pt x="114" y="137"/>
                    <a:pt x="88" y="130"/>
                  </a:cubicBezTo>
                  <a:cubicBezTo>
                    <a:pt x="62" y="124"/>
                    <a:pt x="0" y="112"/>
                    <a:pt x="16" y="88"/>
                  </a:cubicBezTo>
                  <a:cubicBezTo>
                    <a:pt x="32" y="64"/>
                    <a:pt x="31" y="50"/>
                    <a:pt x="59" y="38"/>
                  </a:cubicBezTo>
                  <a:cubicBezTo>
                    <a:pt x="88" y="27"/>
                    <a:pt x="115" y="0"/>
                    <a:pt x="136" y="17"/>
                  </a:cubicBezTo>
                  <a:cubicBezTo>
                    <a:pt x="157" y="34"/>
                    <a:pt x="193" y="28"/>
                    <a:pt x="201" y="51"/>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5" name="Freeform 138">
              <a:extLst>
                <a:ext uri="{FF2B5EF4-FFF2-40B4-BE49-F238E27FC236}">
                  <a16:creationId xmlns:a16="http://schemas.microsoft.com/office/drawing/2014/main" id="{C6CFB451-58C8-4A36-AE83-60B9ACD267DF}"/>
                </a:ext>
              </a:extLst>
            </p:cNvPr>
            <p:cNvSpPr>
              <a:spLocks/>
            </p:cNvSpPr>
            <p:nvPr/>
          </p:nvSpPr>
          <p:spPr bwMode="auto">
            <a:xfrm>
              <a:off x="4244" y="1653"/>
              <a:ext cx="129" cy="223"/>
            </a:xfrm>
            <a:custGeom>
              <a:avLst/>
              <a:gdLst>
                <a:gd name="T0" fmla="*/ 129 w 90"/>
                <a:gd name="T1" fmla="*/ 9 h 154"/>
                <a:gd name="T2" fmla="*/ 6 w 90"/>
                <a:gd name="T3" fmla="*/ 151 h 154"/>
                <a:gd name="T4" fmla="*/ 96 w 90"/>
                <a:gd name="T5" fmla="*/ 455 h 154"/>
                <a:gd name="T6" fmla="*/ 242 w 90"/>
                <a:gd name="T7" fmla="*/ 304 h 154"/>
                <a:gd name="T8" fmla="*/ 129 w 90"/>
                <a:gd name="T9" fmla="*/ 9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54">
                  <a:moveTo>
                    <a:pt x="44" y="3"/>
                  </a:moveTo>
                  <a:cubicBezTo>
                    <a:pt x="23" y="0"/>
                    <a:pt x="0" y="18"/>
                    <a:pt x="2" y="50"/>
                  </a:cubicBezTo>
                  <a:cubicBezTo>
                    <a:pt x="4" y="81"/>
                    <a:pt x="5" y="146"/>
                    <a:pt x="33" y="150"/>
                  </a:cubicBezTo>
                  <a:cubicBezTo>
                    <a:pt x="61" y="154"/>
                    <a:pt x="78" y="131"/>
                    <a:pt x="82" y="100"/>
                  </a:cubicBezTo>
                  <a:cubicBezTo>
                    <a:pt x="85" y="70"/>
                    <a:pt x="90" y="9"/>
                    <a:pt x="44" y="3"/>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6" name="Freeform 139">
              <a:extLst>
                <a:ext uri="{FF2B5EF4-FFF2-40B4-BE49-F238E27FC236}">
                  <a16:creationId xmlns:a16="http://schemas.microsoft.com/office/drawing/2014/main" id="{A2972DEC-A76C-45E2-9E40-CC96D98A5542}"/>
                </a:ext>
              </a:extLst>
            </p:cNvPr>
            <p:cNvSpPr>
              <a:spLocks/>
            </p:cNvSpPr>
            <p:nvPr/>
          </p:nvSpPr>
          <p:spPr bwMode="auto">
            <a:xfrm>
              <a:off x="3842" y="1992"/>
              <a:ext cx="227" cy="225"/>
            </a:xfrm>
            <a:custGeom>
              <a:avLst/>
              <a:gdLst>
                <a:gd name="T0" fmla="*/ 428 w 157"/>
                <a:gd name="T1" fmla="*/ 62 h 156"/>
                <a:gd name="T2" fmla="*/ 304 w 157"/>
                <a:gd name="T3" fmla="*/ 20 h 156"/>
                <a:gd name="T4" fmla="*/ 42 w 157"/>
                <a:gd name="T5" fmla="*/ 175 h 156"/>
                <a:gd name="T6" fmla="*/ 25 w 157"/>
                <a:gd name="T7" fmla="*/ 312 h 156"/>
                <a:gd name="T8" fmla="*/ 156 w 157"/>
                <a:gd name="T9" fmla="*/ 420 h 156"/>
                <a:gd name="T10" fmla="*/ 460 w 157"/>
                <a:gd name="T11" fmla="*/ 208 h 156"/>
                <a:gd name="T12" fmla="*/ 428 w 157"/>
                <a:gd name="T13" fmla="*/ 62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56">
                  <a:moveTo>
                    <a:pt x="142" y="21"/>
                  </a:moveTo>
                  <a:cubicBezTo>
                    <a:pt x="132" y="11"/>
                    <a:pt x="123" y="0"/>
                    <a:pt x="100" y="7"/>
                  </a:cubicBezTo>
                  <a:cubicBezTo>
                    <a:pt x="76" y="14"/>
                    <a:pt x="25" y="44"/>
                    <a:pt x="14" y="58"/>
                  </a:cubicBezTo>
                  <a:cubicBezTo>
                    <a:pt x="2" y="72"/>
                    <a:pt x="0" y="88"/>
                    <a:pt x="8" y="104"/>
                  </a:cubicBezTo>
                  <a:cubicBezTo>
                    <a:pt x="16" y="119"/>
                    <a:pt x="27" y="156"/>
                    <a:pt x="52" y="140"/>
                  </a:cubicBezTo>
                  <a:cubicBezTo>
                    <a:pt x="76" y="125"/>
                    <a:pt x="148" y="93"/>
                    <a:pt x="152" y="69"/>
                  </a:cubicBezTo>
                  <a:cubicBezTo>
                    <a:pt x="157" y="45"/>
                    <a:pt x="142" y="21"/>
                    <a:pt x="142" y="21"/>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7" name="Freeform 140">
              <a:extLst>
                <a:ext uri="{FF2B5EF4-FFF2-40B4-BE49-F238E27FC236}">
                  <a16:creationId xmlns:a16="http://schemas.microsoft.com/office/drawing/2014/main" id="{C877C4F7-E1F5-4AA7-AAFF-28A9DED24E3C}"/>
                </a:ext>
              </a:extLst>
            </p:cNvPr>
            <p:cNvSpPr>
              <a:spLocks/>
            </p:cNvSpPr>
            <p:nvPr/>
          </p:nvSpPr>
          <p:spPr bwMode="auto">
            <a:xfrm>
              <a:off x="3016" y="1248"/>
              <a:ext cx="328" cy="1573"/>
            </a:xfrm>
            <a:custGeom>
              <a:avLst/>
              <a:gdLst>
                <a:gd name="T0" fmla="*/ 0 w 227"/>
                <a:gd name="T1" fmla="*/ 0 h 1087"/>
                <a:gd name="T2" fmla="*/ 175 w 227"/>
                <a:gd name="T3" fmla="*/ 6 h 1087"/>
                <a:gd name="T4" fmla="*/ 301 w 227"/>
                <a:gd name="T5" fmla="*/ 109 h 1087"/>
                <a:gd name="T6" fmla="*/ 386 w 227"/>
                <a:gd name="T7" fmla="*/ 62 h 1087"/>
                <a:gd name="T8" fmla="*/ 516 w 227"/>
                <a:gd name="T9" fmla="*/ 52 h 1087"/>
                <a:gd name="T10" fmla="*/ 685 w 227"/>
                <a:gd name="T11" fmla="*/ 90 h 1087"/>
                <a:gd name="T12" fmla="*/ 428 w 227"/>
                <a:gd name="T13" fmla="*/ 291 h 1087"/>
                <a:gd name="T14" fmla="*/ 503 w 227"/>
                <a:gd name="T15" fmla="*/ 1119 h 1087"/>
                <a:gd name="T16" fmla="*/ 438 w 227"/>
                <a:gd name="T17" fmla="*/ 1864 h 1087"/>
                <a:gd name="T18" fmla="*/ 493 w 227"/>
                <a:gd name="T19" fmla="*/ 2615 h 1087"/>
                <a:gd name="T20" fmla="*/ 660 w 227"/>
                <a:gd name="T21" fmla="*/ 3077 h 1087"/>
                <a:gd name="T22" fmla="*/ 630 w 227"/>
                <a:gd name="T23" fmla="*/ 3207 h 1087"/>
                <a:gd name="T24" fmla="*/ 543 w 227"/>
                <a:gd name="T25" fmla="*/ 3294 h 1087"/>
                <a:gd name="T26" fmla="*/ 280 w 227"/>
                <a:gd name="T27" fmla="*/ 3171 h 1087"/>
                <a:gd name="T28" fmla="*/ 33 w 227"/>
                <a:gd name="T29" fmla="*/ 3227 h 1087"/>
                <a:gd name="T30" fmla="*/ 188 w 227"/>
                <a:gd name="T31" fmla="*/ 2294 h 1087"/>
                <a:gd name="T32" fmla="*/ 121 w 227"/>
                <a:gd name="T33" fmla="*/ 1405 h 1087"/>
                <a:gd name="T34" fmla="*/ 259 w 227"/>
                <a:gd name="T35" fmla="*/ 645 h 1087"/>
                <a:gd name="T36" fmla="*/ 114 w 227"/>
                <a:gd name="T37" fmla="*/ 195 h 1087"/>
                <a:gd name="T38" fmla="*/ 0 w 227"/>
                <a:gd name="T39" fmla="*/ 0 h 10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7" h="1087">
                  <a:moveTo>
                    <a:pt x="0" y="0"/>
                  </a:moveTo>
                  <a:cubicBezTo>
                    <a:pt x="0" y="0"/>
                    <a:pt x="44" y="0"/>
                    <a:pt x="58" y="2"/>
                  </a:cubicBezTo>
                  <a:cubicBezTo>
                    <a:pt x="72" y="5"/>
                    <a:pt x="89" y="15"/>
                    <a:pt x="100" y="36"/>
                  </a:cubicBezTo>
                  <a:cubicBezTo>
                    <a:pt x="100" y="36"/>
                    <a:pt x="114" y="26"/>
                    <a:pt x="128" y="21"/>
                  </a:cubicBezTo>
                  <a:cubicBezTo>
                    <a:pt x="142" y="16"/>
                    <a:pt x="147" y="14"/>
                    <a:pt x="171" y="17"/>
                  </a:cubicBezTo>
                  <a:cubicBezTo>
                    <a:pt x="195" y="21"/>
                    <a:pt x="203" y="37"/>
                    <a:pt x="227" y="30"/>
                  </a:cubicBezTo>
                  <a:cubicBezTo>
                    <a:pt x="227" y="30"/>
                    <a:pt x="135" y="43"/>
                    <a:pt x="142" y="96"/>
                  </a:cubicBezTo>
                  <a:cubicBezTo>
                    <a:pt x="150" y="150"/>
                    <a:pt x="213" y="241"/>
                    <a:pt x="167" y="369"/>
                  </a:cubicBezTo>
                  <a:cubicBezTo>
                    <a:pt x="121" y="497"/>
                    <a:pt x="125" y="521"/>
                    <a:pt x="145" y="615"/>
                  </a:cubicBezTo>
                  <a:cubicBezTo>
                    <a:pt x="165" y="709"/>
                    <a:pt x="175" y="805"/>
                    <a:pt x="163" y="863"/>
                  </a:cubicBezTo>
                  <a:cubicBezTo>
                    <a:pt x="151" y="921"/>
                    <a:pt x="157" y="989"/>
                    <a:pt x="219" y="1015"/>
                  </a:cubicBezTo>
                  <a:cubicBezTo>
                    <a:pt x="219" y="1015"/>
                    <a:pt x="227" y="1032"/>
                    <a:pt x="209" y="1058"/>
                  </a:cubicBezTo>
                  <a:cubicBezTo>
                    <a:pt x="192" y="1084"/>
                    <a:pt x="180" y="1087"/>
                    <a:pt x="180" y="1087"/>
                  </a:cubicBezTo>
                  <a:cubicBezTo>
                    <a:pt x="180" y="1087"/>
                    <a:pt x="140" y="1038"/>
                    <a:pt x="93" y="1046"/>
                  </a:cubicBezTo>
                  <a:cubicBezTo>
                    <a:pt x="47" y="1054"/>
                    <a:pt x="35" y="1069"/>
                    <a:pt x="11" y="1065"/>
                  </a:cubicBezTo>
                  <a:cubicBezTo>
                    <a:pt x="11" y="1065"/>
                    <a:pt x="83" y="909"/>
                    <a:pt x="62" y="757"/>
                  </a:cubicBezTo>
                  <a:cubicBezTo>
                    <a:pt x="40" y="605"/>
                    <a:pt x="30" y="522"/>
                    <a:pt x="40" y="464"/>
                  </a:cubicBezTo>
                  <a:cubicBezTo>
                    <a:pt x="51" y="405"/>
                    <a:pt x="86" y="285"/>
                    <a:pt x="86" y="213"/>
                  </a:cubicBezTo>
                  <a:cubicBezTo>
                    <a:pt x="86" y="141"/>
                    <a:pt x="72" y="96"/>
                    <a:pt x="38" y="64"/>
                  </a:cubicBezTo>
                  <a:cubicBezTo>
                    <a:pt x="3" y="32"/>
                    <a:pt x="0" y="0"/>
                    <a:pt x="0" y="0"/>
                  </a:cubicBezTo>
                  <a:close/>
                </a:path>
              </a:pathLst>
            </a:custGeom>
            <a:solidFill>
              <a:srgbClr val="F0AD97"/>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8" name="Freeform 141">
              <a:extLst>
                <a:ext uri="{FF2B5EF4-FFF2-40B4-BE49-F238E27FC236}">
                  <a16:creationId xmlns:a16="http://schemas.microsoft.com/office/drawing/2014/main" id="{341323A6-73A2-4C49-9299-508078727B66}"/>
                </a:ext>
              </a:extLst>
            </p:cNvPr>
            <p:cNvSpPr>
              <a:spLocks/>
            </p:cNvSpPr>
            <p:nvPr/>
          </p:nvSpPr>
          <p:spPr bwMode="auto">
            <a:xfrm>
              <a:off x="3016" y="1248"/>
              <a:ext cx="328" cy="1573"/>
            </a:xfrm>
            <a:custGeom>
              <a:avLst/>
              <a:gdLst>
                <a:gd name="T0" fmla="*/ 0 w 227"/>
                <a:gd name="T1" fmla="*/ 0 h 1087"/>
                <a:gd name="T2" fmla="*/ 175 w 227"/>
                <a:gd name="T3" fmla="*/ 6 h 1087"/>
                <a:gd name="T4" fmla="*/ 301 w 227"/>
                <a:gd name="T5" fmla="*/ 109 h 1087"/>
                <a:gd name="T6" fmla="*/ 386 w 227"/>
                <a:gd name="T7" fmla="*/ 62 h 1087"/>
                <a:gd name="T8" fmla="*/ 516 w 227"/>
                <a:gd name="T9" fmla="*/ 52 h 1087"/>
                <a:gd name="T10" fmla="*/ 685 w 227"/>
                <a:gd name="T11" fmla="*/ 90 h 1087"/>
                <a:gd name="T12" fmla="*/ 428 w 227"/>
                <a:gd name="T13" fmla="*/ 291 h 1087"/>
                <a:gd name="T14" fmla="*/ 503 w 227"/>
                <a:gd name="T15" fmla="*/ 1119 h 1087"/>
                <a:gd name="T16" fmla="*/ 438 w 227"/>
                <a:gd name="T17" fmla="*/ 1864 h 1087"/>
                <a:gd name="T18" fmla="*/ 493 w 227"/>
                <a:gd name="T19" fmla="*/ 2615 h 1087"/>
                <a:gd name="T20" fmla="*/ 660 w 227"/>
                <a:gd name="T21" fmla="*/ 3077 h 1087"/>
                <a:gd name="T22" fmla="*/ 630 w 227"/>
                <a:gd name="T23" fmla="*/ 3207 h 1087"/>
                <a:gd name="T24" fmla="*/ 543 w 227"/>
                <a:gd name="T25" fmla="*/ 3294 h 1087"/>
                <a:gd name="T26" fmla="*/ 280 w 227"/>
                <a:gd name="T27" fmla="*/ 3171 h 1087"/>
                <a:gd name="T28" fmla="*/ 33 w 227"/>
                <a:gd name="T29" fmla="*/ 3227 h 1087"/>
                <a:gd name="T30" fmla="*/ 188 w 227"/>
                <a:gd name="T31" fmla="*/ 2294 h 1087"/>
                <a:gd name="T32" fmla="*/ 121 w 227"/>
                <a:gd name="T33" fmla="*/ 1405 h 1087"/>
                <a:gd name="T34" fmla="*/ 259 w 227"/>
                <a:gd name="T35" fmla="*/ 645 h 1087"/>
                <a:gd name="T36" fmla="*/ 114 w 227"/>
                <a:gd name="T37" fmla="*/ 195 h 1087"/>
                <a:gd name="T38" fmla="*/ 0 w 227"/>
                <a:gd name="T39" fmla="*/ 0 h 10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7" h="1087">
                  <a:moveTo>
                    <a:pt x="0" y="0"/>
                  </a:moveTo>
                  <a:cubicBezTo>
                    <a:pt x="0" y="0"/>
                    <a:pt x="44" y="0"/>
                    <a:pt x="58" y="2"/>
                  </a:cubicBezTo>
                  <a:cubicBezTo>
                    <a:pt x="72" y="5"/>
                    <a:pt x="89" y="15"/>
                    <a:pt x="100" y="36"/>
                  </a:cubicBezTo>
                  <a:cubicBezTo>
                    <a:pt x="100" y="36"/>
                    <a:pt x="114" y="26"/>
                    <a:pt x="128" y="21"/>
                  </a:cubicBezTo>
                  <a:cubicBezTo>
                    <a:pt x="142" y="16"/>
                    <a:pt x="147" y="14"/>
                    <a:pt x="171" y="17"/>
                  </a:cubicBezTo>
                  <a:cubicBezTo>
                    <a:pt x="195" y="21"/>
                    <a:pt x="203" y="37"/>
                    <a:pt x="227" y="30"/>
                  </a:cubicBezTo>
                  <a:cubicBezTo>
                    <a:pt x="227" y="30"/>
                    <a:pt x="135" y="43"/>
                    <a:pt x="142" y="96"/>
                  </a:cubicBezTo>
                  <a:cubicBezTo>
                    <a:pt x="150" y="150"/>
                    <a:pt x="213" y="241"/>
                    <a:pt x="167" y="369"/>
                  </a:cubicBezTo>
                  <a:cubicBezTo>
                    <a:pt x="121" y="497"/>
                    <a:pt x="125" y="521"/>
                    <a:pt x="145" y="615"/>
                  </a:cubicBezTo>
                  <a:cubicBezTo>
                    <a:pt x="165" y="709"/>
                    <a:pt x="175" y="805"/>
                    <a:pt x="163" y="863"/>
                  </a:cubicBezTo>
                  <a:cubicBezTo>
                    <a:pt x="151" y="921"/>
                    <a:pt x="157" y="989"/>
                    <a:pt x="219" y="1015"/>
                  </a:cubicBezTo>
                  <a:cubicBezTo>
                    <a:pt x="219" y="1015"/>
                    <a:pt x="227" y="1032"/>
                    <a:pt x="209" y="1058"/>
                  </a:cubicBezTo>
                  <a:cubicBezTo>
                    <a:pt x="192" y="1084"/>
                    <a:pt x="180" y="1087"/>
                    <a:pt x="180" y="1087"/>
                  </a:cubicBezTo>
                  <a:cubicBezTo>
                    <a:pt x="180" y="1087"/>
                    <a:pt x="140" y="1038"/>
                    <a:pt x="93" y="1046"/>
                  </a:cubicBezTo>
                  <a:cubicBezTo>
                    <a:pt x="47" y="1054"/>
                    <a:pt x="35" y="1069"/>
                    <a:pt x="11" y="1065"/>
                  </a:cubicBezTo>
                  <a:cubicBezTo>
                    <a:pt x="11" y="1065"/>
                    <a:pt x="83" y="909"/>
                    <a:pt x="62" y="757"/>
                  </a:cubicBezTo>
                  <a:cubicBezTo>
                    <a:pt x="40" y="605"/>
                    <a:pt x="30" y="522"/>
                    <a:pt x="40" y="464"/>
                  </a:cubicBezTo>
                  <a:cubicBezTo>
                    <a:pt x="51" y="405"/>
                    <a:pt x="86" y="285"/>
                    <a:pt x="86" y="213"/>
                  </a:cubicBezTo>
                  <a:cubicBezTo>
                    <a:pt x="86" y="141"/>
                    <a:pt x="72" y="96"/>
                    <a:pt x="38" y="64"/>
                  </a:cubicBezTo>
                  <a:cubicBezTo>
                    <a:pt x="3" y="32"/>
                    <a:pt x="0" y="0"/>
                    <a:pt x="0" y="0"/>
                  </a:cubicBezTo>
                  <a:close/>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59" name="Freeform 142">
              <a:extLst>
                <a:ext uri="{FF2B5EF4-FFF2-40B4-BE49-F238E27FC236}">
                  <a16:creationId xmlns:a16="http://schemas.microsoft.com/office/drawing/2014/main" id="{15478B50-08A0-4490-BE9B-FE7D565FBE1E}"/>
                </a:ext>
              </a:extLst>
            </p:cNvPr>
            <p:cNvSpPr>
              <a:spLocks/>
            </p:cNvSpPr>
            <p:nvPr/>
          </p:nvSpPr>
          <p:spPr bwMode="auto">
            <a:xfrm>
              <a:off x="4386" y="1262"/>
              <a:ext cx="618" cy="1054"/>
            </a:xfrm>
            <a:custGeom>
              <a:avLst/>
              <a:gdLst>
                <a:gd name="T0" fmla="*/ 0 w 428"/>
                <a:gd name="T1" fmla="*/ 2209 h 728"/>
                <a:gd name="T2" fmla="*/ 244 w 428"/>
                <a:gd name="T3" fmla="*/ 1943 h 728"/>
                <a:gd name="T4" fmla="*/ 391 w 428"/>
                <a:gd name="T5" fmla="*/ 1600 h 728"/>
                <a:gd name="T6" fmla="*/ 541 w 428"/>
                <a:gd name="T7" fmla="*/ 1241 h 728"/>
                <a:gd name="T8" fmla="*/ 658 w 428"/>
                <a:gd name="T9" fmla="*/ 843 h 728"/>
                <a:gd name="T10" fmla="*/ 723 w 428"/>
                <a:gd name="T11" fmla="*/ 595 h 728"/>
                <a:gd name="T12" fmla="*/ 541 w 428"/>
                <a:gd name="T13" fmla="*/ 449 h 728"/>
                <a:gd name="T14" fmla="*/ 305 w 428"/>
                <a:gd name="T15" fmla="*/ 174 h 728"/>
                <a:gd name="T16" fmla="*/ 114 w 428"/>
                <a:gd name="T17" fmla="*/ 210 h 728"/>
                <a:gd name="T18" fmla="*/ 305 w 428"/>
                <a:gd name="T19" fmla="*/ 174 h 728"/>
                <a:gd name="T20" fmla="*/ 386 w 428"/>
                <a:gd name="T21" fmla="*/ 122 h 728"/>
                <a:gd name="T22" fmla="*/ 536 w 428"/>
                <a:gd name="T23" fmla="*/ 41 h 728"/>
                <a:gd name="T24" fmla="*/ 705 w 428"/>
                <a:gd name="T25" fmla="*/ 85 h 728"/>
                <a:gd name="T26" fmla="*/ 788 w 428"/>
                <a:gd name="T27" fmla="*/ 81 h 728"/>
                <a:gd name="T28" fmla="*/ 944 w 428"/>
                <a:gd name="T29" fmla="*/ 0 h 728"/>
                <a:gd name="T30" fmla="*/ 1123 w 428"/>
                <a:gd name="T31" fmla="*/ 182 h 728"/>
                <a:gd name="T32" fmla="*/ 1246 w 428"/>
                <a:gd name="T33" fmla="*/ 219 h 728"/>
                <a:gd name="T34" fmla="*/ 1107 w 428"/>
                <a:gd name="T35" fmla="*/ 591 h 728"/>
                <a:gd name="T36" fmla="*/ 1015 w 428"/>
                <a:gd name="T37" fmla="*/ 707 h 728"/>
                <a:gd name="T38" fmla="*/ 988 w 428"/>
                <a:gd name="T39" fmla="*/ 916 h 728"/>
                <a:gd name="T40" fmla="*/ 771 w 428"/>
                <a:gd name="T41" fmla="*/ 1045 h 728"/>
                <a:gd name="T42" fmla="*/ 644 w 428"/>
                <a:gd name="T43" fmla="*/ 1220 h 728"/>
                <a:gd name="T44" fmla="*/ 391 w 428"/>
                <a:gd name="T45" fmla="*/ 1600 h 728"/>
                <a:gd name="T46" fmla="*/ 244 w 428"/>
                <a:gd name="T47" fmla="*/ 1943 h 728"/>
                <a:gd name="T48" fmla="*/ 0 w 428"/>
                <a:gd name="T49" fmla="*/ 2209 h 7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8" h="728">
                  <a:moveTo>
                    <a:pt x="0" y="728"/>
                  </a:moveTo>
                  <a:cubicBezTo>
                    <a:pt x="63" y="695"/>
                    <a:pt x="32" y="654"/>
                    <a:pt x="81" y="640"/>
                  </a:cubicBezTo>
                  <a:cubicBezTo>
                    <a:pt x="130" y="626"/>
                    <a:pt x="130" y="527"/>
                    <a:pt x="130" y="527"/>
                  </a:cubicBezTo>
                  <a:cubicBezTo>
                    <a:pt x="130" y="527"/>
                    <a:pt x="213" y="493"/>
                    <a:pt x="180" y="409"/>
                  </a:cubicBezTo>
                  <a:cubicBezTo>
                    <a:pt x="180" y="409"/>
                    <a:pt x="262" y="340"/>
                    <a:pt x="219" y="278"/>
                  </a:cubicBezTo>
                  <a:cubicBezTo>
                    <a:pt x="219" y="278"/>
                    <a:pt x="252" y="245"/>
                    <a:pt x="240" y="196"/>
                  </a:cubicBezTo>
                  <a:cubicBezTo>
                    <a:pt x="227" y="148"/>
                    <a:pt x="180" y="148"/>
                    <a:pt x="180" y="148"/>
                  </a:cubicBezTo>
                  <a:cubicBezTo>
                    <a:pt x="180" y="148"/>
                    <a:pt x="208" y="77"/>
                    <a:pt x="101" y="57"/>
                  </a:cubicBezTo>
                  <a:cubicBezTo>
                    <a:pt x="77" y="52"/>
                    <a:pt x="38" y="69"/>
                    <a:pt x="38" y="69"/>
                  </a:cubicBezTo>
                  <a:cubicBezTo>
                    <a:pt x="38" y="69"/>
                    <a:pt x="77" y="53"/>
                    <a:pt x="101" y="57"/>
                  </a:cubicBezTo>
                  <a:cubicBezTo>
                    <a:pt x="124" y="61"/>
                    <a:pt x="115" y="52"/>
                    <a:pt x="128" y="40"/>
                  </a:cubicBezTo>
                  <a:cubicBezTo>
                    <a:pt x="141" y="27"/>
                    <a:pt x="151" y="15"/>
                    <a:pt x="178" y="13"/>
                  </a:cubicBezTo>
                  <a:cubicBezTo>
                    <a:pt x="206" y="11"/>
                    <a:pt x="225" y="18"/>
                    <a:pt x="234" y="28"/>
                  </a:cubicBezTo>
                  <a:cubicBezTo>
                    <a:pt x="242" y="39"/>
                    <a:pt x="251" y="40"/>
                    <a:pt x="262" y="27"/>
                  </a:cubicBezTo>
                  <a:cubicBezTo>
                    <a:pt x="273" y="15"/>
                    <a:pt x="286" y="0"/>
                    <a:pt x="314" y="0"/>
                  </a:cubicBezTo>
                  <a:cubicBezTo>
                    <a:pt x="343" y="0"/>
                    <a:pt x="373" y="13"/>
                    <a:pt x="373" y="60"/>
                  </a:cubicBezTo>
                  <a:cubicBezTo>
                    <a:pt x="373" y="60"/>
                    <a:pt x="399" y="52"/>
                    <a:pt x="414" y="72"/>
                  </a:cubicBezTo>
                  <a:cubicBezTo>
                    <a:pt x="428" y="93"/>
                    <a:pt x="399" y="177"/>
                    <a:pt x="368" y="195"/>
                  </a:cubicBezTo>
                  <a:cubicBezTo>
                    <a:pt x="336" y="213"/>
                    <a:pt x="332" y="214"/>
                    <a:pt x="337" y="233"/>
                  </a:cubicBezTo>
                  <a:cubicBezTo>
                    <a:pt x="342" y="251"/>
                    <a:pt x="346" y="284"/>
                    <a:pt x="328" y="302"/>
                  </a:cubicBezTo>
                  <a:cubicBezTo>
                    <a:pt x="309" y="321"/>
                    <a:pt x="263" y="329"/>
                    <a:pt x="256" y="345"/>
                  </a:cubicBezTo>
                  <a:cubicBezTo>
                    <a:pt x="249" y="362"/>
                    <a:pt x="251" y="383"/>
                    <a:pt x="214" y="402"/>
                  </a:cubicBezTo>
                  <a:cubicBezTo>
                    <a:pt x="214" y="402"/>
                    <a:pt x="186" y="522"/>
                    <a:pt x="130" y="527"/>
                  </a:cubicBezTo>
                  <a:cubicBezTo>
                    <a:pt x="130" y="527"/>
                    <a:pt x="130" y="626"/>
                    <a:pt x="81" y="640"/>
                  </a:cubicBezTo>
                  <a:cubicBezTo>
                    <a:pt x="32" y="654"/>
                    <a:pt x="63" y="695"/>
                    <a:pt x="0" y="728"/>
                  </a:cubicBezTo>
                  <a:close/>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0" name="Freeform 143">
              <a:extLst>
                <a:ext uri="{FF2B5EF4-FFF2-40B4-BE49-F238E27FC236}">
                  <a16:creationId xmlns:a16="http://schemas.microsoft.com/office/drawing/2014/main" id="{BCD5DDB4-333E-4BC7-8279-7AC3B271F094}"/>
                </a:ext>
              </a:extLst>
            </p:cNvPr>
            <p:cNvSpPr>
              <a:spLocks/>
            </p:cNvSpPr>
            <p:nvPr/>
          </p:nvSpPr>
          <p:spPr bwMode="auto">
            <a:xfrm>
              <a:off x="3328" y="1269"/>
              <a:ext cx="260" cy="157"/>
            </a:xfrm>
            <a:custGeom>
              <a:avLst/>
              <a:gdLst>
                <a:gd name="T0" fmla="*/ 490 w 180"/>
                <a:gd name="T1" fmla="*/ 103 h 108"/>
                <a:gd name="T2" fmla="*/ 205 w 180"/>
                <a:gd name="T3" fmla="*/ 19 h 108"/>
                <a:gd name="T4" fmla="*/ 14 w 180"/>
                <a:gd name="T5" fmla="*/ 190 h 108"/>
                <a:gd name="T6" fmla="*/ 169 w 180"/>
                <a:gd name="T7" fmla="*/ 297 h 108"/>
                <a:gd name="T8" fmla="*/ 404 w 180"/>
                <a:gd name="T9" fmla="*/ 270 h 108"/>
                <a:gd name="T10" fmla="*/ 490 w 180"/>
                <a:gd name="T11" fmla="*/ 103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108">
                  <a:moveTo>
                    <a:pt x="163" y="34"/>
                  </a:moveTo>
                  <a:cubicBezTo>
                    <a:pt x="147" y="6"/>
                    <a:pt x="100" y="0"/>
                    <a:pt x="68" y="6"/>
                  </a:cubicBezTo>
                  <a:cubicBezTo>
                    <a:pt x="37" y="12"/>
                    <a:pt x="0" y="29"/>
                    <a:pt x="5" y="62"/>
                  </a:cubicBezTo>
                  <a:cubicBezTo>
                    <a:pt x="11" y="96"/>
                    <a:pt x="24" y="108"/>
                    <a:pt x="56" y="96"/>
                  </a:cubicBezTo>
                  <a:cubicBezTo>
                    <a:pt x="87" y="85"/>
                    <a:pt x="112" y="95"/>
                    <a:pt x="134" y="88"/>
                  </a:cubicBezTo>
                  <a:cubicBezTo>
                    <a:pt x="155" y="81"/>
                    <a:pt x="180" y="64"/>
                    <a:pt x="163" y="34"/>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1" name="Freeform 144">
              <a:extLst>
                <a:ext uri="{FF2B5EF4-FFF2-40B4-BE49-F238E27FC236}">
                  <a16:creationId xmlns:a16="http://schemas.microsoft.com/office/drawing/2014/main" id="{90D4B469-D0FF-4B41-ABEF-E76F8D20C26E}"/>
                </a:ext>
              </a:extLst>
            </p:cNvPr>
            <p:cNvSpPr>
              <a:spLocks/>
            </p:cNvSpPr>
            <p:nvPr/>
          </p:nvSpPr>
          <p:spPr bwMode="auto">
            <a:xfrm>
              <a:off x="3568" y="1294"/>
              <a:ext cx="215" cy="211"/>
            </a:xfrm>
            <a:custGeom>
              <a:avLst/>
              <a:gdLst>
                <a:gd name="T0" fmla="*/ 385 w 149"/>
                <a:gd name="T1" fmla="*/ 88 h 146"/>
                <a:gd name="T2" fmla="*/ 102 w 149"/>
                <a:gd name="T3" fmla="*/ 61 h 146"/>
                <a:gd name="T4" fmla="*/ 36 w 149"/>
                <a:gd name="T5" fmla="*/ 276 h 146"/>
                <a:gd name="T6" fmla="*/ 283 w 149"/>
                <a:gd name="T7" fmla="*/ 361 h 146"/>
                <a:gd name="T8" fmla="*/ 436 w 149"/>
                <a:gd name="T9" fmla="*/ 182 h 146"/>
                <a:gd name="T10" fmla="*/ 385 w 149"/>
                <a:gd name="T11" fmla="*/ 88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46">
                  <a:moveTo>
                    <a:pt x="128" y="29"/>
                  </a:moveTo>
                  <a:cubicBezTo>
                    <a:pt x="116" y="18"/>
                    <a:pt x="52" y="0"/>
                    <a:pt x="34" y="20"/>
                  </a:cubicBezTo>
                  <a:cubicBezTo>
                    <a:pt x="16" y="40"/>
                    <a:pt x="0" y="69"/>
                    <a:pt x="12" y="91"/>
                  </a:cubicBezTo>
                  <a:cubicBezTo>
                    <a:pt x="25" y="113"/>
                    <a:pt x="66" y="146"/>
                    <a:pt x="94" y="120"/>
                  </a:cubicBezTo>
                  <a:cubicBezTo>
                    <a:pt x="122" y="93"/>
                    <a:pt x="149" y="74"/>
                    <a:pt x="145" y="60"/>
                  </a:cubicBezTo>
                  <a:cubicBezTo>
                    <a:pt x="140" y="47"/>
                    <a:pt x="128" y="29"/>
                    <a:pt x="128" y="29"/>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2" name="Freeform 145">
              <a:extLst>
                <a:ext uri="{FF2B5EF4-FFF2-40B4-BE49-F238E27FC236}">
                  <a16:creationId xmlns:a16="http://schemas.microsoft.com/office/drawing/2014/main" id="{1C68C81D-912B-4902-8803-F5E70087B46E}"/>
                </a:ext>
              </a:extLst>
            </p:cNvPr>
            <p:cNvSpPr>
              <a:spLocks/>
            </p:cNvSpPr>
            <p:nvPr/>
          </p:nvSpPr>
          <p:spPr bwMode="auto">
            <a:xfrm>
              <a:off x="3228" y="1319"/>
              <a:ext cx="135" cy="234"/>
            </a:xfrm>
            <a:custGeom>
              <a:avLst/>
              <a:gdLst>
                <a:gd name="T0" fmla="*/ 148 w 93"/>
                <a:gd name="T1" fmla="*/ 20 h 162"/>
                <a:gd name="T2" fmla="*/ 9 w 93"/>
                <a:gd name="T3" fmla="*/ 123 h 162"/>
                <a:gd name="T4" fmla="*/ 60 w 93"/>
                <a:gd name="T5" fmla="*/ 299 h 162"/>
                <a:gd name="T6" fmla="*/ 163 w 93"/>
                <a:gd name="T7" fmla="*/ 474 h 162"/>
                <a:gd name="T8" fmla="*/ 251 w 93"/>
                <a:gd name="T9" fmla="*/ 253 h 162"/>
                <a:gd name="T10" fmla="*/ 187 w 93"/>
                <a:gd name="T11" fmla="*/ 74 h 162"/>
                <a:gd name="T12" fmla="*/ 148 w 93"/>
                <a:gd name="T13" fmla="*/ 2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62">
                  <a:moveTo>
                    <a:pt x="48" y="7"/>
                  </a:moveTo>
                  <a:cubicBezTo>
                    <a:pt x="31" y="14"/>
                    <a:pt x="0" y="21"/>
                    <a:pt x="3" y="41"/>
                  </a:cubicBezTo>
                  <a:cubicBezTo>
                    <a:pt x="5" y="61"/>
                    <a:pt x="10" y="84"/>
                    <a:pt x="19" y="99"/>
                  </a:cubicBezTo>
                  <a:cubicBezTo>
                    <a:pt x="28" y="114"/>
                    <a:pt x="39" y="162"/>
                    <a:pt x="53" y="157"/>
                  </a:cubicBezTo>
                  <a:cubicBezTo>
                    <a:pt x="67" y="151"/>
                    <a:pt x="93" y="113"/>
                    <a:pt x="82" y="84"/>
                  </a:cubicBezTo>
                  <a:cubicBezTo>
                    <a:pt x="70" y="55"/>
                    <a:pt x="61" y="34"/>
                    <a:pt x="61" y="24"/>
                  </a:cubicBezTo>
                  <a:cubicBezTo>
                    <a:pt x="61" y="14"/>
                    <a:pt x="65" y="0"/>
                    <a:pt x="48" y="7"/>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3" name="Freeform 146">
              <a:extLst>
                <a:ext uri="{FF2B5EF4-FFF2-40B4-BE49-F238E27FC236}">
                  <a16:creationId xmlns:a16="http://schemas.microsoft.com/office/drawing/2014/main" id="{881C2759-B70D-4765-8275-99B40EC8BB43}"/>
                </a:ext>
              </a:extLst>
            </p:cNvPr>
            <p:cNvSpPr>
              <a:spLocks/>
            </p:cNvSpPr>
            <p:nvPr/>
          </p:nvSpPr>
          <p:spPr bwMode="auto">
            <a:xfrm>
              <a:off x="3367" y="1397"/>
              <a:ext cx="227" cy="124"/>
            </a:xfrm>
            <a:custGeom>
              <a:avLst/>
              <a:gdLst>
                <a:gd name="T0" fmla="*/ 94 w 157"/>
                <a:gd name="T1" fmla="*/ 75 h 86"/>
                <a:gd name="T2" fmla="*/ 0 w 157"/>
                <a:gd name="T3" fmla="*/ 131 h 86"/>
                <a:gd name="T4" fmla="*/ 100 w 157"/>
                <a:gd name="T5" fmla="*/ 236 h 86"/>
                <a:gd name="T6" fmla="*/ 334 w 157"/>
                <a:gd name="T7" fmla="*/ 196 h 86"/>
                <a:gd name="T8" fmla="*/ 450 w 157"/>
                <a:gd name="T9" fmla="*/ 136 h 86"/>
                <a:gd name="T10" fmla="*/ 380 w 157"/>
                <a:gd name="T11" fmla="*/ 19 h 86"/>
                <a:gd name="T12" fmla="*/ 94 w 157"/>
                <a:gd name="T13" fmla="*/ 75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86">
                  <a:moveTo>
                    <a:pt x="31" y="25"/>
                  </a:moveTo>
                  <a:cubicBezTo>
                    <a:pt x="17" y="26"/>
                    <a:pt x="0" y="20"/>
                    <a:pt x="0" y="44"/>
                  </a:cubicBezTo>
                  <a:cubicBezTo>
                    <a:pt x="0" y="68"/>
                    <a:pt x="5" y="86"/>
                    <a:pt x="33" y="79"/>
                  </a:cubicBezTo>
                  <a:cubicBezTo>
                    <a:pt x="61" y="73"/>
                    <a:pt x="93" y="69"/>
                    <a:pt x="111" y="65"/>
                  </a:cubicBezTo>
                  <a:cubicBezTo>
                    <a:pt x="128" y="60"/>
                    <a:pt x="157" y="63"/>
                    <a:pt x="149" y="45"/>
                  </a:cubicBezTo>
                  <a:cubicBezTo>
                    <a:pt x="140" y="27"/>
                    <a:pt x="145" y="0"/>
                    <a:pt x="126" y="6"/>
                  </a:cubicBezTo>
                  <a:cubicBezTo>
                    <a:pt x="108" y="12"/>
                    <a:pt x="49" y="23"/>
                    <a:pt x="31" y="25"/>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4" name="Freeform 147">
              <a:extLst>
                <a:ext uri="{FF2B5EF4-FFF2-40B4-BE49-F238E27FC236}">
                  <a16:creationId xmlns:a16="http://schemas.microsoft.com/office/drawing/2014/main" id="{3F119770-DE77-4458-8676-0EF92E715887}"/>
                </a:ext>
              </a:extLst>
            </p:cNvPr>
            <p:cNvSpPr>
              <a:spLocks/>
            </p:cNvSpPr>
            <p:nvPr/>
          </p:nvSpPr>
          <p:spPr bwMode="auto">
            <a:xfrm>
              <a:off x="3288" y="1528"/>
              <a:ext cx="199" cy="251"/>
            </a:xfrm>
            <a:custGeom>
              <a:avLst/>
              <a:gdLst>
                <a:gd name="T0" fmla="*/ 362 w 138"/>
                <a:gd name="T1" fmla="*/ 1 h 173"/>
                <a:gd name="T2" fmla="*/ 46 w 138"/>
                <a:gd name="T3" fmla="*/ 113 h 173"/>
                <a:gd name="T4" fmla="*/ 14 w 138"/>
                <a:gd name="T5" fmla="*/ 379 h 173"/>
                <a:gd name="T6" fmla="*/ 88 w 138"/>
                <a:gd name="T7" fmla="*/ 522 h 173"/>
                <a:gd name="T8" fmla="*/ 283 w 138"/>
                <a:gd name="T9" fmla="*/ 341 h 173"/>
                <a:gd name="T10" fmla="*/ 333 w 138"/>
                <a:gd name="T11" fmla="*/ 125 h 173"/>
                <a:gd name="T12" fmla="*/ 362 w 138"/>
                <a:gd name="T13" fmla="*/ 1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73">
                  <a:moveTo>
                    <a:pt x="121" y="1"/>
                  </a:moveTo>
                  <a:cubicBezTo>
                    <a:pt x="105" y="2"/>
                    <a:pt x="22" y="2"/>
                    <a:pt x="15" y="37"/>
                  </a:cubicBezTo>
                  <a:cubicBezTo>
                    <a:pt x="9" y="73"/>
                    <a:pt x="9" y="109"/>
                    <a:pt x="5" y="124"/>
                  </a:cubicBezTo>
                  <a:cubicBezTo>
                    <a:pt x="0" y="139"/>
                    <a:pt x="5" y="173"/>
                    <a:pt x="29" y="171"/>
                  </a:cubicBezTo>
                  <a:cubicBezTo>
                    <a:pt x="53" y="169"/>
                    <a:pt x="83" y="140"/>
                    <a:pt x="94" y="112"/>
                  </a:cubicBezTo>
                  <a:cubicBezTo>
                    <a:pt x="105" y="83"/>
                    <a:pt x="105" y="50"/>
                    <a:pt x="111" y="41"/>
                  </a:cubicBezTo>
                  <a:cubicBezTo>
                    <a:pt x="118" y="31"/>
                    <a:pt x="138" y="0"/>
                    <a:pt x="121" y="1"/>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5" name="Freeform 148">
              <a:extLst>
                <a:ext uri="{FF2B5EF4-FFF2-40B4-BE49-F238E27FC236}">
                  <a16:creationId xmlns:a16="http://schemas.microsoft.com/office/drawing/2014/main" id="{4A60A99B-909F-4864-8CCB-0D71352D4BB9}"/>
                </a:ext>
              </a:extLst>
            </p:cNvPr>
            <p:cNvSpPr>
              <a:spLocks/>
            </p:cNvSpPr>
            <p:nvPr/>
          </p:nvSpPr>
          <p:spPr bwMode="auto">
            <a:xfrm>
              <a:off x="3435" y="1498"/>
              <a:ext cx="307" cy="180"/>
            </a:xfrm>
            <a:custGeom>
              <a:avLst/>
              <a:gdLst>
                <a:gd name="T0" fmla="*/ 366 w 213"/>
                <a:gd name="T1" fmla="*/ 13 h 124"/>
                <a:gd name="T2" fmla="*/ 174 w 213"/>
                <a:gd name="T3" fmla="*/ 42 h 124"/>
                <a:gd name="T4" fmla="*/ 108 w 213"/>
                <a:gd name="T5" fmla="*/ 190 h 124"/>
                <a:gd name="T6" fmla="*/ 95 w 213"/>
                <a:gd name="T7" fmla="*/ 377 h 124"/>
                <a:gd name="T8" fmla="*/ 324 w 213"/>
                <a:gd name="T9" fmla="*/ 337 h 124"/>
                <a:gd name="T10" fmla="*/ 571 w 213"/>
                <a:gd name="T11" fmla="*/ 276 h 124"/>
                <a:gd name="T12" fmla="*/ 620 w 213"/>
                <a:gd name="T13" fmla="*/ 135 h 124"/>
                <a:gd name="T14" fmla="*/ 480 w 213"/>
                <a:gd name="T15" fmla="*/ 28 h 124"/>
                <a:gd name="T16" fmla="*/ 366 w 213"/>
                <a:gd name="T17" fmla="*/ 13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 h="124">
                  <a:moveTo>
                    <a:pt x="122" y="4"/>
                  </a:moveTo>
                  <a:cubicBezTo>
                    <a:pt x="108" y="0"/>
                    <a:pt x="68" y="8"/>
                    <a:pt x="58" y="14"/>
                  </a:cubicBezTo>
                  <a:cubicBezTo>
                    <a:pt x="48" y="21"/>
                    <a:pt x="42" y="42"/>
                    <a:pt x="36" y="62"/>
                  </a:cubicBezTo>
                  <a:cubicBezTo>
                    <a:pt x="31" y="83"/>
                    <a:pt x="0" y="122"/>
                    <a:pt x="32" y="123"/>
                  </a:cubicBezTo>
                  <a:cubicBezTo>
                    <a:pt x="65" y="124"/>
                    <a:pt x="86" y="119"/>
                    <a:pt x="108" y="110"/>
                  </a:cubicBezTo>
                  <a:cubicBezTo>
                    <a:pt x="131" y="101"/>
                    <a:pt x="180" y="99"/>
                    <a:pt x="191" y="90"/>
                  </a:cubicBezTo>
                  <a:cubicBezTo>
                    <a:pt x="202" y="81"/>
                    <a:pt x="213" y="62"/>
                    <a:pt x="207" y="44"/>
                  </a:cubicBezTo>
                  <a:cubicBezTo>
                    <a:pt x="201" y="26"/>
                    <a:pt x="178" y="8"/>
                    <a:pt x="160" y="9"/>
                  </a:cubicBezTo>
                  <a:cubicBezTo>
                    <a:pt x="143" y="11"/>
                    <a:pt x="127" y="6"/>
                    <a:pt x="122" y="4"/>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6" name="Freeform 149">
              <a:extLst>
                <a:ext uri="{FF2B5EF4-FFF2-40B4-BE49-F238E27FC236}">
                  <a16:creationId xmlns:a16="http://schemas.microsoft.com/office/drawing/2014/main" id="{E511C7A7-A265-4A5C-B48F-C75871B16875}"/>
                </a:ext>
              </a:extLst>
            </p:cNvPr>
            <p:cNvSpPr>
              <a:spLocks/>
            </p:cNvSpPr>
            <p:nvPr/>
          </p:nvSpPr>
          <p:spPr bwMode="auto">
            <a:xfrm>
              <a:off x="3790" y="1284"/>
              <a:ext cx="247" cy="197"/>
            </a:xfrm>
            <a:custGeom>
              <a:avLst/>
              <a:gdLst>
                <a:gd name="T0" fmla="*/ 461 w 171"/>
                <a:gd name="T1" fmla="*/ 109 h 136"/>
                <a:gd name="T2" fmla="*/ 188 w 171"/>
                <a:gd name="T3" fmla="*/ 19 h 136"/>
                <a:gd name="T4" fmla="*/ 19 w 171"/>
                <a:gd name="T5" fmla="*/ 177 h 136"/>
                <a:gd name="T6" fmla="*/ 136 w 171"/>
                <a:gd name="T7" fmla="*/ 333 h 136"/>
                <a:gd name="T8" fmla="*/ 380 w 171"/>
                <a:gd name="T9" fmla="*/ 184 h 136"/>
                <a:gd name="T10" fmla="*/ 461 w 171"/>
                <a:gd name="T11" fmla="*/ 109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 h="136">
                  <a:moveTo>
                    <a:pt x="153" y="36"/>
                  </a:moveTo>
                  <a:cubicBezTo>
                    <a:pt x="153" y="36"/>
                    <a:pt x="124" y="0"/>
                    <a:pt x="62" y="6"/>
                  </a:cubicBezTo>
                  <a:cubicBezTo>
                    <a:pt x="0" y="13"/>
                    <a:pt x="5" y="37"/>
                    <a:pt x="6" y="58"/>
                  </a:cubicBezTo>
                  <a:cubicBezTo>
                    <a:pt x="8" y="80"/>
                    <a:pt x="20" y="136"/>
                    <a:pt x="45" y="110"/>
                  </a:cubicBezTo>
                  <a:cubicBezTo>
                    <a:pt x="70" y="85"/>
                    <a:pt x="105" y="58"/>
                    <a:pt x="126" y="61"/>
                  </a:cubicBezTo>
                  <a:cubicBezTo>
                    <a:pt x="148" y="63"/>
                    <a:pt x="171" y="54"/>
                    <a:pt x="153" y="36"/>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7" name="Freeform 150">
              <a:extLst>
                <a:ext uri="{FF2B5EF4-FFF2-40B4-BE49-F238E27FC236}">
                  <a16:creationId xmlns:a16="http://schemas.microsoft.com/office/drawing/2014/main" id="{99E64DED-41F3-4859-927B-E1441B2B73C8}"/>
                </a:ext>
              </a:extLst>
            </p:cNvPr>
            <p:cNvSpPr>
              <a:spLocks/>
            </p:cNvSpPr>
            <p:nvPr/>
          </p:nvSpPr>
          <p:spPr bwMode="auto">
            <a:xfrm>
              <a:off x="3711" y="1423"/>
              <a:ext cx="104" cy="103"/>
            </a:xfrm>
            <a:custGeom>
              <a:avLst/>
              <a:gdLst>
                <a:gd name="T0" fmla="*/ 182 w 72"/>
                <a:gd name="T1" fmla="*/ 22 h 71"/>
                <a:gd name="T2" fmla="*/ 94 w 72"/>
                <a:gd name="T3" fmla="*/ 48 h 71"/>
                <a:gd name="T4" fmla="*/ 25 w 72"/>
                <a:gd name="T5" fmla="*/ 174 h 71"/>
                <a:gd name="T6" fmla="*/ 108 w 72"/>
                <a:gd name="T7" fmla="*/ 168 h 71"/>
                <a:gd name="T8" fmla="*/ 182 w 72"/>
                <a:gd name="T9" fmla="*/ 22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1">
                  <a:moveTo>
                    <a:pt x="60" y="7"/>
                  </a:moveTo>
                  <a:cubicBezTo>
                    <a:pt x="55" y="0"/>
                    <a:pt x="42" y="4"/>
                    <a:pt x="31" y="16"/>
                  </a:cubicBezTo>
                  <a:cubicBezTo>
                    <a:pt x="21" y="28"/>
                    <a:pt x="0" y="49"/>
                    <a:pt x="8" y="57"/>
                  </a:cubicBezTo>
                  <a:cubicBezTo>
                    <a:pt x="17" y="66"/>
                    <a:pt x="22" y="71"/>
                    <a:pt x="36" y="55"/>
                  </a:cubicBezTo>
                  <a:cubicBezTo>
                    <a:pt x="51" y="39"/>
                    <a:pt x="72" y="25"/>
                    <a:pt x="60" y="7"/>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8" name="Freeform 151">
              <a:extLst>
                <a:ext uri="{FF2B5EF4-FFF2-40B4-BE49-F238E27FC236}">
                  <a16:creationId xmlns:a16="http://schemas.microsoft.com/office/drawing/2014/main" id="{2358D7E8-1A5B-4372-AF86-3983B229429C}"/>
                </a:ext>
              </a:extLst>
            </p:cNvPr>
            <p:cNvSpPr>
              <a:spLocks/>
            </p:cNvSpPr>
            <p:nvPr/>
          </p:nvSpPr>
          <p:spPr bwMode="auto">
            <a:xfrm>
              <a:off x="3758" y="1468"/>
              <a:ext cx="203" cy="214"/>
            </a:xfrm>
            <a:custGeom>
              <a:avLst/>
              <a:gdLst>
                <a:gd name="T0" fmla="*/ 271 w 140"/>
                <a:gd name="T1" fmla="*/ 33 h 148"/>
                <a:gd name="T2" fmla="*/ 177 w 140"/>
                <a:gd name="T3" fmla="*/ 19 h 148"/>
                <a:gd name="T4" fmla="*/ 1 w 140"/>
                <a:gd name="T5" fmla="*/ 168 h 148"/>
                <a:gd name="T6" fmla="*/ 61 w 140"/>
                <a:gd name="T7" fmla="*/ 380 h 148"/>
                <a:gd name="T8" fmla="*/ 210 w 140"/>
                <a:gd name="T9" fmla="*/ 406 h 148"/>
                <a:gd name="T10" fmla="*/ 392 w 140"/>
                <a:gd name="T11" fmla="*/ 252 h 148"/>
                <a:gd name="T12" fmla="*/ 271 w 140"/>
                <a:gd name="T13" fmla="*/ 33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48">
                  <a:moveTo>
                    <a:pt x="89" y="11"/>
                  </a:moveTo>
                  <a:cubicBezTo>
                    <a:pt x="82" y="1"/>
                    <a:pt x="70" y="0"/>
                    <a:pt x="58" y="6"/>
                  </a:cubicBezTo>
                  <a:cubicBezTo>
                    <a:pt x="46" y="11"/>
                    <a:pt x="2" y="35"/>
                    <a:pt x="1" y="55"/>
                  </a:cubicBezTo>
                  <a:cubicBezTo>
                    <a:pt x="0" y="76"/>
                    <a:pt x="3" y="118"/>
                    <a:pt x="20" y="126"/>
                  </a:cubicBezTo>
                  <a:cubicBezTo>
                    <a:pt x="37" y="135"/>
                    <a:pt x="48" y="148"/>
                    <a:pt x="69" y="134"/>
                  </a:cubicBezTo>
                  <a:cubicBezTo>
                    <a:pt x="89" y="120"/>
                    <a:pt x="140" y="106"/>
                    <a:pt x="128" y="83"/>
                  </a:cubicBezTo>
                  <a:cubicBezTo>
                    <a:pt x="117" y="59"/>
                    <a:pt x="91" y="16"/>
                    <a:pt x="89" y="11"/>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69" name="Freeform 152">
              <a:extLst>
                <a:ext uri="{FF2B5EF4-FFF2-40B4-BE49-F238E27FC236}">
                  <a16:creationId xmlns:a16="http://schemas.microsoft.com/office/drawing/2014/main" id="{D16E3022-FCC1-4873-B72A-647E910432B2}"/>
                </a:ext>
              </a:extLst>
            </p:cNvPr>
            <p:cNvSpPr>
              <a:spLocks/>
            </p:cNvSpPr>
            <p:nvPr/>
          </p:nvSpPr>
          <p:spPr bwMode="auto">
            <a:xfrm>
              <a:off x="3897" y="1395"/>
              <a:ext cx="286" cy="258"/>
            </a:xfrm>
            <a:custGeom>
              <a:avLst/>
              <a:gdLst>
                <a:gd name="T0" fmla="*/ 150 w 198"/>
                <a:gd name="T1" fmla="*/ 41 h 178"/>
                <a:gd name="T2" fmla="*/ 36 w 198"/>
                <a:gd name="T3" fmla="*/ 59 h 178"/>
                <a:gd name="T4" fmla="*/ 48 w 198"/>
                <a:gd name="T5" fmla="*/ 212 h 178"/>
                <a:gd name="T6" fmla="*/ 283 w 198"/>
                <a:gd name="T7" fmla="*/ 509 h 178"/>
                <a:gd name="T8" fmla="*/ 508 w 198"/>
                <a:gd name="T9" fmla="*/ 481 h 178"/>
                <a:gd name="T10" fmla="*/ 578 w 198"/>
                <a:gd name="T11" fmla="*/ 207 h 178"/>
                <a:gd name="T12" fmla="*/ 371 w 198"/>
                <a:gd name="T13" fmla="*/ 55 h 178"/>
                <a:gd name="T14" fmla="*/ 150 w 198"/>
                <a:gd name="T15" fmla="*/ 41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 h="178">
                  <a:moveTo>
                    <a:pt x="50" y="13"/>
                  </a:moveTo>
                  <a:cubicBezTo>
                    <a:pt x="33" y="13"/>
                    <a:pt x="16" y="5"/>
                    <a:pt x="12" y="19"/>
                  </a:cubicBezTo>
                  <a:cubicBezTo>
                    <a:pt x="7" y="33"/>
                    <a:pt x="0" y="47"/>
                    <a:pt x="16" y="70"/>
                  </a:cubicBezTo>
                  <a:cubicBezTo>
                    <a:pt x="31" y="93"/>
                    <a:pt x="79" y="156"/>
                    <a:pt x="94" y="167"/>
                  </a:cubicBezTo>
                  <a:cubicBezTo>
                    <a:pt x="109" y="178"/>
                    <a:pt x="156" y="175"/>
                    <a:pt x="169" y="158"/>
                  </a:cubicBezTo>
                  <a:cubicBezTo>
                    <a:pt x="181" y="142"/>
                    <a:pt x="198" y="83"/>
                    <a:pt x="192" y="68"/>
                  </a:cubicBezTo>
                  <a:cubicBezTo>
                    <a:pt x="186" y="53"/>
                    <a:pt x="148" y="37"/>
                    <a:pt x="123" y="18"/>
                  </a:cubicBezTo>
                  <a:cubicBezTo>
                    <a:pt x="98" y="0"/>
                    <a:pt x="77" y="13"/>
                    <a:pt x="50" y="13"/>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0" name="Freeform 153">
              <a:extLst>
                <a:ext uri="{FF2B5EF4-FFF2-40B4-BE49-F238E27FC236}">
                  <a16:creationId xmlns:a16="http://schemas.microsoft.com/office/drawing/2014/main" id="{5A27DC67-FAB9-4BED-BE49-9D1BAF891753}"/>
                </a:ext>
              </a:extLst>
            </p:cNvPr>
            <p:cNvSpPr>
              <a:spLocks/>
            </p:cNvSpPr>
            <p:nvPr/>
          </p:nvSpPr>
          <p:spPr bwMode="auto">
            <a:xfrm>
              <a:off x="4057" y="1255"/>
              <a:ext cx="230" cy="210"/>
            </a:xfrm>
            <a:custGeom>
              <a:avLst/>
              <a:gdLst>
                <a:gd name="T0" fmla="*/ 448 w 159"/>
                <a:gd name="T1" fmla="*/ 196 h 145"/>
                <a:gd name="T2" fmla="*/ 42 w 159"/>
                <a:gd name="T3" fmla="*/ 210 h 145"/>
                <a:gd name="T4" fmla="*/ 100 w 159"/>
                <a:gd name="T5" fmla="*/ 310 h 145"/>
                <a:gd name="T6" fmla="*/ 291 w 159"/>
                <a:gd name="T7" fmla="*/ 440 h 145"/>
                <a:gd name="T8" fmla="*/ 448 w 159"/>
                <a:gd name="T9" fmla="*/ 196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45">
                  <a:moveTo>
                    <a:pt x="148" y="64"/>
                  </a:moveTo>
                  <a:cubicBezTo>
                    <a:pt x="148" y="64"/>
                    <a:pt x="78" y="0"/>
                    <a:pt x="14" y="69"/>
                  </a:cubicBezTo>
                  <a:cubicBezTo>
                    <a:pt x="14" y="69"/>
                    <a:pt x="0" y="83"/>
                    <a:pt x="33" y="102"/>
                  </a:cubicBezTo>
                  <a:cubicBezTo>
                    <a:pt x="66" y="121"/>
                    <a:pt x="76" y="145"/>
                    <a:pt x="96" y="145"/>
                  </a:cubicBezTo>
                  <a:cubicBezTo>
                    <a:pt x="116" y="145"/>
                    <a:pt x="159" y="78"/>
                    <a:pt x="148" y="64"/>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1" name="Freeform 154">
              <a:extLst>
                <a:ext uri="{FF2B5EF4-FFF2-40B4-BE49-F238E27FC236}">
                  <a16:creationId xmlns:a16="http://schemas.microsoft.com/office/drawing/2014/main" id="{3CB6159B-EEE6-4DC8-AF34-DF30A9B927B7}"/>
                </a:ext>
              </a:extLst>
            </p:cNvPr>
            <p:cNvSpPr>
              <a:spLocks/>
            </p:cNvSpPr>
            <p:nvPr/>
          </p:nvSpPr>
          <p:spPr bwMode="auto">
            <a:xfrm>
              <a:off x="3221" y="1764"/>
              <a:ext cx="123" cy="145"/>
            </a:xfrm>
            <a:custGeom>
              <a:avLst/>
              <a:gdLst>
                <a:gd name="T0" fmla="*/ 221 w 85"/>
                <a:gd name="T1" fmla="*/ 86 h 100"/>
                <a:gd name="T2" fmla="*/ 109 w 85"/>
                <a:gd name="T3" fmla="*/ 70 h 100"/>
                <a:gd name="T4" fmla="*/ 55 w 85"/>
                <a:gd name="T5" fmla="*/ 305 h 100"/>
                <a:gd name="T6" fmla="*/ 195 w 85"/>
                <a:gd name="T7" fmla="*/ 252 h 100"/>
                <a:gd name="T8" fmla="*/ 221 w 85"/>
                <a:gd name="T9" fmla="*/ 8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0">
                  <a:moveTo>
                    <a:pt x="73" y="28"/>
                  </a:moveTo>
                  <a:cubicBezTo>
                    <a:pt x="65" y="21"/>
                    <a:pt x="49" y="0"/>
                    <a:pt x="36" y="23"/>
                  </a:cubicBezTo>
                  <a:cubicBezTo>
                    <a:pt x="24" y="46"/>
                    <a:pt x="0" y="100"/>
                    <a:pt x="18" y="100"/>
                  </a:cubicBezTo>
                  <a:cubicBezTo>
                    <a:pt x="36" y="100"/>
                    <a:pt x="55" y="99"/>
                    <a:pt x="64" y="83"/>
                  </a:cubicBezTo>
                  <a:cubicBezTo>
                    <a:pt x="72" y="66"/>
                    <a:pt x="85" y="39"/>
                    <a:pt x="73" y="28"/>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2" name="Freeform 155">
              <a:extLst>
                <a:ext uri="{FF2B5EF4-FFF2-40B4-BE49-F238E27FC236}">
                  <a16:creationId xmlns:a16="http://schemas.microsoft.com/office/drawing/2014/main" id="{65937064-288A-48A9-9AA6-0121992A6DFB}"/>
                </a:ext>
              </a:extLst>
            </p:cNvPr>
            <p:cNvSpPr>
              <a:spLocks/>
            </p:cNvSpPr>
            <p:nvPr/>
          </p:nvSpPr>
          <p:spPr bwMode="auto">
            <a:xfrm>
              <a:off x="3344" y="1698"/>
              <a:ext cx="212" cy="256"/>
            </a:xfrm>
            <a:custGeom>
              <a:avLst/>
              <a:gdLst>
                <a:gd name="T0" fmla="*/ 366 w 147"/>
                <a:gd name="T1" fmla="*/ 14 h 177"/>
                <a:gd name="T2" fmla="*/ 218 w 147"/>
                <a:gd name="T3" fmla="*/ 42 h 177"/>
                <a:gd name="T4" fmla="*/ 88 w 147"/>
                <a:gd name="T5" fmla="*/ 191 h 177"/>
                <a:gd name="T6" fmla="*/ 6 w 147"/>
                <a:gd name="T7" fmla="*/ 353 h 177"/>
                <a:gd name="T8" fmla="*/ 117 w 147"/>
                <a:gd name="T9" fmla="*/ 473 h 177"/>
                <a:gd name="T10" fmla="*/ 324 w 147"/>
                <a:gd name="T11" fmla="*/ 526 h 177"/>
                <a:gd name="T12" fmla="*/ 433 w 147"/>
                <a:gd name="T13" fmla="*/ 496 h 177"/>
                <a:gd name="T14" fmla="*/ 352 w 147"/>
                <a:gd name="T15" fmla="*/ 320 h 177"/>
                <a:gd name="T16" fmla="*/ 366 w 147"/>
                <a:gd name="T17" fmla="*/ 14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177">
                  <a:moveTo>
                    <a:pt x="122" y="5"/>
                  </a:moveTo>
                  <a:cubicBezTo>
                    <a:pt x="111" y="0"/>
                    <a:pt x="82" y="3"/>
                    <a:pt x="73" y="14"/>
                  </a:cubicBezTo>
                  <a:cubicBezTo>
                    <a:pt x="64" y="26"/>
                    <a:pt x="47" y="51"/>
                    <a:pt x="29" y="63"/>
                  </a:cubicBezTo>
                  <a:cubicBezTo>
                    <a:pt x="12" y="76"/>
                    <a:pt x="0" y="103"/>
                    <a:pt x="2" y="117"/>
                  </a:cubicBezTo>
                  <a:cubicBezTo>
                    <a:pt x="4" y="131"/>
                    <a:pt x="18" y="151"/>
                    <a:pt x="39" y="156"/>
                  </a:cubicBezTo>
                  <a:cubicBezTo>
                    <a:pt x="60" y="161"/>
                    <a:pt x="98" y="171"/>
                    <a:pt x="108" y="174"/>
                  </a:cubicBezTo>
                  <a:cubicBezTo>
                    <a:pt x="118" y="177"/>
                    <a:pt x="142" y="176"/>
                    <a:pt x="144" y="164"/>
                  </a:cubicBezTo>
                  <a:cubicBezTo>
                    <a:pt x="147" y="152"/>
                    <a:pt x="118" y="132"/>
                    <a:pt x="117" y="106"/>
                  </a:cubicBezTo>
                  <a:cubicBezTo>
                    <a:pt x="116" y="81"/>
                    <a:pt x="134" y="9"/>
                    <a:pt x="122" y="5"/>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3" name="Freeform 156">
              <a:extLst>
                <a:ext uri="{FF2B5EF4-FFF2-40B4-BE49-F238E27FC236}">
                  <a16:creationId xmlns:a16="http://schemas.microsoft.com/office/drawing/2014/main" id="{ACF16DBF-5A57-4897-8933-EB6FE2381ED3}"/>
                </a:ext>
              </a:extLst>
            </p:cNvPr>
            <p:cNvSpPr>
              <a:spLocks/>
            </p:cNvSpPr>
            <p:nvPr/>
          </p:nvSpPr>
          <p:spPr bwMode="auto">
            <a:xfrm>
              <a:off x="3542" y="1669"/>
              <a:ext cx="169" cy="262"/>
            </a:xfrm>
            <a:custGeom>
              <a:avLst/>
              <a:gdLst>
                <a:gd name="T0" fmla="*/ 272 w 117"/>
                <a:gd name="T1" fmla="*/ 25 h 181"/>
                <a:gd name="T2" fmla="*/ 144 w 117"/>
                <a:gd name="T3" fmla="*/ 19 h 181"/>
                <a:gd name="T4" fmla="*/ 14 w 117"/>
                <a:gd name="T5" fmla="*/ 149 h 181"/>
                <a:gd name="T6" fmla="*/ 14 w 117"/>
                <a:gd name="T7" fmla="*/ 388 h 181"/>
                <a:gd name="T8" fmla="*/ 136 w 117"/>
                <a:gd name="T9" fmla="*/ 528 h 181"/>
                <a:gd name="T10" fmla="*/ 332 w 117"/>
                <a:gd name="T11" fmla="*/ 394 h 181"/>
                <a:gd name="T12" fmla="*/ 290 w 117"/>
                <a:gd name="T13" fmla="*/ 149 h 181"/>
                <a:gd name="T14" fmla="*/ 272 w 117"/>
                <a:gd name="T15" fmla="*/ 25 h 1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181">
                  <a:moveTo>
                    <a:pt x="90" y="8"/>
                  </a:moveTo>
                  <a:cubicBezTo>
                    <a:pt x="83" y="0"/>
                    <a:pt x="67" y="0"/>
                    <a:pt x="48" y="6"/>
                  </a:cubicBezTo>
                  <a:cubicBezTo>
                    <a:pt x="30" y="11"/>
                    <a:pt x="10" y="29"/>
                    <a:pt x="5" y="49"/>
                  </a:cubicBezTo>
                  <a:cubicBezTo>
                    <a:pt x="0" y="70"/>
                    <a:pt x="0" y="116"/>
                    <a:pt x="5" y="128"/>
                  </a:cubicBezTo>
                  <a:cubicBezTo>
                    <a:pt x="11" y="139"/>
                    <a:pt x="14" y="181"/>
                    <a:pt x="45" y="174"/>
                  </a:cubicBezTo>
                  <a:cubicBezTo>
                    <a:pt x="77" y="168"/>
                    <a:pt x="104" y="155"/>
                    <a:pt x="110" y="130"/>
                  </a:cubicBezTo>
                  <a:cubicBezTo>
                    <a:pt x="117" y="104"/>
                    <a:pt x="96" y="68"/>
                    <a:pt x="96" y="49"/>
                  </a:cubicBezTo>
                  <a:cubicBezTo>
                    <a:pt x="95" y="30"/>
                    <a:pt x="97" y="17"/>
                    <a:pt x="90" y="8"/>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4" name="Freeform 157">
              <a:extLst>
                <a:ext uri="{FF2B5EF4-FFF2-40B4-BE49-F238E27FC236}">
                  <a16:creationId xmlns:a16="http://schemas.microsoft.com/office/drawing/2014/main" id="{EDFDCFA8-5D1B-4383-82D4-E98AA0560D76}"/>
                </a:ext>
              </a:extLst>
            </p:cNvPr>
            <p:cNvSpPr>
              <a:spLocks/>
            </p:cNvSpPr>
            <p:nvPr/>
          </p:nvSpPr>
          <p:spPr bwMode="auto">
            <a:xfrm>
              <a:off x="3226" y="1905"/>
              <a:ext cx="138" cy="130"/>
            </a:xfrm>
            <a:custGeom>
              <a:avLst/>
              <a:gdLst>
                <a:gd name="T0" fmla="*/ 256 w 96"/>
                <a:gd name="T1" fmla="*/ 25 h 90"/>
                <a:gd name="T2" fmla="*/ 157 w 96"/>
                <a:gd name="T3" fmla="*/ 48 h 90"/>
                <a:gd name="T4" fmla="*/ 14 w 96"/>
                <a:gd name="T5" fmla="*/ 117 h 90"/>
                <a:gd name="T6" fmla="*/ 53 w 96"/>
                <a:gd name="T7" fmla="*/ 238 h 90"/>
                <a:gd name="T8" fmla="*/ 216 w 96"/>
                <a:gd name="T9" fmla="*/ 196 h 90"/>
                <a:gd name="T10" fmla="*/ 256 w 96"/>
                <a:gd name="T11" fmla="*/ 25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0">
                  <a:moveTo>
                    <a:pt x="86" y="8"/>
                  </a:moveTo>
                  <a:cubicBezTo>
                    <a:pt x="80" y="0"/>
                    <a:pt x="75" y="13"/>
                    <a:pt x="53" y="16"/>
                  </a:cubicBezTo>
                  <a:cubicBezTo>
                    <a:pt x="32" y="19"/>
                    <a:pt x="8" y="23"/>
                    <a:pt x="5" y="39"/>
                  </a:cubicBezTo>
                  <a:cubicBezTo>
                    <a:pt x="3" y="56"/>
                    <a:pt x="0" y="73"/>
                    <a:pt x="18" y="79"/>
                  </a:cubicBezTo>
                  <a:cubicBezTo>
                    <a:pt x="35" y="85"/>
                    <a:pt x="58" y="90"/>
                    <a:pt x="72" y="65"/>
                  </a:cubicBezTo>
                  <a:cubicBezTo>
                    <a:pt x="86" y="40"/>
                    <a:pt x="96" y="20"/>
                    <a:pt x="86" y="8"/>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5" name="Freeform 158">
              <a:extLst>
                <a:ext uri="{FF2B5EF4-FFF2-40B4-BE49-F238E27FC236}">
                  <a16:creationId xmlns:a16="http://schemas.microsoft.com/office/drawing/2014/main" id="{F081F813-0032-4D34-AD68-566D5F4C23CC}"/>
                </a:ext>
              </a:extLst>
            </p:cNvPr>
            <p:cNvSpPr>
              <a:spLocks/>
            </p:cNvSpPr>
            <p:nvPr/>
          </p:nvSpPr>
          <p:spPr bwMode="auto">
            <a:xfrm>
              <a:off x="3240" y="2044"/>
              <a:ext cx="98" cy="152"/>
            </a:xfrm>
            <a:custGeom>
              <a:avLst/>
              <a:gdLst>
                <a:gd name="T0" fmla="*/ 110 w 68"/>
                <a:gd name="T1" fmla="*/ 25 h 105"/>
                <a:gd name="T2" fmla="*/ 1 w 68"/>
                <a:gd name="T3" fmla="*/ 55 h 105"/>
                <a:gd name="T4" fmla="*/ 33 w 68"/>
                <a:gd name="T5" fmla="*/ 191 h 105"/>
                <a:gd name="T6" fmla="*/ 110 w 68"/>
                <a:gd name="T7" fmla="*/ 300 h 105"/>
                <a:gd name="T8" fmla="*/ 197 w 68"/>
                <a:gd name="T9" fmla="*/ 210 h 105"/>
                <a:gd name="T10" fmla="*/ 110 w 68"/>
                <a:gd name="T11" fmla="*/ 25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05">
                  <a:moveTo>
                    <a:pt x="37" y="8"/>
                  </a:moveTo>
                  <a:cubicBezTo>
                    <a:pt x="20" y="2"/>
                    <a:pt x="2" y="0"/>
                    <a:pt x="1" y="18"/>
                  </a:cubicBezTo>
                  <a:cubicBezTo>
                    <a:pt x="0" y="37"/>
                    <a:pt x="7" y="46"/>
                    <a:pt x="11" y="63"/>
                  </a:cubicBezTo>
                  <a:cubicBezTo>
                    <a:pt x="15" y="80"/>
                    <a:pt x="19" y="105"/>
                    <a:pt x="37" y="99"/>
                  </a:cubicBezTo>
                  <a:cubicBezTo>
                    <a:pt x="55" y="94"/>
                    <a:pt x="65" y="91"/>
                    <a:pt x="66" y="69"/>
                  </a:cubicBezTo>
                  <a:cubicBezTo>
                    <a:pt x="68" y="47"/>
                    <a:pt x="55" y="14"/>
                    <a:pt x="37" y="8"/>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6" name="Freeform 159">
              <a:extLst>
                <a:ext uri="{FF2B5EF4-FFF2-40B4-BE49-F238E27FC236}">
                  <a16:creationId xmlns:a16="http://schemas.microsoft.com/office/drawing/2014/main" id="{639F278A-6534-4C36-9C9F-F37BBCF35AFA}"/>
                </a:ext>
              </a:extLst>
            </p:cNvPr>
            <p:cNvSpPr>
              <a:spLocks/>
            </p:cNvSpPr>
            <p:nvPr/>
          </p:nvSpPr>
          <p:spPr bwMode="auto">
            <a:xfrm>
              <a:off x="3314" y="1964"/>
              <a:ext cx="173" cy="104"/>
            </a:xfrm>
            <a:custGeom>
              <a:avLst/>
              <a:gdLst>
                <a:gd name="T0" fmla="*/ 229 w 120"/>
                <a:gd name="T1" fmla="*/ 20 h 72"/>
                <a:gd name="T2" fmla="*/ 102 w 120"/>
                <a:gd name="T3" fmla="*/ 79 h 72"/>
                <a:gd name="T4" fmla="*/ 108 w 120"/>
                <a:gd name="T5" fmla="*/ 205 h 72"/>
                <a:gd name="T6" fmla="*/ 297 w 120"/>
                <a:gd name="T7" fmla="*/ 160 h 72"/>
                <a:gd name="T8" fmla="*/ 347 w 120"/>
                <a:gd name="T9" fmla="*/ 52 h 72"/>
                <a:gd name="T10" fmla="*/ 229 w 120"/>
                <a:gd name="T11" fmla="*/ 2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72">
                  <a:moveTo>
                    <a:pt x="76" y="7"/>
                  </a:moveTo>
                  <a:cubicBezTo>
                    <a:pt x="59" y="5"/>
                    <a:pt x="43" y="8"/>
                    <a:pt x="34" y="26"/>
                  </a:cubicBezTo>
                  <a:cubicBezTo>
                    <a:pt x="26" y="43"/>
                    <a:pt x="0" y="72"/>
                    <a:pt x="36" y="68"/>
                  </a:cubicBezTo>
                  <a:cubicBezTo>
                    <a:pt x="73" y="64"/>
                    <a:pt x="86" y="68"/>
                    <a:pt x="99" y="53"/>
                  </a:cubicBezTo>
                  <a:cubicBezTo>
                    <a:pt x="112" y="38"/>
                    <a:pt x="120" y="35"/>
                    <a:pt x="116" y="17"/>
                  </a:cubicBezTo>
                  <a:cubicBezTo>
                    <a:pt x="113" y="0"/>
                    <a:pt x="99" y="8"/>
                    <a:pt x="76" y="7"/>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7" name="Freeform 160">
              <a:extLst>
                <a:ext uri="{FF2B5EF4-FFF2-40B4-BE49-F238E27FC236}">
                  <a16:creationId xmlns:a16="http://schemas.microsoft.com/office/drawing/2014/main" id="{52C5883E-0F54-4175-93E6-D6F03B76AF08}"/>
                </a:ext>
              </a:extLst>
            </p:cNvPr>
            <p:cNvSpPr>
              <a:spLocks/>
            </p:cNvSpPr>
            <p:nvPr/>
          </p:nvSpPr>
          <p:spPr bwMode="auto">
            <a:xfrm>
              <a:off x="3348" y="2077"/>
              <a:ext cx="119" cy="137"/>
            </a:xfrm>
            <a:custGeom>
              <a:avLst/>
              <a:gdLst>
                <a:gd name="T0" fmla="*/ 251 w 82"/>
                <a:gd name="T1" fmla="*/ 81 h 95"/>
                <a:gd name="T2" fmla="*/ 168 w 82"/>
                <a:gd name="T3" fmla="*/ 25 h 95"/>
                <a:gd name="T4" fmla="*/ 19 w 82"/>
                <a:gd name="T5" fmla="*/ 81 h 95"/>
                <a:gd name="T6" fmla="*/ 61 w 82"/>
                <a:gd name="T7" fmla="*/ 251 h 95"/>
                <a:gd name="T8" fmla="*/ 216 w 82"/>
                <a:gd name="T9" fmla="*/ 156 h 95"/>
                <a:gd name="T10" fmla="*/ 251 w 82"/>
                <a:gd name="T11" fmla="*/ 81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95">
                  <a:moveTo>
                    <a:pt x="82" y="27"/>
                  </a:moveTo>
                  <a:cubicBezTo>
                    <a:pt x="82" y="15"/>
                    <a:pt x="76" y="0"/>
                    <a:pt x="55" y="8"/>
                  </a:cubicBezTo>
                  <a:cubicBezTo>
                    <a:pt x="34" y="16"/>
                    <a:pt x="8" y="5"/>
                    <a:pt x="6" y="27"/>
                  </a:cubicBezTo>
                  <a:cubicBezTo>
                    <a:pt x="5" y="49"/>
                    <a:pt x="0" y="95"/>
                    <a:pt x="20" y="84"/>
                  </a:cubicBezTo>
                  <a:cubicBezTo>
                    <a:pt x="39" y="73"/>
                    <a:pt x="66" y="60"/>
                    <a:pt x="71" y="52"/>
                  </a:cubicBezTo>
                  <a:cubicBezTo>
                    <a:pt x="76" y="43"/>
                    <a:pt x="82" y="34"/>
                    <a:pt x="82" y="27"/>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8" name="Freeform 161">
              <a:extLst>
                <a:ext uri="{FF2B5EF4-FFF2-40B4-BE49-F238E27FC236}">
                  <a16:creationId xmlns:a16="http://schemas.microsoft.com/office/drawing/2014/main" id="{362D6C01-C15E-45A5-9F9E-DBCB74AFB974}"/>
                </a:ext>
              </a:extLst>
            </p:cNvPr>
            <p:cNvSpPr>
              <a:spLocks/>
            </p:cNvSpPr>
            <p:nvPr/>
          </p:nvSpPr>
          <p:spPr bwMode="auto">
            <a:xfrm>
              <a:off x="3270" y="2201"/>
              <a:ext cx="149" cy="277"/>
            </a:xfrm>
            <a:custGeom>
              <a:avLst/>
              <a:gdLst>
                <a:gd name="T0" fmla="*/ 224 w 103"/>
                <a:gd name="T1" fmla="*/ 55 h 191"/>
                <a:gd name="T2" fmla="*/ 74 w 103"/>
                <a:gd name="T3" fmla="*/ 28 h 191"/>
                <a:gd name="T4" fmla="*/ 6 w 103"/>
                <a:gd name="T5" fmla="*/ 197 h 191"/>
                <a:gd name="T6" fmla="*/ 20 w 103"/>
                <a:gd name="T7" fmla="*/ 473 h 191"/>
                <a:gd name="T8" fmla="*/ 127 w 103"/>
                <a:gd name="T9" fmla="*/ 541 h 191"/>
                <a:gd name="T10" fmla="*/ 305 w 103"/>
                <a:gd name="T11" fmla="*/ 379 h 191"/>
                <a:gd name="T12" fmla="*/ 224 w 103"/>
                <a:gd name="T13" fmla="*/ 55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91">
                  <a:moveTo>
                    <a:pt x="74" y="18"/>
                  </a:moveTo>
                  <a:cubicBezTo>
                    <a:pt x="64" y="9"/>
                    <a:pt x="33" y="0"/>
                    <a:pt x="24" y="9"/>
                  </a:cubicBezTo>
                  <a:cubicBezTo>
                    <a:pt x="15" y="17"/>
                    <a:pt x="0" y="50"/>
                    <a:pt x="2" y="65"/>
                  </a:cubicBezTo>
                  <a:cubicBezTo>
                    <a:pt x="3" y="80"/>
                    <a:pt x="12" y="141"/>
                    <a:pt x="7" y="155"/>
                  </a:cubicBezTo>
                  <a:cubicBezTo>
                    <a:pt x="2" y="169"/>
                    <a:pt x="24" y="191"/>
                    <a:pt x="42" y="177"/>
                  </a:cubicBezTo>
                  <a:cubicBezTo>
                    <a:pt x="60" y="164"/>
                    <a:pt x="99" y="150"/>
                    <a:pt x="101" y="124"/>
                  </a:cubicBezTo>
                  <a:cubicBezTo>
                    <a:pt x="103" y="99"/>
                    <a:pt x="84" y="27"/>
                    <a:pt x="74" y="18"/>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79" name="Freeform 162">
              <a:extLst>
                <a:ext uri="{FF2B5EF4-FFF2-40B4-BE49-F238E27FC236}">
                  <a16:creationId xmlns:a16="http://schemas.microsoft.com/office/drawing/2014/main" id="{F690DFB6-5DE4-42E8-AB0A-FB22EFF674D5}"/>
                </a:ext>
              </a:extLst>
            </p:cNvPr>
            <p:cNvSpPr>
              <a:spLocks/>
            </p:cNvSpPr>
            <p:nvPr/>
          </p:nvSpPr>
          <p:spPr bwMode="auto">
            <a:xfrm>
              <a:off x="3416" y="2159"/>
              <a:ext cx="257" cy="163"/>
            </a:xfrm>
            <a:custGeom>
              <a:avLst/>
              <a:gdLst>
                <a:gd name="T0" fmla="*/ 271 w 178"/>
                <a:gd name="T1" fmla="*/ 19 h 112"/>
                <a:gd name="T2" fmla="*/ 103 w 178"/>
                <a:gd name="T3" fmla="*/ 41 h 112"/>
                <a:gd name="T4" fmla="*/ 0 w 178"/>
                <a:gd name="T5" fmla="*/ 134 h 112"/>
                <a:gd name="T6" fmla="*/ 46 w 178"/>
                <a:gd name="T7" fmla="*/ 290 h 112"/>
                <a:gd name="T8" fmla="*/ 225 w 178"/>
                <a:gd name="T9" fmla="*/ 285 h 112"/>
                <a:gd name="T10" fmla="*/ 484 w 178"/>
                <a:gd name="T11" fmla="*/ 306 h 112"/>
                <a:gd name="T12" fmla="*/ 517 w 178"/>
                <a:gd name="T13" fmla="*/ 115 h 112"/>
                <a:gd name="T14" fmla="*/ 474 w 178"/>
                <a:gd name="T15" fmla="*/ 19 h 112"/>
                <a:gd name="T16" fmla="*/ 271 w 178"/>
                <a:gd name="T17" fmla="*/ 19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112">
                  <a:moveTo>
                    <a:pt x="90" y="6"/>
                  </a:moveTo>
                  <a:cubicBezTo>
                    <a:pt x="75" y="7"/>
                    <a:pt x="44" y="10"/>
                    <a:pt x="34" y="13"/>
                  </a:cubicBezTo>
                  <a:cubicBezTo>
                    <a:pt x="23" y="15"/>
                    <a:pt x="0" y="26"/>
                    <a:pt x="0" y="43"/>
                  </a:cubicBezTo>
                  <a:cubicBezTo>
                    <a:pt x="0" y="61"/>
                    <a:pt x="10" y="88"/>
                    <a:pt x="15" y="94"/>
                  </a:cubicBezTo>
                  <a:cubicBezTo>
                    <a:pt x="20" y="100"/>
                    <a:pt x="53" y="87"/>
                    <a:pt x="75" y="93"/>
                  </a:cubicBezTo>
                  <a:cubicBezTo>
                    <a:pt x="97" y="99"/>
                    <a:pt x="150" y="112"/>
                    <a:pt x="161" y="99"/>
                  </a:cubicBezTo>
                  <a:cubicBezTo>
                    <a:pt x="172" y="86"/>
                    <a:pt x="169" y="56"/>
                    <a:pt x="172" y="37"/>
                  </a:cubicBezTo>
                  <a:cubicBezTo>
                    <a:pt x="174" y="18"/>
                    <a:pt x="178" y="12"/>
                    <a:pt x="157" y="6"/>
                  </a:cubicBezTo>
                  <a:cubicBezTo>
                    <a:pt x="136" y="0"/>
                    <a:pt x="90" y="6"/>
                    <a:pt x="90" y="6"/>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0" name="Freeform 163">
              <a:extLst>
                <a:ext uri="{FF2B5EF4-FFF2-40B4-BE49-F238E27FC236}">
                  <a16:creationId xmlns:a16="http://schemas.microsoft.com/office/drawing/2014/main" id="{EEFF2E5E-A2A1-408E-9546-1BCD168DA728}"/>
                </a:ext>
              </a:extLst>
            </p:cNvPr>
            <p:cNvSpPr>
              <a:spLocks/>
            </p:cNvSpPr>
            <p:nvPr/>
          </p:nvSpPr>
          <p:spPr bwMode="auto">
            <a:xfrm>
              <a:off x="3423" y="2316"/>
              <a:ext cx="135" cy="78"/>
            </a:xfrm>
            <a:custGeom>
              <a:avLst/>
              <a:gdLst>
                <a:gd name="T0" fmla="*/ 150 w 93"/>
                <a:gd name="T1" fmla="*/ 19 h 54"/>
                <a:gd name="T2" fmla="*/ 48 w 93"/>
                <a:gd name="T3" fmla="*/ 42 h 54"/>
                <a:gd name="T4" fmla="*/ 60 w 93"/>
                <a:gd name="T5" fmla="*/ 150 h 54"/>
                <a:gd name="T6" fmla="*/ 190 w 93"/>
                <a:gd name="T7" fmla="*/ 136 h 54"/>
                <a:gd name="T8" fmla="*/ 266 w 93"/>
                <a:gd name="T9" fmla="*/ 74 h 54"/>
                <a:gd name="T10" fmla="*/ 150 w 93"/>
                <a:gd name="T11" fmla="*/ 19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54">
                  <a:moveTo>
                    <a:pt x="49" y="6"/>
                  </a:moveTo>
                  <a:cubicBezTo>
                    <a:pt x="31" y="6"/>
                    <a:pt x="20" y="0"/>
                    <a:pt x="16" y="14"/>
                  </a:cubicBezTo>
                  <a:cubicBezTo>
                    <a:pt x="11" y="28"/>
                    <a:pt x="0" y="54"/>
                    <a:pt x="19" y="50"/>
                  </a:cubicBezTo>
                  <a:cubicBezTo>
                    <a:pt x="38" y="45"/>
                    <a:pt x="43" y="48"/>
                    <a:pt x="62" y="45"/>
                  </a:cubicBezTo>
                  <a:cubicBezTo>
                    <a:pt x="81" y="43"/>
                    <a:pt x="93" y="36"/>
                    <a:pt x="87" y="24"/>
                  </a:cubicBezTo>
                  <a:cubicBezTo>
                    <a:pt x="82" y="12"/>
                    <a:pt x="49" y="6"/>
                    <a:pt x="49" y="6"/>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1" name="Freeform 164">
              <a:extLst>
                <a:ext uri="{FF2B5EF4-FFF2-40B4-BE49-F238E27FC236}">
                  <a16:creationId xmlns:a16="http://schemas.microsoft.com/office/drawing/2014/main" id="{3190105E-F181-4F3E-A6FD-47791253D083}"/>
                </a:ext>
              </a:extLst>
            </p:cNvPr>
            <p:cNvSpPr>
              <a:spLocks/>
            </p:cNvSpPr>
            <p:nvPr/>
          </p:nvSpPr>
          <p:spPr bwMode="auto">
            <a:xfrm>
              <a:off x="3276" y="2466"/>
              <a:ext cx="129" cy="285"/>
            </a:xfrm>
            <a:custGeom>
              <a:avLst/>
              <a:gdLst>
                <a:gd name="T0" fmla="*/ 238 w 89"/>
                <a:gd name="T1" fmla="*/ 20 h 197"/>
                <a:gd name="T2" fmla="*/ 109 w 89"/>
                <a:gd name="T3" fmla="*/ 46 h 197"/>
                <a:gd name="T4" fmla="*/ 0 w 89"/>
                <a:gd name="T5" fmla="*/ 122 h 197"/>
                <a:gd name="T6" fmla="*/ 210 w 89"/>
                <a:gd name="T7" fmla="*/ 430 h 197"/>
                <a:gd name="T8" fmla="*/ 238 w 89"/>
                <a:gd name="T9" fmla="*/ 2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78" y="7"/>
                  </a:moveTo>
                  <a:cubicBezTo>
                    <a:pt x="71" y="0"/>
                    <a:pt x="53" y="9"/>
                    <a:pt x="36" y="15"/>
                  </a:cubicBezTo>
                  <a:cubicBezTo>
                    <a:pt x="18" y="21"/>
                    <a:pt x="0" y="15"/>
                    <a:pt x="0" y="40"/>
                  </a:cubicBezTo>
                  <a:cubicBezTo>
                    <a:pt x="0" y="65"/>
                    <a:pt x="21" y="197"/>
                    <a:pt x="69" y="142"/>
                  </a:cubicBezTo>
                  <a:cubicBezTo>
                    <a:pt x="89" y="118"/>
                    <a:pt x="87" y="16"/>
                    <a:pt x="78" y="7"/>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2" name="Freeform 165">
              <a:extLst>
                <a:ext uri="{FF2B5EF4-FFF2-40B4-BE49-F238E27FC236}">
                  <a16:creationId xmlns:a16="http://schemas.microsoft.com/office/drawing/2014/main" id="{29F30779-88F4-4392-9B76-3B8F1DB2359E}"/>
                </a:ext>
              </a:extLst>
            </p:cNvPr>
            <p:cNvSpPr>
              <a:spLocks/>
            </p:cNvSpPr>
            <p:nvPr/>
          </p:nvSpPr>
          <p:spPr bwMode="auto">
            <a:xfrm>
              <a:off x="3397" y="2575"/>
              <a:ext cx="268" cy="194"/>
            </a:xfrm>
            <a:custGeom>
              <a:avLst/>
              <a:gdLst>
                <a:gd name="T0" fmla="*/ 74 w 185"/>
                <a:gd name="T1" fmla="*/ 230 h 134"/>
                <a:gd name="T2" fmla="*/ 365 w 185"/>
                <a:gd name="T3" fmla="*/ 271 h 134"/>
                <a:gd name="T4" fmla="*/ 319 w 185"/>
                <a:gd name="T5" fmla="*/ 14 h 134"/>
                <a:gd name="T6" fmla="*/ 74 w 185"/>
                <a:gd name="T7" fmla="*/ 230 h 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 h="134">
                  <a:moveTo>
                    <a:pt x="24" y="76"/>
                  </a:moveTo>
                  <a:cubicBezTo>
                    <a:pt x="24" y="76"/>
                    <a:pt x="56" y="134"/>
                    <a:pt x="120" y="89"/>
                  </a:cubicBezTo>
                  <a:cubicBezTo>
                    <a:pt x="185" y="43"/>
                    <a:pt x="130" y="0"/>
                    <a:pt x="105" y="5"/>
                  </a:cubicBezTo>
                  <a:cubicBezTo>
                    <a:pt x="81" y="11"/>
                    <a:pt x="0" y="32"/>
                    <a:pt x="24" y="76"/>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3" name="Freeform 166">
              <a:extLst>
                <a:ext uri="{FF2B5EF4-FFF2-40B4-BE49-F238E27FC236}">
                  <a16:creationId xmlns:a16="http://schemas.microsoft.com/office/drawing/2014/main" id="{76CF9757-6E4F-4230-BF1F-C42856E21522}"/>
                </a:ext>
              </a:extLst>
            </p:cNvPr>
            <p:cNvSpPr>
              <a:spLocks/>
            </p:cNvSpPr>
            <p:nvPr/>
          </p:nvSpPr>
          <p:spPr bwMode="auto">
            <a:xfrm>
              <a:off x="3409" y="2404"/>
              <a:ext cx="248" cy="164"/>
            </a:xfrm>
            <a:custGeom>
              <a:avLst/>
              <a:gdLst>
                <a:gd name="T0" fmla="*/ 251 w 172"/>
                <a:gd name="T1" fmla="*/ 19 h 113"/>
                <a:gd name="T2" fmla="*/ 48 w 172"/>
                <a:gd name="T3" fmla="*/ 80 h 113"/>
                <a:gd name="T4" fmla="*/ 104 w 172"/>
                <a:gd name="T5" fmla="*/ 345 h 113"/>
                <a:gd name="T6" fmla="*/ 490 w 172"/>
                <a:gd name="T7" fmla="*/ 290 h 113"/>
                <a:gd name="T8" fmla="*/ 443 w 172"/>
                <a:gd name="T9" fmla="*/ 94 h 113"/>
                <a:gd name="T10" fmla="*/ 251 w 172"/>
                <a:gd name="T11" fmla="*/ 19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13">
                  <a:moveTo>
                    <a:pt x="84" y="6"/>
                  </a:moveTo>
                  <a:cubicBezTo>
                    <a:pt x="53" y="0"/>
                    <a:pt x="28" y="1"/>
                    <a:pt x="16" y="26"/>
                  </a:cubicBezTo>
                  <a:cubicBezTo>
                    <a:pt x="5" y="51"/>
                    <a:pt x="0" y="113"/>
                    <a:pt x="35" y="113"/>
                  </a:cubicBezTo>
                  <a:cubicBezTo>
                    <a:pt x="71" y="112"/>
                    <a:pt x="157" y="112"/>
                    <a:pt x="164" y="95"/>
                  </a:cubicBezTo>
                  <a:cubicBezTo>
                    <a:pt x="172" y="79"/>
                    <a:pt x="172" y="43"/>
                    <a:pt x="148" y="31"/>
                  </a:cubicBezTo>
                  <a:cubicBezTo>
                    <a:pt x="124" y="18"/>
                    <a:pt x="84" y="6"/>
                    <a:pt x="84" y="6"/>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4" name="Freeform 167">
              <a:extLst>
                <a:ext uri="{FF2B5EF4-FFF2-40B4-BE49-F238E27FC236}">
                  <a16:creationId xmlns:a16="http://schemas.microsoft.com/office/drawing/2014/main" id="{024CF93E-6FD6-4B6B-AA75-C53BBEFA327D}"/>
                </a:ext>
              </a:extLst>
            </p:cNvPr>
            <p:cNvSpPr>
              <a:spLocks/>
            </p:cNvSpPr>
            <p:nvPr/>
          </p:nvSpPr>
          <p:spPr bwMode="auto">
            <a:xfrm>
              <a:off x="3639" y="2511"/>
              <a:ext cx="199" cy="214"/>
            </a:xfrm>
            <a:custGeom>
              <a:avLst/>
              <a:gdLst>
                <a:gd name="T0" fmla="*/ 258 w 138"/>
                <a:gd name="T1" fmla="*/ 19 h 148"/>
                <a:gd name="T2" fmla="*/ 114 w 138"/>
                <a:gd name="T3" fmla="*/ 46 h 148"/>
                <a:gd name="T4" fmla="*/ 14 w 138"/>
                <a:gd name="T5" fmla="*/ 215 h 148"/>
                <a:gd name="T6" fmla="*/ 72 w 138"/>
                <a:gd name="T7" fmla="*/ 399 h 148"/>
                <a:gd name="T8" fmla="*/ 300 w 138"/>
                <a:gd name="T9" fmla="*/ 364 h 148"/>
                <a:gd name="T10" fmla="*/ 389 w 138"/>
                <a:gd name="T11" fmla="*/ 121 h 148"/>
                <a:gd name="T12" fmla="*/ 258 w 138"/>
                <a:gd name="T13" fmla="*/ 19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48">
                  <a:moveTo>
                    <a:pt x="86" y="6"/>
                  </a:moveTo>
                  <a:cubicBezTo>
                    <a:pt x="63" y="9"/>
                    <a:pt x="58" y="0"/>
                    <a:pt x="38" y="15"/>
                  </a:cubicBezTo>
                  <a:cubicBezTo>
                    <a:pt x="19" y="31"/>
                    <a:pt x="10" y="57"/>
                    <a:pt x="5" y="71"/>
                  </a:cubicBezTo>
                  <a:cubicBezTo>
                    <a:pt x="0" y="85"/>
                    <a:pt x="5" y="125"/>
                    <a:pt x="24" y="132"/>
                  </a:cubicBezTo>
                  <a:cubicBezTo>
                    <a:pt x="42" y="139"/>
                    <a:pt x="74" y="148"/>
                    <a:pt x="100" y="120"/>
                  </a:cubicBezTo>
                  <a:cubicBezTo>
                    <a:pt x="127" y="91"/>
                    <a:pt x="138" y="53"/>
                    <a:pt x="130" y="40"/>
                  </a:cubicBezTo>
                  <a:cubicBezTo>
                    <a:pt x="123" y="27"/>
                    <a:pt x="110" y="4"/>
                    <a:pt x="86" y="6"/>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5" name="Freeform 168">
              <a:extLst>
                <a:ext uri="{FF2B5EF4-FFF2-40B4-BE49-F238E27FC236}">
                  <a16:creationId xmlns:a16="http://schemas.microsoft.com/office/drawing/2014/main" id="{BC9694B5-3571-4850-91D7-EF5E1E933727}"/>
                </a:ext>
              </a:extLst>
            </p:cNvPr>
            <p:cNvSpPr>
              <a:spLocks/>
            </p:cNvSpPr>
            <p:nvPr/>
          </p:nvSpPr>
          <p:spPr bwMode="auto">
            <a:xfrm>
              <a:off x="3826" y="2553"/>
              <a:ext cx="223" cy="162"/>
            </a:xfrm>
            <a:custGeom>
              <a:avLst/>
              <a:gdLst>
                <a:gd name="T0" fmla="*/ 272 w 154"/>
                <a:gd name="T1" fmla="*/ 14 h 112"/>
                <a:gd name="T2" fmla="*/ 90 w 154"/>
                <a:gd name="T3" fmla="*/ 107 h 112"/>
                <a:gd name="T4" fmla="*/ 90 w 154"/>
                <a:gd name="T5" fmla="*/ 291 h 112"/>
                <a:gd name="T6" fmla="*/ 427 w 154"/>
                <a:gd name="T7" fmla="*/ 100 h 112"/>
                <a:gd name="T8" fmla="*/ 272 w 154"/>
                <a:gd name="T9" fmla="*/ 14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12">
                  <a:moveTo>
                    <a:pt x="90" y="5"/>
                  </a:moveTo>
                  <a:cubicBezTo>
                    <a:pt x="66" y="5"/>
                    <a:pt x="37" y="18"/>
                    <a:pt x="30" y="35"/>
                  </a:cubicBezTo>
                  <a:cubicBezTo>
                    <a:pt x="23" y="53"/>
                    <a:pt x="0" y="79"/>
                    <a:pt x="30" y="96"/>
                  </a:cubicBezTo>
                  <a:cubicBezTo>
                    <a:pt x="60" y="112"/>
                    <a:pt x="117" y="90"/>
                    <a:pt x="141" y="33"/>
                  </a:cubicBezTo>
                  <a:cubicBezTo>
                    <a:pt x="154" y="0"/>
                    <a:pt x="90" y="5"/>
                    <a:pt x="90" y="5"/>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6" name="Freeform 169">
              <a:extLst>
                <a:ext uri="{FF2B5EF4-FFF2-40B4-BE49-F238E27FC236}">
                  <a16:creationId xmlns:a16="http://schemas.microsoft.com/office/drawing/2014/main" id="{2A526546-ED6C-4B72-AE31-62906C594635}"/>
                </a:ext>
              </a:extLst>
            </p:cNvPr>
            <p:cNvSpPr>
              <a:spLocks/>
            </p:cNvSpPr>
            <p:nvPr/>
          </p:nvSpPr>
          <p:spPr bwMode="auto">
            <a:xfrm>
              <a:off x="3480" y="1924"/>
              <a:ext cx="242" cy="221"/>
            </a:xfrm>
            <a:custGeom>
              <a:avLst/>
              <a:gdLst>
                <a:gd name="T0" fmla="*/ 490 w 168"/>
                <a:gd name="T1" fmla="*/ 29 h 153"/>
                <a:gd name="T2" fmla="*/ 362 w 168"/>
                <a:gd name="T3" fmla="*/ 27 h 153"/>
                <a:gd name="T4" fmla="*/ 81 w 168"/>
                <a:gd name="T5" fmla="*/ 155 h 153"/>
                <a:gd name="T6" fmla="*/ 69 w 168"/>
                <a:gd name="T7" fmla="*/ 433 h 153"/>
                <a:gd name="T8" fmla="*/ 366 w 168"/>
                <a:gd name="T9" fmla="*/ 377 h 153"/>
                <a:gd name="T10" fmla="*/ 496 w 168"/>
                <a:gd name="T11" fmla="*/ 205 h 153"/>
                <a:gd name="T12" fmla="*/ 490 w 168"/>
                <a:gd name="T13" fmla="*/ 29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53">
                  <a:moveTo>
                    <a:pt x="164" y="10"/>
                  </a:moveTo>
                  <a:cubicBezTo>
                    <a:pt x="150" y="0"/>
                    <a:pt x="155" y="0"/>
                    <a:pt x="121" y="9"/>
                  </a:cubicBezTo>
                  <a:cubicBezTo>
                    <a:pt x="87" y="19"/>
                    <a:pt x="43" y="18"/>
                    <a:pt x="27" y="51"/>
                  </a:cubicBezTo>
                  <a:cubicBezTo>
                    <a:pt x="10" y="84"/>
                    <a:pt x="0" y="136"/>
                    <a:pt x="23" y="144"/>
                  </a:cubicBezTo>
                  <a:cubicBezTo>
                    <a:pt x="46" y="153"/>
                    <a:pt x="93" y="148"/>
                    <a:pt x="122" y="125"/>
                  </a:cubicBezTo>
                  <a:cubicBezTo>
                    <a:pt x="151" y="103"/>
                    <a:pt x="164" y="104"/>
                    <a:pt x="166" y="68"/>
                  </a:cubicBezTo>
                  <a:cubicBezTo>
                    <a:pt x="168" y="33"/>
                    <a:pt x="164" y="10"/>
                    <a:pt x="164" y="10"/>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7" name="Freeform 170">
              <a:extLst>
                <a:ext uri="{FF2B5EF4-FFF2-40B4-BE49-F238E27FC236}">
                  <a16:creationId xmlns:a16="http://schemas.microsoft.com/office/drawing/2014/main" id="{0641BEE8-0B2F-43B1-9643-67DC7CBE28B7}"/>
                </a:ext>
              </a:extLst>
            </p:cNvPr>
            <p:cNvSpPr>
              <a:spLocks/>
            </p:cNvSpPr>
            <p:nvPr/>
          </p:nvSpPr>
          <p:spPr bwMode="auto">
            <a:xfrm>
              <a:off x="3732" y="1908"/>
              <a:ext cx="148" cy="153"/>
            </a:xfrm>
            <a:custGeom>
              <a:avLst/>
              <a:gdLst>
                <a:gd name="T0" fmla="*/ 205 w 102"/>
                <a:gd name="T1" fmla="*/ 27 h 106"/>
                <a:gd name="T2" fmla="*/ 97 w 102"/>
                <a:gd name="T3" fmla="*/ 55 h 106"/>
                <a:gd name="T4" fmla="*/ 32 w 102"/>
                <a:gd name="T5" fmla="*/ 240 h 106"/>
                <a:gd name="T6" fmla="*/ 215 w 102"/>
                <a:gd name="T7" fmla="*/ 300 h 106"/>
                <a:gd name="T8" fmla="*/ 305 w 102"/>
                <a:gd name="T9" fmla="*/ 222 h 106"/>
                <a:gd name="T10" fmla="*/ 205 w 102"/>
                <a:gd name="T11" fmla="*/ 27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106">
                  <a:moveTo>
                    <a:pt x="67" y="9"/>
                  </a:moveTo>
                  <a:cubicBezTo>
                    <a:pt x="52" y="4"/>
                    <a:pt x="52" y="0"/>
                    <a:pt x="32" y="18"/>
                  </a:cubicBezTo>
                  <a:cubicBezTo>
                    <a:pt x="11" y="37"/>
                    <a:pt x="0" y="64"/>
                    <a:pt x="10" y="80"/>
                  </a:cubicBezTo>
                  <a:cubicBezTo>
                    <a:pt x="20" y="96"/>
                    <a:pt x="53" y="106"/>
                    <a:pt x="70" y="100"/>
                  </a:cubicBezTo>
                  <a:cubicBezTo>
                    <a:pt x="86" y="94"/>
                    <a:pt x="102" y="100"/>
                    <a:pt x="100" y="74"/>
                  </a:cubicBezTo>
                  <a:cubicBezTo>
                    <a:pt x="97" y="48"/>
                    <a:pt x="67" y="9"/>
                    <a:pt x="67" y="9"/>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8" name="Freeform 171">
              <a:extLst>
                <a:ext uri="{FF2B5EF4-FFF2-40B4-BE49-F238E27FC236}">
                  <a16:creationId xmlns:a16="http://schemas.microsoft.com/office/drawing/2014/main" id="{87CFBCC6-AC93-4930-B1F1-BBCE145F37C0}"/>
                </a:ext>
              </a:extLst>
            </p:cNvPr>
            <p:cNvSpPr>
              <a:spLocks/>
            </p:cNvSpPr>
            <p:nvPr/>
          </p:nvSpPr>
          <p:spPr bwMode="auto">
            <a:xfrm>
              <a:off x="3647" y="2077"/>
              <a:ext cx="191" cy="120"/>
            </a:xfrm>
            <a:custGeom>
              <a:avLst/>
              <a:gdLst>
                <a:gd name="T0" fmla="*/ 278 w 132"/>
                <a:gd name="T1" fmla="*/ 1 h 83"/>
                <a:gd name="T2" fmla="*/ 123 w 132"/>
                <a:gd name="T3" fmla="*/ 52 h 83"/>
                <a:gd name="T4" fmla="*/ 61 w 132"/>
                <a:gd name="T5" fmla="*/ 168 h 83"/>
                <a:gd name="T6" fmla="*/ 320 w 132"/>
                <a:gd name="T7" fmla="*/ 249 h 83"/>
                <a:gd name="T8" fmla="*/ 381 w 132"/>
                <a:gd name="T9" fmla="*/ 145 h 83"/>
                <a:gd name="T10" fmla="*/ 278 w 132"/>
                <a:gd name="T11" fmla="*/ 1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3">
                  <a:moveTo>
                    <a:pt x="92" y="1"/>
                  </a:moveTo>
                  <a:cubicBezTo>
                    <a:pt x="63" y="0"/>
                    <a:pt x="62" y="6"/>
                    <a:pt x="41" y="17"/>
                  </a:cubicBezTo>
                  <a:cubicBezTo>
                    <a:pt x="21" y="28"/>
                    <a:pt x="0" y="41"/>
                    <a:pt x="20" y="55"/>
                  </a:cubicBezTo>
                  <a:cubicBezTo>
                    <a:pt x="41" y="69"/>
                    <a:pt x="92" y="83"/>
                    <a:pt x="106" y="82"/>
                  </a:cubicBezTo>
                  <a:cubicBezTo>
                    <a:pt x="120" y="81"/>
                    <a:pt x="132" y="70"/>
                    <a:pt x="126" y="48"/>
                  </a:cubicBezTo>
                  <a:cubicBezTo>
                    <a:pt x="121" y="26"/>
                    <a:pt x="114" y="2"/>
                    <a:pt x="92" y="1"/>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89" name="Freeform 172">
              <a:extLst>
                <a:ext uri="{FF2B5EF4-FFF2-40B4-BE49-F238E27FC236}">
                  <a16:creationId xmlns:a16="http://schemas.microsoft.com/office/drawing/2014/main" id="{AFD76602-829B-4038-AE61-C739B51631FC}"/>
                </a:ext>
              </a:extLst>
            </p:cNvPr>
            <p:cNvSpPr>
              <a:spLocks/>
            </p:cNvSpPr>
            <p:nvPr/>
          </p:nvSpPr>
          <p:spPr bwMode="auto">
            <a:xfrm>
              <a:off x="3667" y="2200"/>
              <a:ext cx="244" cy="158"/>
            </a:xfrm>
            <a:custGeom>
              <a:avLst/>
              <a:gdLst>
                <a:gd name="T0" fmla="*/ 426 w 169"/>
                <a:gd name="T1" fmla="*/ 29 h 109"/>
                <a:gd name="T2" fmla="*/ 225 w 169"/>
                <a:gd name="T3" fmla="*/ 28 h 109"/>
                <a:gd name="T4" fmla="*/ 61 w 169"/>
                <a:gd name="T5" fmla="*/ 25 h 109"/>
                <a:gd name="T6" fmla="*/ 46 w 169"/>
                <a:gd name="T7" fmla="*/ 158 h 109"/>
                <a:gd name="T8" fmla="*/ 136 w 169"/>
                <a:gd name="T9" fmla="*/ 332 h 109"/>
                <a:gd name="T10" fmla="*/ 230 w 169"/>
                <a:gd name="T11" fmla="*/ 284 h 109"/>
                <a:gd name="T12" fmla="*/ 385 w 169"/>
                <a:gd name="T13" fmla="*/ 181 h 109"/>
                <a:gd name="T14" fmla="*/ 426 w 169"/>
                <a:gd name="T15" fmla="*/ 29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9" h="109">
                  <a:moveTo>
                    <a:pt x="141" y="10"/>
                  </a:moveTo>
                  <a:cubicBezTo>
                    <a:pt x="135" y="3"/>
                    <a:pt x="94" y="16"/>
                    <a:pt x="75" y="9"/>
                  </a:cubicBezTo>
                  <a:cubicBezTo>
                    <a:pt x="56" y="1"/>
                    <a:pt x="31" y="0"/>
                    <a:pt x="20" y="8"/>
                  </a:cubicBezTo>
                  <a:cubicBezTo>
                    <a:pt x="9" y="15"/>
                    <a:pt x="0" y="28"/>
                    <a:pt x="15" y="52"/>
                  </a:cubicBezTo>
                  <a:cubicBezTo>
                    <a:pt x="30" y="76"/>
                    <a:pt x="27" y="109"/>
                    <a:pt x="45" y="109"/>
                  </a:cubicBezTo>
                  <a:cubicBezTo>
                    <a:pt x="62" y="109"/>
                    <a:pt x="58" y="106"/>
                    <a:pt x="76" y="93"/>
                  </a:cubicBezTo>
                  <a:cubicBezTo>
                    <a:pt x="93" y="80"/>
                    <a:pt x="106" y="62"/>
                    <a:pt x="128" y="59"/>
                  </a:cubicBezTo>
                  <a:cubicBezTo>
                    <a:pt x="149" y="56"/>
                    <a:pt x="169" y="40"/>
                    <a:pt x="141" y="10"/>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0" name="Freeform 173">
              <a:extLst>
                <a:ext uri="{FF2B5EF4-FFF2-40B4-BE49-F238E27FC236}">
                  <a16:creationId xmlns:a16="http://schemas.microsoft.com/office/drawing/2014/main" id="{7F38A7B7-8ED4-4BB9-8F0F-7962ECB126B1}"/>
                </a:ext>
              </a:extLst>
            </p:cNvPr>
            <p:cNvSpPr>
              <a:spLocks/>
            </p:cNvSpPr>
            <p:nvPr/>
          </p:nvSpPr>
          <p:spPr bwMode="auto">
            <a:xfrm>
              <a:off x="3578" y="2339"/>
              <a:ext cx="160" cy="114"/>
            </a:xfrm>
            <a:custGeom>
              <a:avLst/>
              <a:gdLst>
                <a:gd name="T0" fmla="*/ 99 w 111"/>
                <a:gd name="T1" fmla="*/ 1 h 79"/>
                <a:gd name="T2" fmla="*/ 53 w 111"/>
                <a:gd name="T3" fmla="*/ 114 h 79"/>
                <a:gd name="T4" fmla="*/ 239 w 111"/>
                <a:gd name="T5" fmla="*/ 192 h 79"/>
                <a:gd name="T6" fmla="*/ 281 w 111"/>
                <a:gd name="T7" fmla="*/ 79 h 79"/>
                <a:gd name="T8" fmla="*/ 99 w 111"/>
                <a:gd name="T9" fmla="*/ 1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79">
                  <a:moveTo>
                    <a:pt x="33" y="1"/>
                  </a:moveTo>
                  <a:cubicBezTo>
                    <a:pt x="16" y="4"/>
                    <a:pt x="0" y="23"/>
                    <a:pt x="18" y="38"/>
                  </a:cubicBezTo>
                  <a:cubicBezTo>
                    <a:pt x="36" y="53"/>
                    <a:pt x="61" y="79"/>
                    <a:pt x="80" y="64"/>
                  </a:cubicBezTo>
                  <a:cubicBezTo>
                    <a:pt x="100" y="49"/>
                    <a:pt x="111" y="32"/>
                    <a:pt x="94" y="26"/>
                  </a:cubicBezTo>
                  <a:cubicBezTo>
                    <a:pt x="77" y="21"/>
                    <a:pt x="43" y="0"/>
                    <a:pt x="33" y="1"/>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1" name="Freeform 174">
              <a:extLst>
                <a:ext uri="{FF2B5EF4-FFF2-40B4-BE49-F238E27FC236}">
                  <a16:creationId xmlns:a16="http://schemas.microsoft.com/office/drawing/2014/main" id="{03DC18EA-49DF-4F02-8B99-3A1C0DD9DE6A}"/>
                </a:ext>
              </a:extLst>
            </p:cNvPr>
            <p:cNvSpPr>
              <a:spLocks/>
            </p:cNvSpPr>
            <p:nvPr/>
          </p:nvSpPr>
          <p:spPr bwMode="auto">
            <a:xfrm>
              <a:off x="3753" y="2306"/>
              <a:ext cx="158" cy="124"/>
            </a:xfrm>
            <a:custGeom>
              <a:avLst/>
              <a:gdLst>
                <a:gd name="T0" fmla="*/ 292 w 110"/>
                <a:gd name="T1" fmla="*/ 33 h 86"/>
                <a:gd name="T2" fmla="*/ 184 w 110"/>
                <a:gd name="T3" fmla="*/ 33 h 86"/>
                <a:gd name="T4" fmla="*/ 47 w 110"/>
                <a:gd name="T5" fmla="*/ 169 h 86"/>
                <a:gd name="T6" fmla="*/ 178 w 110"/>
                <a:gd name="T7" fmla="*/ 231 h 86"/>
                <a:gd name="T8" fmla="*/ 293 w 110"/>
                <a:gd name="T9" fmla="*/ 123 h 86"/>
                <a:gd name="T10" fmla="*/ 292 w 110"/>
                <a:gd name="T11" fmla="*/ 33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86">
                  <a:moveTo>
                    <a:pt x="98" y="11"/>
                  </a:moveTo>
                  <a:cubicBezTo>
                    <a:pt x="85" y="2"/>
                    <a:pt x="84" y="0"/>
                    <a:pt x="62" y="11"/>
                  </a:cubicBezTo>
                  <a:cubicBezTo>
                    <a:pt x="39" y="22"/>
                    <a:pt x="0" y="46"/>
                    <a:pt x="16" y="56"/>
                  </a:cubicBezTo>
                  <a:cubicBezTo>
                    <a:pt x="31" y="67"/>
                    <a:pt x="43" y="86"/>
                    <a:pt x="60" y="77"/>
                  </a:cubicBezTo>
                  <a:cubicBezTo>
                    <a:pt x="77" y="69"/>
                    <a:pt x="94" y="56"/>
                    <a:pt x="99" y="41"/>
                  </a:cubicBezTo>
                  <a:cubicBezTo>
                    <a:pt x="103" y="25"/>
                    <a:pt x="110" y="18"/>
                    <a:pt x="98" y="11"/>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2" name="Freeform 175">
              <a:extLst>
                <a:ext uri="{FF2B5EF4-FFF2-40B4-BE49-F238E27FC236}">
                  <a16:creationId xmlns:a16="http://schemas.microsoft.com/office/drawing/2014/main" id="{6F7ED3FF-A3E4-4750-B03B-F5BDA0D91416}"/>
                </a:ext>
              </a:extLst>
            </p:cNvPr>
            <p:cNvSpPr>
              <a:spLocks/>
            </p:cNvSpPr>
            <p:nvPr/>
          </p:nvSpPr>
          <p:spPr bwMode="auto">
            <a:xfrm>
              <a:off x="3657" y="2407"/>
              <a:ext cx="149" cy="113"/>
            </a:xfrm>
            <a:custGeom>
              <a:avLst/>
              <a:gdLst>
                <a:gd name="T0" fmla="*/ 271 w 103"/>
                <a:gd name="T1" fmla="*/ 42 h 78"/>
                <a:gd name="T2" fmla="*/ 145 w 103"/>
                <a:gd name="T3" fmla="*/ 46 h 78"/>
                <a:gd name="T4" fmla="*/ 97 w 103"/>
                <a:gd name="T5" fmla="*/ 197 h 78"/>
                <a:gd name="T6" fmla="*/ 294 w 103"/>
                <a:gd name="T7" fmla="*/ 162 h 78"/>
                <a:gd name="T8" fmla="*/ 271 w 103"/>
                <a:gd name="T9" fmla="*/ 42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8">
                  <a:moveTo>
                    <a:pt x="89" y="14"/>
                  </a:moveTo>
                  <a:cubicBezTo>
                    <a:pt x="71" y="10"/>
                    <a:pt x="61" y="0"/>
                    <a:pt x="48" y="15"/>
                  </a:cubicBezTo>
                  <a:cubicBezTo>
                    <a:pt x="35" y="30"/>
                    <a:pt x="0" y="66"/>
                    <a:pt x="32" y="65"/>
                  </a:cubicBezTo>
                  <a:cubicBezTo>
                    <a:pt x="65" y="64"/>
                    <a:pt x="92" y="78"/>
                    <a:pt x="97" y="53"/>
                  </a:cubicBezTo>
                  <a:cubicBezTo>
                    <a:pt x="103" y="29"/>
                    <a:pt x="89" y="14"/>
                    <a:pt x="89" y="14"/>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3" name="Freeform 176">
              <a:extLst>
                <a:ext uri="{FF2B5EF4-FFF2-40B4-BE49-F238E27FC236}">
                  <a16:creationId xmlns:a16="http://schemas.microsoft.com/office/drawing/2014/main" id="{B526BD3B-9E56-4D7A-BFE8-E6AA9312BBFE}"/>
                </a:ext>
              </a:extLst>
            </p:cNvPr>
            <p:cNvSpPr>
              <a:spLocks/>
            </p:cNvSpPr>
            <p:nvPr/>
          </p:nvSpPr>
          <p:spPr bwMode="auto">
            <a:xfrm>
              <a:off x="3815" y="2395"/>
              <a:ext cx="260" cy="174"/>
            </a:xfrm>
            <a:custGeom>
              <a:avLst/>
              <a:gdLst>
                <a:gd name="T0" fmla="*/ 325 w 180"/>
                <a:gd name="T1" fmla="*/ 48 h 120"/>
                <a:gd name="T2" fmla="*/ 198 w 180"/>
                <a:gd name="T3" fmla="*/ 42 h 120"/>
                <a:gd name="T4" fmla="*/ 9 w 180"/>
                <a:gd name="T5" fmla="*/ 215 h 120"/>
                <a:gd name="T6" fmla="*/ 231 w 180"/>
                <a:gd name="T7" fmla="*/ 307 h 120"/>
                <a:gd name="T8" fmla="*/ 459 w 180"/>
                <a:gd name="T9" fmla="*/ 209 h 120"/>
                <a:gd name="T10" fmla="*/ 521 w 180"/>
                <a:gd name="T11" fmla="*/ 42 h 120"/>
                <a:gd name="T12" fmla="*/ 441 w 180"/>
                <a:gd name="T13" fmla="*/ 28 h 120"/>
                <a:gd name="T14" fmla="*/ 325 w 180"/>
                <a:gd name="T15" fmla="*/ 48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0" h="120">
                  <a:moveTo>
                    <a:pt x="108" y="16"/>
                  </a:moveTo>
                  <a:cubicBezTo>
                    <a:pt x="91" y="9"/>
                    <a:pt x="87" y="7"/>
                    <a:pt x="66" y="14"/>
                  </a:cubicBezTo>
                  <a:cubicBezTo>
                    <a:pt x="44" y="21"/>
                    <a:pt x="0" y="48"/>
                    <a:pt x="3" y="70"/>
                  </a:cubicBezTo>
                  <a:cubicBezTo>
                    <a:pt x="6" y="91"/>
                    <a:pt x="43" y="120"/>
                    <a:pt x="77" y="101"/>
                  </a:cubicBezTo>
                  <a:cubicBezTo>
                    <a:pt x="111" y="82"/>
                    <a:pt x="137" y="79"/>
                    <a:pt x="152" y="68"/>
                  </a:cubicBezTo>
                  <a:cubicBezTo>
                    <a:pt x="166" y="58"/>
                    <a:pt x="180" y="29"/>
                    <a:pt x="173" y="14"/>
                  </a:cubicBezTo>
                  <a:cubicBezTo>
                    <a:pt x="166" y="0"/>
                    <a:pt x="158" y="4"/>
                    <a:pt x="146" y="9"/>
                  </a:cubicBezTo>
                  <a:cubicBezTo>
                    <a:pt x="134" y="14"/>
                    <a:pt x="108" y="16"/>
                    <a:pt x="108" y="16"/>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4" name="Freeform 177">
              <a:extLst>
                <a:ext uri="{FF2B5EF4-FFF2-40B4-BE49-F238E27FC236}">
                  <a16:creationId xmlns:a16="http://schemas.microsoft.com/office/drawing/2014/main" id="{96AB1E5E-A0AF-40DA-ACF9-C81F7AD51A50}"/>
                </a:ext>
              </a:extLst>
            </p:cNvPr>
            <p:cNvSpPr>
              <a:spLocks/>
            </p:cNvSpPr>
            <p:nvPr/>
          </p:nvSpPr>
          <p:spPr bwMode="auto">
            <a:xfrm>
              <a:off x="3930" y="2282"/>
              <a:ext cx="127" cy="118"/>
            </a:xfrm>
            <a:custGeom>
              <a:avLst/>
              <a:gdLst>
                <a:gd name="T0" fmla="*/ 95 w 88"/>
                <a:gd name="T1" fmla="*/ 28 h 81"/>
                <a:gd name="T2" fmla="*/ 6 w 88"/>
                <a:gd name="T3" fmla="*/ 102 h 81"/>
                <a:gd name="T4" fmla="*/ 100 w 88"/>
                <a:gd name="T5" fmla="*/ 219 h 81"/>
                <a:gd name="T6" fmla="*/ 235 w 88"/>
                <a:gd name="T7" fmla="*/ 162 h 81"/>
                <a:gd name="T8" fmla="*/ 95 w 88"/>
                <a:gd name="T9" fmla="*/ 28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1">
                  <a:moveTo>
                    <a:pt x="32" y="9"/>
                  </a:moveTo>
                  <a:cubicBezTo>
                    <a:pt x="19" y="14"/>
                    <a:pt x="4" y="17"/>
                    <a:pt x="2" y="33"/>
                  </a:cubicBezTo>
                  <a:cubicBezTo>
                    <a:pt x="0" y="50"/>
                    <a:pt x="13" y="60"/>
                    <a:pt x="33" y="71"/>
                  </a:cubicBezTo>
                  <a:cubicBezTo>
                    <a:pt x="54" y="81"/>
                    <a:pt x="88" y="71"/>
                    <a:pt x="78" y="52"/>
                  </a:cubicBezTo>
                  <a:cubicBezTo>
                    <a:pt x="67" y="32"/>
                    <a:pt x="59" y="0"/>
                    <a:pt x="32" y="9"/>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5" name="Freeform 178">
              <a:extLst>
                <a:ext uri="{FF2B5EF4-FFF2-40B4-BE49-F238E27FC236}">
                  <a16:creationId xmlns:a16="http://schemas.microsoft.com/office/drawing/2014/main" id="{6B8A6B08-75F0-4937-9931-EC182F10FFBB}"/>
                </a:ext>
              </a:extLst>
            </p:cNvPr>
            <p:cNvSpPr>
              <a:spLocks/>
            </p:cNvSpPr>
            <p:nvPr/>
          </p:nvSpPr>
          <p:spPr bwMode="auto">
            <a:xfrm>
              <a:off x="4088" y="2351"/>
              <a:ext cx="121" cy="85"/>
            </a:xfrm>
            <a:custGeom>
              <a:avLst/>
              <a:gdLst>
                <a:gd name="T0" fmla="*/ 236 w 84"/>
                <a:gd name="T1" fmla="*/ 72 h 59"/>
                <a:gd name="T2" fmla="*/ 89 w 84"/>
                <a:gd name="T3" fmla="*/ 13 h 59"/>
                <a:gd name="T4" fmla="*/ 19 w 84"/>
                <a:gd name="T5" fmla="*/ 127 h 59"/>
                <a:gd name="T6" fmla="*/ 127 w 84"/>
                <a:gd name="T7" fmla="*/ 147 h 59"/>
                <a:gd name="T8" fmla="*/ 236 w 84"/>
                <a:gd name="T9" fmla="*/ 72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59">
                  <a:moveTo>
                    <a:pt x="79" y="24"/>
                  </a:moveTo>
                  <a:cubicBezTo>
                    <a:pt x="73" y="8"/>
                    <a:pt x="46" y="0"/>
                    <a:pt x="30" y="4"/>
                  </a:cubicBezTo>
                  <a:cubicBezTo>
                    <a:pt x="14" y="9"/>
                    <a:pt x="0" y="24"/>
                    <a:pt x="6" y="42"/>
                  </a:cubicBezTo>
                  <a:cubicBezTo>
                    <a:pt x="11" y="59"/>
                    <a:pt x="22" y="58"/>
                    <a:pt x="42" y="49"/>
                  </a:cubicBezTo>
                  <a:cubicBezTo>
                    <a:pt x="63" y="39"/>
                    <a:pt x="84" y="41"/>
                    <a:pt x="79" y="24"/>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6" name="Freeform 179">
              <a:extLst>
                <a:ext uri="{FF2B5EF4-FFF2-40B4-BE49-F238E27FC236}">
                  <a16:creationId xmlns:a16="http://schemas.microsoft.com/office/drawing/2014/main" id="{EC24FB55-0A01-4A97-B3BA-D89719CFA615}"/>
                </a:ext>
              </a:extLst>
            </p:cNvPr>
            <p:cNvSpPr>
              <a:spLocks/>
            </p:cNvSpPr>
            <p:nvPr/>
          </p:nvSpPr>
          <p:spPr bwMode="auto">
            <a:xfrm>
              <a:off x="4041" y="2430"/>
              <a:ext cx="203" cy="175"/>
            </a:xfrm>
            <a:custGeom>
              <a:avLst/>
              <a:gdLst>
                <a:gd name="T0" fmla="*/ 387 w 140"/>
                <a:gd name="T1" fmla="*/ 117 h 121"/>
                <a:gd name="T2" fmla="*/ 270 w 140"/>
                <a:gd name="T3" fmla="*/ 320 h 121"/>
                <a:gd name="T4" fmla="*/ 28 w 140"/>
                <a:gd name="T5" fmla="*/ 243 h 121"/>
                <a:gd name="T6" fmla="*/ 148 w 140"/>
                <a:gd name="T7" fmla="*/ 61 h 121"/>
                <a:gd name="T8" fmla="*/ 387 w 140"/>
                <a:gd name="T9" fmla="*/ 11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21">
                  <a:moveTo>
                    <a:pt x="127" y="39"/>
                  </a:moveTo>
                  <a:cubicBezTo>
                    <a:pt x="127" y="39"/>
                    <a:pt x="140" y="91"/>
                    <a:pt x="88" y="106"/>
                  </a:cubicBezTo>
                  <a:cubicBezTo>
                    <a:pt x="36" y="121"/>
                    <a:pt x="9" y="88"/>
                    <a:pt x="9" y="80"/>
                  </a:cubicBezTo>
                  <a:cubicBezTo>
                    <a:pt x="9" y="73"/>
                    <a:pt x="0" y="40"/>
                    <a:pt x="48" y="20"/>
                  </a:cubicBezTo>
                  <a:cubicBezTo>
                    <a:pt x="96" y="0"/>
                    <a:pt x="120" y="8"/>
                    <a:pt x="127" y="39"/>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7" name="Freeform 180">
              <a:extLst>
                <a:ext uri="{FF2B5EF4-FFF2-40B4-BE49-F238E27FC236}">
                  <a16:creationId xmlns:a16="http://schemas.microsoft.com/office/drawing/2014/main" id="{42D0308C-7864-44A3-B267-8C7D7F405018}"/>
                </a:ext>
              </a:extLst>
            </p:cNvPr>
            <p:cNvSpPr>
              <a:spLocks/>
            </p:cNvSpPr>
            <p:nvPr/>
          </p:nvSpPr>
          <p:spPr bwMode="auto">
            <a:xfrm>
              <a:off x="4184" y="2216"/>
              <a:ext cx="184" cy="218"/>
            </a:xfrm>
            <a:custGeom>
              <a:avLst/>
              <a:gdLst>
                <a:gd name="T0" fmla="*/ 351 w 127"/>
                <a:gd name="T1" fmla="*/ 149 h 151"/>
                <a:gd name="T2" fmla="*/ 196 w 127"/>
                <a:gd name="T3" fmla="*/ 403 h 151"/>
                <a:gd name="T4" fmla="*/ 143 w 127"/>
                <a:gd name="T5" fmla="*/ 219 h 151"/>
                <a:gd name="T6" fmla="*/ 351 w 127"/>
                <a:gd name="T7" fmla="*/ 149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151">
                  <a:moveTo>
                    <a:pt x="115" y="49"/>
                  </a:moveTo>
                  <a:cubicBezTo>
                    <a:pt x="115" y="49"/>
                    <a:pt x="127" y="116"/>
                    <a:pt x="64" y="134"/>
                  </a:cubicBezTo>
                  <a:cubicBezTo>
                    <a:pt x="0" y="151"/>
                    <a:pt x="38" y="94"/>
                    <a:pt x="47" y="73"/>
                  </a:cubicBezTo>
                  <a:cubicBezTo>
                    <a:pt x="57" y="53"/>
                    <a:pt x="98" y="0"/>
                    <a:pt x="115" y="49"/>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8" name="Freeform 181">
              <a:extLst>
                <a:ext uri="{FF2B5EF4-FFF2-40B4-BE49-F238E27FC236}">
                  <a16:creationId xmlns:a16="http://schemas.microsoft.com/office/drawing/2014/main" id="{0D61ADCF-4615-435C-95A8-366AE19D9DC4}"/>
                </a:ext>
              </a:extLst>
            </p:cNvPr>
            <p:cNvSpPr>
              <a:spLocks/>
            </p:cNvSpPr>
            <p:nvPr/>
          </p:nvSpPr>
          <p:spPr bwMode="auto">
            <a:xfrm>
              <a:off x="4304" y="2016"/>
              <a:ext cx="101" cy="252"/>
            </a:xfrm>
            <a:custGeom>
              <a:avLst/>
              <a:gdLst>
                <a:gd name="T0" fmla="*/ 211 w 70"/>
                <a:gd name="T1" fmla="*/ 0 h 174"/>
                <a:gd name="T2" fmla="*/ 13 w 70"/>
                <a:gd name="T3" fmla="*/ 327 h 174"/>
                <a:gd name="T4" fmla="*/ 183 w 70"/>
                <a:gd name="T5" fmla="*/ 476 h 174"/>
                <a:gd name="T6" fmla="*/ 211 w 70"/>
                <a:gd name="T7" fmla="*/ 0 h 1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174">
                  <a:moveTo>
                    <a:pt x="70" y="0"/>
                  </a:moveTo>
                  <a:cubicBezTo>
                    <a:pt x="70" y="0"/>
                    <a:pt x="0" y="43"/>
                    <a:pt x="4" y="108"/>
                  </a:cubicBezTo>
                  <a:cubicBezTo>
                    <a:pt x="8" y="174"/>
                    <a:pt x="61" y="157"/>
                    <a:pt x="61" y="157"/>
                  </a:cubicBezTo>
                  <a:lnTo>
                    <a:pt x="70" y="0"/>
                  </a:ln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199" name="Freeform 182">
              <a:extLst>
                <a:ext uri="{FF2B5EF4-FFF2-40B4-BE49-F238E27FC236}">
                  <a16:creationId xmlns:a16="http://schemas.microsoft.com/office/drawing/2014/main" id="{0586CB0E-5FA4-4553-B6C3-A4D9E8628B95}"/>
                </a:ext>
              </a:extLst>
            </p:cNvPr>
            <p:cNvSpPr>
              <a:spLocks/>
            </p:cNvSpPr>
            <p:nvPr/>
          </p:nvSpPr>
          <p:spPr bwMode="auto">
            <a:xfrm>
              <a:off x="4345" y="1753"/>
              <a:ext cx="75" cy="210"/>
            </a:xfrm>
            <a:custGeom>
              <a:avLst/>
              <a:gdLst>
                <a:gd name="T0" fmla="*/ 156 w 52"/>
                <a:gd name="T1" fmla="*/ 0 h 145"/>
                <a:gd name="T2" fmla="*/ 128 w 52"/>
                <a:gd name="T3" fmla="*/ 427 h 145"/>
                <a:gd name="T4" fmla="*/ 6 w 52"/>
                <a:gd name="T5" fmla="*/ 374 h 145"/>
                <a:gd name="T6" fmla="*/ 156 w 52"/>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45">
                  <a:moveTo>
                    <a:pt x="52" y="0"/>
                  </a:moveTo>
                  <a:cubicBezTo>
                    <a:pt x="43" y="141"/>
                    <a:pt x="43" y="141"/>
                    <a:pt x="43" y="141"/>
                  </a:cubicBezTo>
                  <a:cubicBezTo>
                    <a:pt x="43" y="141"/>
                    <a:pt x="0" y="145"/>
                    <a:pt x="2" y="123"/>
                  </a:cubicBezTo>
                  <a:cubicBezTo>
                    <a:pt x="5" y="102"/>
                    <a:pt x="3" y="86"/>
                    <a:pt x="52" y="0"/>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0" name="Freeform 183">
              <a:extLst>
                <a:ext uri="{FF2B5EF4-FFF2-40B4-BE49-F238E27FC236}">
                  <a16:creationId xmlns:a16="http://schemas.microsoft.com/office/drawing/2014/main" id="{B7D3B17A-031E-47A2-978B-D987ED25E51D}"/>
                </a:ext>
              </a:extLst>
            </p:cNvPr>
            <p:cNvSpPr>
              <a:spLocks/>
            </p:cNvSpPr>
            <p:nvPr/>
          </p:nvSpPr>
          <p:spPr bwMode="auto">
            <a:xfrm>
              <a:off x="3701" y="1651"/>
              <a:ext cx="154" cy="131"/>
            </a:xfrm>
            <a:custGeom>
              <a:avLst/>
              <a:gdLst>
                <a:gd name="T0" fmla="*/ 72 w 107"/>
                <a:gd name="T1" fmla="*/ 0 h 90"/>
                <a:gd name="T2" fmla="*/ 1 w 107"/>
                <a:gd name="T3" fmla="*/ 93 h 90"/>
                <a:gd name="T4" fmla="*/ 68 w 107"/>
                <a:gd name="T5" fmla="*/ 259 h 90"/>
                <a:gd name="T6" fmla="*/ 320 w 107"/>
                <a:gd name="T7" fmla="*/ 148 h 90"/>
                <a:gd name="T8" fmla="*/ 72 w 107"/>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90">
                  <a:moveTo>
                    <a:pt x="24" y="0"/>
                  </a:moveTo>
                  <a:cubicBezTo>
                    <a:pt x="8" y="0"/>
                    <a:pt x="2" y="18"/>
                    <a:pt x="1" y="30"/>
                  </a:cubicBezTo>
                  <a:cubicBezTo>
                    <a:pt x="0" y="42"/>
                    <a:pt x="1" y="90"/>
                    <a:pt x="23" y="84"/>
                  </a:cubicBezTo>
                  <a:cubicBezTo>
                    <a:pt x="45" y="77"/>
                    <a:pt x="106" y="62"/>
                    <a:pt x="107" y="48"/>
                  </a:cubicBezTo>
                  <a:cubicBezTo>
                    <a:pt x="107" y="34"/>
                    <a:pt x="42" y="1"/>
                    <a:pt x="24" y="0"/>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1" name="Freeform 184">
              <a:extLst>
                <a:ext uri="{FF2B5EF4-FFF2-40B4-BE49-F238E27FC236}">
                  <a16:creationId xmlns:a16="http://schemas.microsoft.com/office/drawing/2014/main" id="{538E0DE4-9C6D-4B26-92FD-5BDC49BDC963}"/>
                </a:ext>
              </a:extLst>
            </p:cNvPr>
            <p:cNvSpPr>
              <a:spLocks/>
            </p:cNvSpPr>
            <p:nvPr/>
          </p:nvSpPr>
          <p:spPr bwMode="auto">
            <a:xfrm>
              <a:off x="3877" y="1640"/>
              <a:ext cx="159" cy="136"/>
            </a:xfrm>
            <a:custGeom>
              <a:avLst/>
              <a:gdLst>
                <a:gd name="T0" fmla="*/ 263 w 110"/>
                <a:gd name="T1" fmla="*/ 36 h 94"/>
                <a:gd name="T2" fmla="*/ 94 w 110"/>
                <a:gd name="T3" fmla="*/ 36 h 94"/>
                <a:gd name="T4" fmla="*/ 20 w 110"/>
                <a:gd name="T5" fmla="*/ 197 h 94"/>
                <a:gd name="T6" fmla="*/ 169 w 110"/>
                <a:gd name="T7" fmla="*/ 252 h 94"/>
                <a:gd name="T8" fmla="*/ 263 w 110"/>
                <a:gd name="T9" fmla="*/ 36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94">
                  <a:moveTo>
                    <a:pt x="87" y="12"/>
                  </a:moveTo>
                  <a:cubicBezTo>
                    <a:pt x="73" y="0"/>
                    <a:pt x="46" y="0"/>
                    <a:pt x="31" y="12"/>
                  </a:cubicBezTo>
                  <a:cubicBezTo>
                    <a:pt x="15" y="24"/>
                    <a:pt x="0" y="47"/>
                    <a:pt x="7" y="65"/>
                  </a:cubicBezTo>
                  <a:cubicBezTo>
                    <a:pt x="14" y="83"/>
                    <a:pt x="35" y="94"/>
                    <a:pt x="56" y="83"/>
                  </a:cubicBezTo>
                  <a:cubicBezTo>
                    <a:pt x="77" y="71"/>
                    <a:pt x="110" y="30"/>
                    <a:pt x="87" y="12"/>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2" name="Freeform 185">
              <a:extLst>
                <a:ext uri="{FF2B5EF4-FFF2-40B4-BE49-F238E27FC236}">
                  <a16:creationId xmlns:a16="http://schemas.microsoft.com/office/drawing/2014/main" id="{24AA972F-3A0D-411D-9499-1EA6F68566FB}"/>
                </a:ext>
              </a:extLst>
            </p:cNvPr>
            <p:cNvSpPr>
              <a:spLocks/>
            </p:cNvSpPr>
            <p:nvPr/>
          </p:nvSpPr>
          <p:spPr bwMode="auto">
            <a:xfrm>
              <a:off x="3722" y="1764"/>
              <a:ext cx="213" cy="148"/>
            </a:xfrm>
            <a:custGeom>
              <a:avLst/>
              <a:gdLst>
                <a:gd name="T0" fmla="*/ 359 w 147"/>
                <a:gd name="T1" fmla="*/ 28 h 102"/>
                <a:gd name="T2" fmla="*/ 130 w 147"/>
                <a:gd name="T3" fmla="*/ 42 h 102"/>
                <a:gd name="T4" fmla="*/ 13 w 147"/>
                <a:gd name="T5" fmla="*/ 181 h 102"/>
                <a:gd name="T6" fmla="*/ 174 w 147"/>
                <a:gd name="T7" fmla="*/ 242 h 102"/>
                <a:gd name="T8" fmla="*/ 378 w 147"/>
                <a:gd name="T9" fmla="*/ 149 h 102"/>
                <a:gd name="T10" fmla="*/ 359 w 147"/>
                <a:gd name="T11" fmla="*/ 28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102">
                  <a:moveTo>
                    <a:pt x="118" y="9"/>
                  </a:moveTo>
                  <a:cubicBezTo>
                    <a:pt x="103" y="0"/>
                    <a:pt x="59" y="3"/>
                    <a:pt x="43" y="14"/>
                  </a:cubicBezTo>
                  <a:cubicBezTo>
                    <a:pt x="27" y="24"/>
                    <a:pt x="0" y="17"/>
                    <a:pt x="4" y="59"/>
                  </a:cubicBezTo>
                  <a:cubicBezTo>
                    <a:pt x="8" y="101"/>
                    <a:pt x="35" y="102"/>
                    <a:pt x="57" y="79"/>
                  </a:cubicBezTo>
                  <a:cubicBezTo>
                    <a:pt x="79" y="56"/>
                    <a:pt x="109" y="45"/>
                    <a:pt x="124" y="49"/>
                  </a:cubicBezTo>
                  <a:cubicBezTo>
                    <a:pt x="138" y="52"/>
                    <a:pt x="147" y="28"/>
                    <a:pt x="118" y="9"/>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3" name="Freeform 186">
              <a:extLst>
                <a:ext uri="{FF2B5EF4-FFF2-40B4-BE49-F238E27FC236}">
                  <a16:creationId xmlns:a16="http://schemas.microsoft.com/office/drawing/2014/main" id="{3C0C697A-1CF9-492E-921D-2131B37EE2B4}"/>
                </a:ext>
              </a:extLst>
            </p:cNvPr>
            <p:cNvSpPr>
              <a:spLocks/>
            </p:cNvSpPr>
            <p:nvPr/>
          </p:nvSpPr>
          <p:spPr bwMode="auto">
            <a:xfrm>
              <a:off x="3854" y="1832"/>
              <a:ext cx="112" cy="178"/>
            </a:xfrm>
            <a:custGeom>
              <a:avLst/>
              <a:gdLst>
                <a:gd name="T0" fmla="*/ 39 w 78"/>
                <a:gd name="T1" fmla="*/ 62 h 123"/>
                <a:gd name="T2" fmla="*/ 46 w 78"/>
                <a:gd name="T3" fmla="*/ 233 h 123"/>
                <a:gd name="T4" fmla="*/ 175 w 78"/>
                <a:gd name="T5" fmla="*/ 346 h 123"/>
                <a:gd name="T6" fmla="*/ 202 w 78"/>
                <a:gd name="T7" fmla="*/ 169 h 123"/>
                <a:gd name="T8" fmla="*/ 39 w 78"/>
                <a:gd name="T9" fmla="*/ 62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23">
                  <a:moveTo>
                    <a:pt x="13" y="21"/>
                  </a:moveTo>
                  <a:cubicBezTo>
                    <a:pt x="0" y="33"/>
                    <a:pt x="6" y="58"/>
                    <a:pt x="15" y="77"/>
                  </a:cubicBezTo>
                  <a:cubicBezTo>
                    <a:pt x="24" y="96"/>
                    <a:pt x="39" y="123"/>
                    <a:pt x="59" y="114"/>
                  </a:cubicBezTo>
                  <a:cubicBezTo>
                    <a:pt x="78" y="106"/>
                    <a:pt x="75" y="76"/>
                    <a:pt x="68" y="56"/>
                  </a:cubicBezTo>
                  <a:cubicBezTo>
                    <a:pt x="60" y="37"/>
                    <a:pt x="36" y="0"/>
                    <a:pt x="13" y="21"/>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4" name="Freeform 187">
              <a:extLst>
                <a:ext uri="{FF2B5EF4-FFF2-40B4-BE49-F238E27FC236}">
                  <a16:creationId xmlns:a16="http://schemas.microsoft.com/office/drawing/2014/main" id="{93EE1342-FC34-455E-A211-81CC1D157938}"/>
                </a:ext>
              </a:extLst>
            </p:cNvPr>
            <p:cNvSpPr>
              <a:spLocks/>
            </p:cNvSpPr>
            <p:nvPr/>
          </p:nvSpPr>
          <p:spPr bwMode="auto">
            <a:xfrm>
              <a:off x="3933" y="1792"/>
              <a:ext cx="110" cy="179"/>
            </a:xfrm>
            <a:custGeom>
              <a:avLst/>
              <a:gdLst>
                <a:gd name="T0" fmla="*/ 61 w 76"/>
                <a:gd name="T1" fmla="*/ 48 h 124"/>
                <a:gd name="T2" fmla="*/ 48 w 76"/>
                <a:gd name="T3" fmla="*/ 160 h 124"/>
                <a:gd name="T4" fmla="*/ 140 w 76"/>
                <a:gd name="T5" fmla="*/ 348 h 124"/>
                <a:gd name="T6" fmla="*/ 201 w 76"/>
                <a:gd name="T7" fmla="*/ 264 h 124"/>
                <a:gd name="T8" fmla="*/ 61 w 76"/>
                <a:gd name="T9" fmla="*/ 48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4">
                  <a:moveTo>
                    <a:pt x="20" y="16"/>
                  </a:moveTo>
                  <a:cubicBezTo>
                    <a:pt x="13" y="25"/>
                    <a:pt x="0" y="38"/>
                    <a:pt x="16" y="53"/>
                  </a:cubicBezTo>
                  <a:cubicBezTo>
                    <a:pt x="31" y="68"/>
                    <a:pt x="28" y="109"/>
                    <a:pt x="46" y="116"/>
                  </a:cubicBezTo>
                  <a:cubicBezTo>
                    <a:pt x="63" y="124"/>
                    <a:pt x="76" y="117"/>
                    <a:pt x="66" y="88"/>
                  </a:cubicBezTo>
                  <a:cubicBezTo>
                    <a:pt x="57" y="59"/>
                    <a:pt x="33" y="0"/>
                    <a:pt x="20" y="16"/>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5" name="Freeform 188">
              <a:extLst>
                <a:ext uri="{FF2B5EF4-FFF2-40B4-BE49-F238E27FC236}">
                  <a16:creationId xmlns:a16="http://schemas.microsoft.com/office/drawing/2014/main" id="{6BA04457-5F00-47D0-83CD-908AA4785739}"/>
                </a:ext>
              </a:extLst>
            </p:cNvPr>
            <p:cNvSpPr>
              <a:spLocks/>
            </p:cNvSpPr>
            <p:nvPr/>
          </p:nvSpPr>
          <p:spPr bwMode="auto">
            <a:xfrm>
              <a:off x="3978" y="1650"/>
              <a:ext cx="258" cy="236"/>
            </a:xfrm>
            <a:custGeom>
              <a:avLst/>
              <a:gdLst>
                <a:gd name="T0" fmla="*/ 509 w 179"/>
                <a:gd name="T1" fmla="*/ 75 h 163"/>
                <a:gd name="T2" fmla="*/ 249 w 179"/>
                <a:gd name="T3" fmla="*/ 62 h 163"/>
                <a:gd name="T4" fmla="*/ 46 w 179"/>
                <a:gd name="T5" fmla="*/ 310 h 163"/>
                <a:gd name="T6" fmla="*/ 270 w 179"/>
                <a:gd name="T7" fmla="*/ 459 h 163"/>
                <a:gd name="T8" fmla="*/ 481 w 179"/>
                <a:gd name="T9" fmla="*/ 305 h 163"/>
                <a:gd name="T10" fmla="*/ 509 w 179"/>
                <a:gd name="T11" fmla="*/ 75 h 1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3">
                  <a:moveTo>
                    <a:pt x="170" y="25"/>
                  </a:moveTo>
                  <a:cubicBezTo>
                    <a:pt x="161" y="11"/>
                    <a:pt x="114" y="0"/>
                    <a:pt x="83" y="21"/>
                  </a:cubicBezTo>
                  <a:cubicBezTo>
                    <a:pt x="53" y="42"/>
                    <a:pt x="0" y="73"/>
                    <a:pt x="15" y="102"/>
                  </a:cubicBezTo>
                  <a:cubicBezTo>
                    <a:pt x="30" y="131"/>
                    <a:pt x="67" y="163"/>
                    <a:pt x="90" y="151"/>
                  </a:cubicBezTo>
                  <a:cubicBezTo>
                    <a:pt x="113" y="140"/>
                    <a:pt x="162" y="134"/>
                    <a:pt x="161" y="101"/>
                  </a:cubicBezTo>
                  <a:cubicBezTo>
                    <a:pt x="160" y="69"/>
                    <a:pt x="179" y="39"/>
                    <a:pt x="170" y="25"/>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6" name="Freeform 189">
              <a:extLst>
                <a:ext uri="{FF2B5EF4-FFF2-40B4-BE49-F238E27FC236}">
                  <a16:creationId xmlns:a16="http://schemas.microsoft.com/office/drawing/2014/main" id="{636E634C-9CB6-477C-A8F8-A4A916F8EF14}"/>
                </a:ext>
              </a:extLst>
            </p:cNvPr>
            <p:cNvSpPr>
              <a:spLocks/>
            </p:cNvSpPr>
            <p:nvPr/>
          </p:nvSpPr>
          <p:spPr bwMode="auto">
            <a:xfrm>
              <a:off x="4194" y="1456"/>
              <a:ext cx="132" cy="200"/>
            </a:xfrm>
            <a:custGeom>
              <a:avLst/>
              <a:gdLst>
                <a:gd name="T0" fmla="*/ 197 w 91"/>
                <a:gd name="T1" fmla="*/ 29 h 138"/>
                <a:gd name="T2" fmla="*/ 80 w 91"/>
                <a:gd name="T3" fmla="*/ 36 h 138"/>
                <a:gd name="T4" fmla="*/ 1 w 91"/>
                <a:gd name="T5" fmla="*/ 174 h 138"/>
                <a:gd name="T6" fmla="*/ 86 w 91"/>
                <a:gd name="T7" fmla="*/ 401 h 138"/>
                <a:gd name="T8" fmla="*/ 197 w 91"/>
                <a:gd name="T9" fmla="*/ 29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38">
                  <a:moveTo>
                    <a:pt x="65" y="10"/>
                  </a:moveTo>
                  <a:cubicBezTo>
                    <a:pt x="54" y="0"/>
                    <a:pt x="38" y="2"/>
                    <a:pt x="26" y="12"/>
                  </a:cubicBezTo>
                  <a:cubicBezTo>
                    <a:pt x="15" y="21"/>
                    <a:pt x="2" y="36"/>
                    <a:pt x="1" y="57"/>
                  </a:cubicBezTo>
                  <a:cubicBezTo>
                    <a:pt x="0" y="79"/>
                    <a:pt x="4" y="138"/>
                    <a:pt x="28" y="132"/>
                  </a:cubicBezTo>
                  <a:cubicBezTo>
                    <a:pt x="52" y="126"/>
                    <a:pt x="91" y="33"/>
                    <a:pt x="65" y="10"/>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7" name="Freeform 190">
              <a:extLst>
                <a:ext uri="{FF2B5EF4-FFF2-40B4-BE49-F238E27FC236}">
                  <a16:creationId xmlns:a16="http://schemas.microsoft.com/office/drawing/2014/main" id="{653FD304-4277-47FB-B0B1-510C7E1DF032}"/>
                </a:ext>
              </a:extLst>
            </p:cNvPr>
            <p:cNvSpPr>
              <a:spLocks/>
            </p:cNvSpPr>
            <p:nvPr/>
          </p:nvSpPr>
          <p:spPr bwMode="auto">
            <a:xfrm>
              <a:off x="4257" y="1303"/>
              <a:ext cx="167" cy="172"/>
            </a:xfrm>
            <a:custGeom>
              <a:avLst/>
              <a:gdLst>
                <a:gd name="T0" fmla="*/ 338 w 116"/>
                <a:gd name="T1" fmla="*/ 127 h 119"/>
                <a:gd name="T2" fmla="*/ 117 w 116"/>
                <a:gd name="T3" fmla="*/ 100 h 119"/>
                <a:gd name="T4" fmla="*/ 60 w 116"/>
                <a:gd name="T5" fmla="*/ 276 h 119"/>
                <a:gd name="T6" fmla="*/ 174 w 116"/>
                <a:gd name="T7" fmla="*/ 341 h 119"/>
                <a:gd name="T8" fmla="*/ 338 w 116"/>
                <a:gd name="T9" fmla="*/ 127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19">
                  <a:moveTo>
                    <a:pt x="113" y="42"/>
                  </a:moveTo>
                  <a:cubicBezTo>
                    <a:pt x="113" y="42"/>
                    <a:pt x="78" y="0"/>
                    <a:pt x="39" y="33"/>
                  </a:cubicBezTo>
                  <a:cubicBezTo>
                    <a:pt x="0" y="67"/>
                    <a:pt x="16" y="78"/>
                    <a:pt x="20" y="91"/>
                  </a:cubicBezTo>
                  <a:cubicBezTo>
                    <a:pt x="23" y="104"/>
                    <a:pt x="40" y="119"/>
                    <a:pt x="58" y="113"/>
                  </a:cubicBezTo>
                  <a:cubicBezTo>
                    <a:pt x="76" y="108"/>
                    <a:pt x="116" y="79"/>
                    <a:pt x="113" y="42"/>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8" name="Freeform 191">
              <a:extLst>
                <a:ext uri="{FF2B5EF4-FFF2-40B4-BE49-F238E27FC236}">
                  <a16:creationId xmlns:a16="http://schemas.microsoft.com/office/drawing/2014/main" id="{0EE45B2E-4FFF-4067-8DAC-04530EC7F780}"/>
                </a:ext>
              </a:extLst>
            </p:cNvPr>
            <p:cNvSpPr>
              <a:spLocks/>
            </p:cNvSpPr>
            <p:nvPr/>
          </p:nvSpPr>
          <p:spPr bwMode="auto">
            <a:xfrm>
              <a:off x="4301" y="1510"/>
              <a:ext cx="133" cy="218"/>
            </a:xfrm>
            <a:custGeom>
              <a:avLst/>
              <a:gdLst>
                <a:gd name="T0" fmla="*/ 250 w 92"/>
                <a:gd name="T1" fmla="*/ 398 h 151"/>
                <a:gd name="T2" fmla="*/ 36 w 92"/>
                <a:gd name="T3" fmla="*/ 219 h 151"/>
                <a:gd name="T4" fmla="*/ 84 w 92"/>
                <a:gd name="T5" fmla="*/ 42 h 151"/>
                <a:gd name="T6" fmla="*/ 278 w 92"/>
                <a:gd name="T7" fmla="*/ 0 h 151"/>
                <a:gd name="T8" fmla="*/ 250 w 92"/>
                <a:gd name="T9" fmla="*/ 398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51">
                  <a:moveTo>
                    <a:pt x="83" y="132"/>
                  </a:moveTo>
                  <a:cubicBezTo>
                    <a:pt x="67" y="151"/>
                    <a:pt x="24" y="95"/>
                    <a:pt x="12" y="73"/>
                  </a:cubicBezTo>
                  <a:cubicBezTo>
                    <a:pt x="0" y="52"/>
                    <a:pt x="15" y="29"/>
                    <a:pt x="28" y="14"/>
                  </a:cubicBezTo>
                  <a:cubicBezTo>
                    <a:pt x="40" y="1"/>
                    <a:pt x="84" y="0"/>
                    <a:pt x="92" y="0"/>
                  </a:cubicBezTo>
                  <a:lnTo>
                    <a:pt x="83" y="132"/>
                  </a:ln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09" name="Freeform 192">
              <a:extLst>
                <a:ext uri="{FF2B5EF4-FFF2-40B4-BE49-F238E27FC236}">
                  <a16:creationId xmlns:a16="http://schemas.microsoft.com/office/drawing/2014/main" id="{F1A7F729-27C7-484B-B4C7-10A0E626AA83}"/>
                </a:ext>
              </a:extLst>
            </p:cNvPr>
            <p:cNvSpPr>
              <a:spLocks/>
            </p:cNvSpPr>
            <p:nvPr/>
          </p:nvSpPr>
          <p:spPr bwMode="auto">
            <a:xfrm>
              <a:off x="4407" y="1392"/>
              <a:ext cx="33" cy="80"/>
            </a:xfrm>
            <a:custGeom>
              <a:avLst/>
              <a:gdLst>
                <a:gd name="T0" fmla="*/ 67 w 23"/>
                <a:gd name="T1" fmla="*/ 0 h 55"/>
                <a:gd name="T2" fmla="*/ 56 w 23"/>
                <a:gd name="T3" fmla="*/ 169 h 55"/>
                <a:gd name="T4" fmla="*/ 67 w 23"/>
                <a:gd name="T5" fmla="*/ 0 h 55"/>
                <a:gd name="T6" fmla="*/ 0 60000 65536"/>
                <a:gd name="T7" fmla="*/ 0 60000 65536"/>
                <a:gd name="T8" fmla="*/ 0 60000 65536"/>
              </a:gdLst>
              <a:ahLst/>
              <a:cxnLst>
                <a:cxn ang="T6">
                  <a:pos x="T0" y="T1"/>
                </a:cxn>
                <a:cxn ang="T7">
                  <a:pos x="T2" y="T3"/>
                </a:cxn>
                <a:cxn ang="T8">
                  <a:pos x="T4" y="T5"/>
                </a:cxn>
              </a:cxnLst>
              <a:rect l="0" t="0" r="r" b="b"/>
              <a:pathLst>
                <a:path w="23" h="55">
                  <a:moveTo>
                    <a:pt x="23" y="0"/>
                  </a:moveTo>
                  <a:cubicBezTo>
                    <a:pt x="23" y="0"/>
                    <a:pt x="0" y="13"/>
                    <a:pt x="19" y="55"/>
                  </a:cubicBezTo>
                  <a:lnTo>
                    <a:pt x="23" y="0"/>
                  </a:ln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0" name="Freeform 193">
              <a:extLst>
                <a:ext uri="{FF2B5EF4-FFF2-40B4-BE49-F238E27FC236}">
                  <a16:creationId xmlns:a16="http://schemas.microsoft.com/office/drawing/2014/main" id="{D94E9DC8-F071-4083-89AE-A0F02985CF25}"/>
                </a:ext>
              </a:extLst>
            </p:cNvPr>
            <p:cNvSpPr>
              <a:spLocks/>
            </p:cNvSpPr>
            <p:nvPr/>
          </p:nvSpPr>
          <p:spPr bwMode="auto">
            <a:xfrm>
              <a:off x="4047" y="2197"/>
              <a:ext cx="208" cy="156"/>
            </a:xfrm>
            <a:custGeom>
              <a:avLst/>
              <a:gdLst>
                <a:gd name="T0" fmla="*/ 231 w 144"/>
                <a:gd name="T1" fmla="*/ 25 h 108"/>
                <a:gd name="T2" fmla="*/ 46 w 144"/>
                <a:gd name="T3" fmla="*/ 88 h 108"/>
                <a:gd name="T4" fmla="*/ 42 w 144"/>
                <a:gd name="T5" fmla="*/ 272 h 108"/>
                <a:gd name="T6" fmla="*/ 231 w 144"/>
                <a:gd name="T7" fmla="*/ 272 h 108"/>
                <a:gd name="T8" fmla="*/ 419 w 144"/>
                <a:gd name="T9" fmla="*/ 149 h 108"/>
                <a:gd name="T10" fmla="*/ 231 w 144"/>
                <a:gd name="T11" fmla="*/ 25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08">
                  <a:moveTo>
                    <a:pt x="77" y="8"/>
                  </a:moveTo>
                  <a:cubicBezTo>
                    <a:pt x="53" y="11"/>
                    <a:pt x="25" y="15"/>
                    <a:pt x="15" y="29"/>
                  </a:cubicBezTo>
                  <a:cubicBezTo>
                    <a:pt x="5" y="43"/>
                    <a:pt x="0" y="72"/>
                    <a:pt x="14" y="90"/>
                  </a:cubicBezTo>
                  <a:cubicBezTo>
                    <a:pt x="28" y="108"/>
                    <a:pt x="56" y="91"/>
                    <a:pt x="77" y="90"/>
                  </a:cubicBezTo>
                  <a:cubicBezTo>
                    <a:pt x="98" y="88"/>
                    <a:pt x="134" y="72"/>
                    <a:pt x="139" y="49"/>
                  </a:cubicBezTo>
                  <a:cubicBezTo>
                    <a:pt x="144" y="26"/>
                    <a:pt x="126" y="0"/>
                    <a:pt x="77" y="8"/>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1" name="Freeform 194">
              <a:extLst>
                <a:ext uri="{FF2B5EF4-FFF2-40B4-BE49-F238E27FC236}">
                  <a16:creationId xmlns:a16="http://schemas.microsoft.com/office/drawing/2014/main" id="{10527505-8F8A-4AF7-9558-0513317803E5}"/>
                </a:ext>
              </a:extLst>
            </p:cNvPr>
            <p:cNvSpPr>
              <a:spLocks/>
            </p:cNvSpPr>
            <p:nvPr/>
          </p:nvSpPr>
          <p:spPr bwMode="auto">
            <a:xfrm>
              <a:off x="3920" y="2133"/>
              <a:ext cx="222" cy="167"/>
            </a:xfrm>
            <a:custGeom>
              <a:avLst/>
              <a:gdLst>
                <a:gd name="T0" fmla="*/ 352 w 154"/>
                <a:gd name="T1" fmla="*/ 28 h 115"/>
                <a:gd name="T2" fmla="*/ 210 w 154"/>
                <a:gd name="T3" fmla="*/ 52 h 115"/>
                <a:gd name="T4" fmla="*/ 6 w 154"/>
                <a:gd name="T5" fmla="*/ 232 h 115"/>
                <a:gd name="T6" fmla="*/ 72 w 154"/>
                <a:gd name="T7" fmla="*/ 312 h 115"/>
                <a:gd name="T8" fmla="*/ 236 w 154"/>
                <a:gd name="T9" fmla="*/ 192 h 115"/>
                <a:gd name="T10" fmla="*/ 352 w 154"/>
                <a:gd name="T11" fmla="*/ 28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115">
                  <a:moveTo>
                    <a:pt x="117" y="9"/>
                  </a:moveTo>
                  <a:cubicBezTo>
                    <a:pt x="93" y="0"/>
                    <a:pt x="92" y="4"/>
                    <a:pt x="70" y="17"/>
                  </a:cubicBezTo>
                  <a:cubicBezTo>
                    <a:pt x="49" y="30"/>
                    <a:pt x="5" y="52"/>
                    <a:pt x="2" y="76"/>
                  </a:cubicBezTo>
                  <a:cubicBezTo>
                    <a:pt x="0" y="100"/>
                    <a:pt x="4" y="115"/>
                    <a:pt x="24" y="102"/>
                  </a:cubicBezTo>
                  <a:cubicBezTo>
                    <a:pt x="45" y="90"/>
                    <a:pt x="65" y="81"/>
                    <a:pt x="79" y="63"/>
                  </a:cubicBezTo>
                  <a:cubicBezTo>
                    <a:pt x="93" y="45"/>
                    <a:pt x="154" y="22"/>
                    <a:pt x="117" y="9"/>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2" name="Freeform 195">
              <a:extLst>
                <a:ext uri="{FF2B5EF4-FFF2-40B4-BE49-F238E27FC236}">
                  <a16:creationId xmlns:a16="http://schemas.microsoft.com/office/drawing/2014/main" id="{25C3B20D-D7F4-4C40-843C-320433D97899}"/>
                </a:ext>
              </a:extLst>
            </p:cNvPr>
            <p:cNvSpPr>
              <a:spLocks/>
            </p:cNvSpPr>
            <p:nvPr/>
          </p:nvSpPr>
          <p:spPr bwMode="auto">
            <a:xfrm>
              <a:off x="4082" y="1983"/>
              <a:ext cx="293" cy="230"/>
            </a:xfrm>
            <a:custGeom>
              <a:avLst/>
              <a:gdLst>
                <a:gd name="T0" fmla="*/ 564 w 203"/>
                <a:gd name="T1" fmla="*/ 36 h 159"/>
                <a:gd name="T2" fmla="*/ 408 w 203"/>
                <a:gd name="T3" fmla="*/ 85 h 159"/>
                <a:gd name="T4" fmla="*/ 212 w 203"/>
                <a:gd name="T5" fmla="*/ 163 h 159"/>
                <a:gd name="T6" fmla="*/ 27 w 203"/>
                <a:gd name="T7" fmla="*/ 163 h 159"/>
                <a:gd name="T8" fmla="*/ 108 w 203"/>
                <a:gd name="T9" fmla="*/ 365 h 159"/>
                <a:gd name="T10" fmla="*/ 372 w 203"/>
                <a:gd name="T11" fmla="*/ 425 h 159"/>
                <a:gd name="T12" fmla="*/ 481 w 203"/>
                <a:gd name="T13" fmla="*/ 195 h 159"/>
                <a:gd name="T14" fmla="*/ 564 w 203"/>
                <a:gd name="T15" fmla="*/ 36 h 1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9">
                  <a:moveTo>
                    <a:pt x="188" y="12"/>
                  </a:moveTo>
                  <a:cubicBezTo>
                    <a:pt x="176" y="0"/>
                    <a:pt x="156" y="15"/>
                    <a:pt x="136" y="28"/>
                  </a:cubicBezTo>
                  <a:cubicBezTo>
                    <a:pt x="116" y="40"/>
                    <a:pt x="84" y="57"/>
                    <a:pt x="71" y="54"/>
                  </a:cubicBezTo>
                  <a:cubicBezTo>
                    <a:pt x="58" y="52"/>
                    <a:pt x="18" y="37"/>
                    <a:pt x="9" y="54"/>
                  </a:cubicBezTo>
                  <a:cubicBezTo>
                    <a:pt x="0" y="72"/>
                    <a:pt x="8" y="110"/>
                    <a:pt x="36" y="120"/>
                  </a:cubicBezTo>
                  <a:cubicBezTo>
                    <a:pt x="65" y="130"/>
                    <a:pt x="102" y="159"/>
                    <a:pt x="124" y="140"/>
                  </a:cubicBezTo>
                  <a:cubicBezTo>
                    <a:pt x="147" y="120"/>
                    <a:pt x="134" y="76"/>
                    <a:pt x="160" y="64"/>
                  </a:cubicBezTo>
                  <a:cubicBezTo>
                    <a:pt x="187" y="51"/>
                    <a:pt x="203" y="26"/>
                    <a:pt x="188" y="12"/>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3" name="Freeform 196">
              <a:extLst>
                <a:ext uri="{FF2B5EF4-FFF2-40B4-BE49-F238E27FC236}">
                  <a16:creationId xmlns:a16="http://schemas.microsoft.com/office/drawing/2014/main" id="{6A65DF0C-8727-4B2E-83FD-084112612031}"/>
                </a:ext>
              </a:extLst>
            </p:cNvPr>
            <p:cNvSpPr>
              <a:spLocks/>
            </p:cNvSpPr>
            <p:nvPr/>
          </p:nvSpPr>
          <p:spPr bwMode="auto">
            <a:xfrm>
              <a:off x="4031" y="1838"/>
              <a:ext cx="305" cy="198"/>
            </a:xfrm>
            <a:custGeom>
              <a:avLst/>
              <a:gdLst>
                <a:gd name="T0" fmla="*/ 609 w 211"/>
                <a:gd name="T1" fmla="*/ 155 h 137"/>
                <a:gd name="T2" fmla="*/ 562 w 211"/>
                <a:gd name="T3" fmla="*/ 299 h 137"/>
                <a:gd name="T4" fmla="*/ 266 w 211"/>
                <a:gd name="T5" fmla="*/ 393 h 137"/>
                <a:gd name="T6" fmla="*/ 48 w 211"/>
                <a:gd name="T7" fmla="*/ 266 h 137"/>
                <a:gd name="T8" fmla="*/ 178 w 211"/>
                <a:gd name="T9" fmla="*/ 114 h 137"/>
                <a:gd name="T10" fmla="*/ 412 w 211"/>
                <a:gd name="T11" fmla="*/ 52 h 137"/>
                <a:gd name="T12" fmla="*/ 609 w 211"/>
                <a:gd name="T13" fmla="*/ 155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137">
                  <a:moveTo>
                    <a:pt x="201" y="51"/>
                  </a:moveTo>
                  <a:cubicBezTo>
                    <a:pt x="201" y="51"/>
                    <a:pt x="211" y="90"/>
                    <a:pt x="186" y="99"/>
                  </a:cubicBezTo>
                  <a:cubicBezTo>
                    <a:pt x="161" y="108"/>
                    <a:pt x="114" y="137"/>
                    <a:pt x="88" y="130"/>
                  </a:cubicBezTo>
                  <a:cubicBezTo>
                    <a:pt x="62" y="124"/>
                    <a:pt x="0" y="112"/>
                    <a:pt x="16" y="88"/>
                  </a:cubicBezTo>
                  <a:cubicBezTo>
                    <a:pt x="32" y="64"/>
                    <a:pt x="31" y="50"/>
                    <a:pt x="59" y="38"/>
                  </a:cubicBezTo>
                  <a:cubicBezTo>
                    <a:pt x="88" y="27"/>
                    <a:pt x="115" y="0"/>
                    <a:pt x="136" y="17"/>
                  </a:cubicBezTo>
                  <a:cubicBezTo>
                    <a:pt x="157" y="34"/>
                    <a:pt x="193" y="28"/>
                    <a:pt x="201" y="51"/>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4" name="Freeform 197">
              <a:extLst>
                <a:ext uri="{FF2B5EF4-FFF2-40B4-BE49-F238E27FC236}">
                  <a16:creationId xmlns:a16="http://schemas.microsoft.com/office/drawing/2014/main" id="{A3A0E536-9E86-4F40-93F3-F4CB062DF12B}"/>
                </a:ext>
              </a:extLst>
            </p:cNvPr>
            <p:cNvSpPr>
              <a:spLocks/>
            </p:cNvSpPr>
            <p:nvPr/>
          </p:nvSpPr>
          <p:spPr bwMode="auto">
            <a:xfrm>
              <a:off x="4244" y="1653"/>
              <a:ext cx="129" cy="223"/>
            </a:xfrm>
            <a:custGeom>
              <a:avLst/>
              <a:gdLst>
                <a:gd name="T0" fmla="*/ 129 w 90"/>
                <a:gd name="T1" fmla="*/ 9 h 154"/>
                <a:gd name="T2" fmla="*/ 6 w 90"/>
                <a:gd name="T3" fmla="*/ 151 h 154"/>
                <a:gd name="T4" fmla="*/ 96 w 90"/>
                <a:gd name="T5" fmla="*/ 455 h 154"/>
                <a:gd name="T6" fmla="*/ 242 w 90"/>
                <a:gd name="T7" fmla="*/ 304 h 154"/>
                <a:gd name="T8" fmla="*/ 129 w 90"/>
                <a:gd name="T9" fmla="*/ 9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54">
                  <a:moveTo>
                    <a:pt x="44" y="3"/>
                  </a:moveTo>
                  <a:cubicBezTo>
                    <a:pt x="23" y="0"/>
                    <a:pt x="0" y="18"/>
                    <a:pt x="2" y="50"/>
                  </a:cubicBezTo>
                  <a:cubicBezTo>
                    <a:pt x="4" y="81"/>
                    <a:pt x="5" y="146"/>
                    <a:pt x="33" y="150"/>
                  </a:cubicBezTo>
                  <a:cubicBezTo>
                    <a:pt x="61" y="154"/>
                    <a:pt x="78" y="131"/>
                    <a:pt x="82" y="100"/>
                  </a:cubicBezTo>
                  <a:cubicBezTo>
                    <a:pt x="85" y="70"/>
                    <a:pt x="90" y="9"/>
                    <a:pt x="44" y="3"/>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5" name="Freeform 198">
              <a:extLst>
                <a:ext uri="{FF2B5EF4-FFF2-40B4-BE49-F238E27FC236}">
                  <a16:creationId xmlns:a16="http://schemas.microsoft.com/office/drawing/2014/main" id="{4854A1C0-C148-494F-AB8D-6061AA53090D}"/>
                </a:ext>
              </a:extLst>
            </p:cNvPr>
            <p:cNvSpPr>
              <a:spLocks/>
            </p:cNvSpPr>
            <p:nvPr/>
          </p:nvSpPr>
          <p:spPr bwMode="auto">
            <a:xfrm>
              <a:off x="3842" y="1992"/>
              <a:ext cx="227" cy="225"/>
            </a:xfrm>
            <a:custGeom>
              <a:avLst/>
              <a:gdLst>
                <a:gd name="T0" fmla="*/ 428 w 157"/>
                <a:gd name="T1" fmla="*/ 62 h 156"/>
                <a:gd name="T2" fmla="*/ 304 w 157"/>
                <a:gd name="T3" fmla="*/ 20 h 156"/>
                <a:gd name="T4" fmla="*/ 42 w 157"/>
                <a:gd name="T5" fmla="*/ 175 h 156"/>
                <a:gd name="T6" fmla="*/ 25 w 157"/>
                <a:gd name="T7" fmla="*/ 312 h 156"/>
                <a:gd name="T8" fmla="*/ 156 w 157"/>
                <a:gd name="T9" fmla="*/ 420 h 156"/>
                <a:gd name="T10" fmla="*/ 460 w 157"/>
                <a:gd name="T11" fmla="*/ 208 h 156"/>
                <a:gd name="T12" fmla="*/ 428 w 157"/>
                <a:gd name="T13" fmla="*/ 62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56">
                  <a:moveTo>
                    <a:pt x="142" y="21"/>
                  </a:moveTo>
                  <a:cubicBezTo>
                    <a:pt x="132" y="11"/>
                    <a:pt x="123" y="0"/>
                    <a:pt x="100" y="7"/>
                  </a:cubicBezTo>
                  <a:cubicBezTo>
                    <a:pt x="76" y="14"/>
                    <a:pt x="25" y="44"/>
                    <a:pt x="14" y="58"/>
                  </a:cubicBezTo>
                  <a:cubicBezTo>
                    <a:pt x="2" y="72"/>
                    <a:pt x="0" y="88"/>
                    <a:pt x="8" y="104"/>
                  </a:cubicBezTo>
                  <a:cubicBezTo>
                    <a:pt x="16" y="119"/>
                    <a:pt x="27" y="156"/>
                    <a:pt x="52" y="140"/>
                  </a:cubicBezTo>
                  <a:cubicBezTo>
                    <a:pt x="76" y="125"/>
                    <a:pt x="148" y="93"/>
                    <a:pt x="152" y="69"/>
                  </a:cubicBezTo>
                  <a:cubicBezTo>
                    <a:pt x="157" y="45"/>
                    <a:pt x="142" y="21"/>
                    <a:pt x="142" y="21"/>
                  </a:cubicBezTo>
                  <a:close/>
                </a:path>
              </a:pathLst>
            </a:custGeom>
            <a:noFill/>
            <a:ln w="9525" cap="flat">
              <a:solidFill>
                <a:srgbClr val="5F1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6" name="Freeform 199">
              <a:extLst>
                <a:ext uri="{FF2B5EF4-FFF2-40B4-BE49-F238E27FC236}">
                  <a16:creationId xmlns:a16="http://schemas.microsoft.com/office/drawing/2014/main" id="{0D431428-2297-465E-AB37-013DDF29D833}"/>
                </a:ext>
              </a:extLst>
            </p:cNvPr>
            <p:cNvSpPr>
              <a:spLocks/>
            </p:cNvSpPr>
            <p:nvPr/>
          </p:nvSpPr>
          <p:spPr bwMode="auto">
            <a:xfrm>
              <a:off x="4296" y="1346"/>
              <a:ext cx="98" cy="100"/>
            </a:xfrm>
            <a:custGeom>
              <a:avLst/>
              <a:gdLst>
                <a:gd name="T0" fmla="*/ 192 w 68"/>
                <a:gd name="T1" fmla="*/ 41 h 69"/>
                <a:gd name="T2" fmla="*/ 128 w 68"/>
                <a:gd name="T3" fmla="*/ 13 h 69"/>
                <a:gd name="T4" fmla="*/ 99 w 68"/>
                <a:gd name="T5" fmla="*/ 52 h 69"/>
                <a:gd name="T6" fmla="*/ 48 w 68"/>
                <a:gd name="T7" fmla="*/ 70 h 69"/>
                <a:gd name="T8" fmla="*/ 27 w 68"/>
                <a:gd name="T9" fmla="*/ 107 h 69"/>
                <a:gd name="T10" fmla="*/ 13 w 68"/>
                <a:gd name="T11" fmla="*/ 149 h 69"/>
                <a:gd name="T12" fmla="*/ 69 w 68"/>
                <a:gd name="T13" fmla="*/ 197 h 69"/>
                <a:gd name="T14" fmla="*/ 156 w 68"/>
                <a:gd name="T15" fmla="*/ 136 h 69"/>
                <a:gd name="T16" fmla="*/ 197 w 68"/>
                <a:gd name="T17" fmla="*/ 125 h 69"/>
                <a:gd name="T18" fmla="*/ 183 w 68"/>
                <a:gd name="T19" fmla="*/ 88 h 69"/>
                <a:gd name="T20" fmla="*/ 159 w 68"/>
                <a:gd name="T21" fmla="*/ 101 h 69"/>
                <a:gd name="T22" fmla="*/ 128 w 68"/>
                <a:gd name="T23" fmla="*/ 97 h 69"/>
                <a:gd name="T24" fmla="*/ 89 w 68"/>
                <a:gd name="T25" fmla="*/ 146 h 69"/>
                <a:gd name="T26" fmla="*/ 99 w 68"/>
                <a:gd name="T27" fmla="*/ 88 h 69"/>
                <a:gd name="T28" fmla="*/ 117 w 68"/>
                <a:gd name="T29" fmla="*/ 86 h 69"/>
                <a:gd name="T30" fmla="*/ 128 w 68"/>
                <a:gd name="T31" fmla="*/ 70 h 69"/>
                <a:gd name="T32" fmla="*/ 159 w 68"/>
                <a:gd name="T33" fmla="*/ 67 h 69"/>
                <a:gd name="T34" fmla="*/ 189 w 68"/>
                <a:gd name="T35" fmla="*/ 67 h 69"/>
                <a:gd name="T36" fmla="*/ 192 w 68"/>
                <a:gd name="T37" fmla="*/ 41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69">
                  <a:moveTo>
                    <a:pt x="64" y="13"/>
                  </a:moveTo>
                  <a:cubicBezTo>
                    <a:pt x="59" y="8"/>
                    <a:pt x="51" y="0"/>
                    <a:pt x="43" y="4"/>
                  </a:cubicBezTo>
                  <a:cubicBezTo>
                    <a:pt x="35" y="8"/>
                    <a:pt x="41" y="15"/>
                    <a:pt x="33" y="17"/>
                  </a:cubicBezTo>
                  <a:cubicBezTo>
                    <a:pt x="27" y="19"/>
                    <a:pt x="20" y="16"/>
                    <a:pt x="16" y="23"/>
                  </a:cubicBezTo>
                  <a:cubicBezTo>
                    <a:pt x="11" y="31"/>
                    <a:pt x="17" y="30"/>
                    <a:pt x="9" y="35"/>
                  </a:cubicBezTo>
                  <a:cubicBezTo>
                    <a:pt x="3" y="40"/>
                    <a:pt x="0" y="41"/>
                    <a:pt x="4" y="49"/>
                  </a:cubicBezTo>
                  <a:cubicBezTo>
                    <a:pt x="8" y="55"/>
                    <a:pt x="16" y="63"/>
                    <a:pt x="23" y="65"/>
                  </a:cubicBezTo>
                  <a:cubicBezTo>
                    <a:pt x="41" y="69"/>
                    <a:pt x="39" y="47"/>
                    <a:pt x="52" y="45"/>
                  </a:cubicBezTo>
                  <a:cubicBezTo>
                    <a:pt x="58" y="44"/>
                    <a:pt x="62" y="48"/>
                    <a:pt x="66" y="41"/>
                  </a:cubicBezTo>
                  <a:cubicBezTo>
                    <a:pt x="68" y="37"/>
                    <a:pt x="67" y="30"/>
                    <a:pt x="61" y="29"/>
                  </a:cubicBezTo>
                  <a:cubicBezTo>
                    <a:pt x="58" y="29"/>
                    <a:pt x="57" y="33"/>
                    <a:pt x="53" y="33"/>
                  </a:cubicBezTo>
                  <a:cubicBezTo>
                    <a:pt x="50" y="34"/>
                    <a:pt x="47" y="30"/>
                    <a:pt x="43" y="32"/>
                  </a:cubicBezTo>
                  <a:cubicBezTo>
                    <a:pt x="36" y="35"/>
                    <a:pt x="40" y="48"/>
                    <a:pt x="30" y="48"/>
                  </a:cubicBezTo>
                  <a:cubicBezTo>
                    <a:pt x="17" y="47"/>
                    <a:pt x="27" y="33"/>
                    <a:pt x="33" y="29"/>
                  </a:cubicBezTo>
                  <a:cubicBezTo>
                    <a:pt x="34" y="28"/>
                    <a:pt x="37" y="29"/>
                    <a:pt x="39" y="28"/>
                  </a:cubicBezTo>
                  <a:cubicBezTo>
                    <a:pt x="41" y="27"/>
                    <a:pt x="41" y="24"/>
                    <a:pt x="43" y="23"/>
                  </a:cubicBezTo>
                  <a:cubicBezTo>
                    <a:pt x="48" y="21"/>
                    <a:pt x="48" y="21"/>
                    <a:pt x="53" y="22"/>
                  </a:cubicBezTo>
                  <a:cubicBezTo>
                    <a:pt x="58" y="22"/>
                    <a:pt x="59" y="26"/>
                    <a:pt x="63" y="22"/>
                  </a:cubicBezTo>
                  <a:cubicBezTo>
                    <a:pt x="66" y="19"/>
                    <a:pt x="66" y="16"/>
                    <a:pt x="64" y="13"/>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7" name="Freeform 200">
              <a:extLst>
                <a:ext uri="{FF2B5EF4-FFF2-40B4-BE49-F238E27FC236}">
                  <a16:creationId xmlns:a16="http://schemas.microsoft.com/office/drawing/2014/main" id="{B1C2F079-D9A0-47BE-B508-96FB38629C87}"/>
                </a:ext>
              </a:extLst>
            </p:cNvPr>
            <p:cNvSpPr>
              <a:spLocks/>
            </p:cNvSpPr>
            <p:nvPr/>
          </p:nvSpPr>
          <p:spPr bwMode="auto">
            <a:xfrm>
              <a:off x="4109" y="1323"/>
              <a:ext cx="122" cy="113"/>
            </a:xfrm>
            <a:custGeom>
              <a:avLst/>
              <a:gdLst>
                <a:gd name="T0" fmla="*/ 256 w 84"/>
                <a:gd name="T1" fmla="*/ 85 h 78"/>
                <a:gd name="T2" fmla="*/ 209 w 84"/>
                <a:gd name="T3" fmla="*/ 19 h 78"/>
                <a:gd name="T4" fmla="*/ 135 w 84"/>
                <a:gd name="T5" fmla="*/ 36 h 78"/>
                <a:gd name="T6" fmla="*/ 9 w 84"/>
                <a:gd name="T7" fmla="*/ 62 h 78"/>
                <a:gd name="T8" fmla="*/ 32 w 84"/>
                <a:gd name="T9" fmla="*/ 116 h 78"/>
                <a:gd name="T10" fmla="*/ 76 w 84"/>
                <a:gd name="T11" fmla="*/ 123 h 78"/>
                <a:gd name="T12" fmla="*/ 102 w 84"/>
                <a:gd name="T13" fmla="*/ 196 h 78"/>
                <a:gd name="T14" fmla="*/ 168 w 84"/>
                <a:gd name="T15" fmla="*/ 238 h 78"/>
                <a:gd name="T16" fmla="*/ 196 w 84"/>
                <a:gd name="T17" fmla="*/ 155 h 78"/>
                <a:gd name="T18" fmla="*/ 164 w 84"/>
                <a:gd name="T19" fmla="*/ 162 h 78"/>
                <a:gd name="T20" fmla="*/ 155 w 84"/>
                <a:gd name="T21" fmla="*/ 123 h 78"/>
                <a:gd name="T22" fmla="*/ 135 w 84"/>
                <a:gd name="T23" fmla="*/ 90 h 78"/>
                <a:gd name="T24" fmla="*/ 113 w 84"/>
                <a:gd name="T25" fmla="*/ 74 h 78"/>
                <a:gd name="T26" fmla="*/ 182 w 84"/>
                <a:gd name="T27" fmla="*/ 97 h 78"/>
                <a:gd name="T28" fmla="*/ 202 w 84"/>
                <a:gd name="T29" fmla="*/ 74 h 78"/>
                <a:gd name="T30" fmla="*/ 232 w 84"/>
                <a:gd name="T31" fmla="*/ 122 h 78"/>
                <a:gd name="T32" fmla="*/ 256 w 84"/>
                <a:gd name="T33" fmla="*/ 85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78">
                  <a:moveTo>
                    <a:pt x="83" y="28"/>
                  </a:moveTo>
                  <a:cubicBezTo>
                    <a:pt x="79" y="19"/>
                    <a:pt x="78" y="8"/>
                    <a:pt x="68" y="6"/>
                  </a:cubicBezTo>
                  <a:cubicBezTo>
                    <a:pt x="60" y="4"/>
                    <a:pt x="52" y="11"/>
                    <a:pt x="44" y="12"/>
                  </a:cubicBezTo>
                  <a:cubicBezTo>
                    <a:pt x="29" y="13"/>
                    <a:pt x="11" y="0"/>
                    <a:pt x="3" y="21"/>
                  </a:cubicBezTo>
                  <a:cubicBezTo>
                    <a:pt x="0" y="28"/>
                    <a:pt x="1" y="38"/>
                    <a:pt x="10" y="38"/>
                  </a:cubicBezTo>
                  <a:cubicBezTo>
                    <a:pt x="18" y="37"/>
                    <a:pt x="20" y="29"/>
                    <a:pt x="25" y="41"/>
                  </a:cubicBezTo>
                  <a:cubicBezTo>
                    <a:pt x="28" y="49"/>
                    <a:pt x="25" y="56"/>
                    <a:pt x="33" y="64"/>
                  </a:cubicBezTo>
                  <a:cubicBezTo>
                    <a:pt x="37" y="68"/>
                    <a:pt x="49" y="78"/>
                    <a:pt x="55" y="78"/>
                  </a:cubicBezTo>
                  <a:cubicBezTo>
                    <a:pt x="64" y="77"/>
                    <a:pt x="77" y="53"/>
                    <a:pt x="64" y="51"/>
                  </a:cubicBezTo>
                  <a:cubicBezTo>
                    <a:pt x="60" y="50"/>
                    <a:pt x="59" y="57"/>
                    <a:pt x="54" y="53"/>
                  </a:cubicBezTo>
                  <a:cubicBezTo>
                    <a:pt x="50" y="51"/>
                    <a:pt x="52" y="44"/>
                    <a:pt x="51" y="41"/>
                  </a:cubicBezTo>
                  <a:cubicBezTo>
                    <a:pt x="50" y="35"/>
                    <a:pt x="49" y="34"/>
                    <a:pt x="44" y="30"/>
                  </a:cubicBezTo>
                  <a:cubicBezTo>
                    <a:pt x="42" y="29"/>
                    <a:pt x="37" y="29"/>
                    <a:pt x="37" y="24"/>
                  </a:cubicBezTo>
                  <a:cubicBezTo>
                    <a:pt x="39" y="9"/>
                    <a:pt x="57" y="32"/>
                    <a:pt x="59" y="32"/>
                  </a:cubicBezTo>
                  <a:cubicBezTo>
                    <a:pt x="62" y="32"/>
                    <a:pt x="65" y="26"/>
                    <a:pt x="66" y="24"/>
                  </a:cubicBezTo>
                  <a:cubicBezTo>
                    <a:pt x="70" y="28"/>
                    <a:pt x="69" y="40"/>
                    <a:pt x="76" y="40"/>
                  </a:cubicBezTo>
                  <a:cubicBezTo>
                    <a:pt x="84" y="41"/>
                    <a:pt x="84" y="29"/>
                    <a:pt x="83" y="28"/>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8" name="Freeform 201">
              <a:extLst>
                <a:ext uri="{FF2B5EF4-FFF2-40B4-BE49-F238E27FC236}">
                  <a16:creationId xmlns:a16="http://schemas.microsoft.com/office/drawing/2014/main" id="{6EE8F5BB-41F6-4D4C-834E-83AE27EFEC46}"/>
                </a:ext>
              </a:extLst>
            </p:cNvPr>
            <p:cNvSpPr>
              <a:spLocks/>
            </p:cNvSpPr>
            <p:nvPr/>
          </p:nvSpPr>
          <p:spPr bwMode="auto">
            <a:xfrm>
              <a:off x="3945" y="1437"/>
              <a:ext cx="179" cy="190"/>
            </a:xfrm>
            <a:custGeom>
              <a:avLst/>
              <a:gdLst>
                <a:gd name="T0" fmla="*/ 325 w 124"/>
                <a:gd name="T1" fmla="*/ 107 h 131"/>
                <a:gd name="T2" fmla="*/ 263 w 124"/>
                <a:gd name="T3" fmla="*/ 32 h 131"/>
                <a:gd name="T4" fmla="*/ 182 w 124"/>
                <a:gd name="T5" fmla="*/ 28 h 131"/>
                <a:gd name="T6" fmla="*/ 117 w 124"/>
                <a:gd name="T7" fmla="*/ 1 h 131"/>
                <a:gd name="T8" fmla="*/ 88 w 124"/>
                <a:gd name="T9" fmla="*/ 22 h 131"/>
                <a:gd name="T10" fmla="*/ 46 w 124"/>
                <a:gd name="T11" fmla="*/ 25 h 131"/>
                <a:gd name="T12" fmla="*/ 1 w 124"/>
                <a:gd name="T13" fmla="*/ 36 h 131"/>
                <a:gd name="T14" fmla="*/ 48 w 124"/>
                <a:gd name="T15" fmla="*/ 144 h 131"/>
                <a:gd name="T16" fmla="*/ 133 w 124"/>
                <a:gd name="T17" fmla="*/ 191 h 131"/>
                <a:gd name="T18" fmla="*/ 141 w 124"/>
                <a:gd name="T19" fmla="*/ 293 h 131"/>
                <a:gd name="T20" fmla="*/ 204 w 124"/>
                <a:gd name="T21" fmla="*/ 323 h 131"/>
                <a:gd name="T22" fmla="*/ 217 w 124"/>
                <a:gd name="T23" fmla="*/ 358 h 131"/>
                <a:gd name="T24" fmla="*/ 244 w 124"/>
                <a:gd name="T25" fmla="*/ 373 h 131"/>
                <a:gd name="T26" fmla="*/ 332 w 124"/>
                <a:gd name="T27" fmla="*/ 299 h 131"/>
                <a:gd name="T28" fmla="*/ 346 w 124"/>
                <a:gd name="T29" fmla="*/ 232 h 131"/>
                <a:gd name="T30" fmla="*/ 320 w 124"/>
                <a:gd name="T31" fmla="*/ 247 h 131"/>
                <a:gd name="T32" fmla="*/ 297 w 124"/>
                <a:gd name="T33" fmla="*/ 265 h 131"/>
                <a:gd name="T34" fmla="*/ 253 w 124"/>
                <a:gd name="T35" fmla="*/ 293 h 131"/>
                <a:gd name="T36" fmla="*/ 208 w 124"/>
                <a:gd name="T37" fmla="*/ 251 h 131"/>
                <a:gd name="T38" fmla="*/ 212 w 124"/>
                <a:gd name="T39" fmla="*/ 196 h 131"/>
                <a:gd name="T40" fmla="*/ 183 w 124"/>
                <a:gd name="T41" fmla="*/ 149 h 131"/>
                <a:gd name="T42" fmla="*/ 114 w 124"/>
                <a:gd name="T43" fmla="*/ 113 h 131"/>
                <a:gd name="T44" fmla="*/ 204 w 124"/>
                <a:gd name="T45" fmla="*/ 97 h 131"/>
                <a:gd name="T46" fmla="*/ 267 w 124"/>
                <a:gd name="T47" fmla="*/ 149 h 131"/>
                <a:gd name="T48" fmla="*/ 320 w 124"/>
                <a:gd name="T49" fmla="*/ 107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 h="131">
                  <a:moveTo>
                    <a:pt x="108" y="35"/>
                  </a:moveTo>
                  <a:cubicBezTo>
                    <a:pt x="102" y="26"/>
                    <a:pt x="98" y="14"/>
                    <a:pt x="87" y="10"/>
                  </a:cubicBezTo>
                  <a:cubicBezTo>
                    <a:pt x="78" y="6"/>
                    <a:pt x="69" y="11"/>
                    <a:pt x="60" y="9"/>
                  </a:cubicBezTo>
                  <a:cubicBezTo>
                    <a:pt x="53" y="8"/>
                    <a:pt x="46" y="0"/>
                    <a:pt x="39" y="1"/>
                  </a:cubicBezTo>
                  <a:cubicBezTo>
                    <a:pt x="35" y="2"/>
                    <a:pt x="32" y="6"/>
                    <a:pt x="29" y="7"/>
                  </a:cubicBezTo>
                  <a:cubicBezTo>
                    <a:pt x="25" y="9"/>
                    <a:pt x="20" y="8"/>
                    <a:pt x="15" y="8"/>
                  </a:cubicBezTo>
                  <a:cubicBezTo>
                    <a:pt x="7" y="6"/>
                    <a:pt x="3" y="2"/>
                    <a:pt x="1" y="12"/>
                  </a:cubicBezTo>
                  <a:cubicBezTo>
                    <a:pt x="0" y="23"/>
                    <a:pt x="8" y="41"/>
                    <a:pt x="16" y="47"/>
                  </a:cubicBezTo>
                  <a:cubicBezTo>
                    <a:pt x="25" y="55"/>
                    <a:pt x="39" y="50"/>
                    <a:pt x="44" y="63"/>
                  </a:cubicBezTo>
                  <a:cubicBezTo>
                    <a:pt x="48" y="73"/>
                    <a:pt x="40" y="86"/>
                    <a:pt x="47" y="96"/>
                  </a:cubicBezTo>
                  <a:cubicBezTo>
                    <a:pt x="52" y="103"/>
                    <a:pt x="62" y="101"/>
                    <a:pt x="68" y="106"/>
                  </a:cubicBezTo>
                  <a:cubicBezTo>
                    <a:pt x="71" y="108"/>
                    <a:pt x="70" y="114"/>
                    <a:pt x="72" y="117"/>
                  </a:cubicBezTo>
                  <a:cubicBezTo>
                    <a:pt x="74" y="120"/>
                    <a:pt x="78" y="121"/>
                    <a:pt x="81" y="122"/>
                  </a:cubicBezTo>
                  <a:cubicBezTo>
                    <a:pt x="99" y="131"/>
                    <a:pt x="104" y="111"/>
                    <a:pt x="110" y="98"/>
                  </a:cubicBezTo>
                  <a:cubicBezTo>
                    <a:pt x="112" y="94"/>
                    <a:pt x="124" y="80"/>
                    <a:pt x="115" y="76"/>
                  </a:cubicBezTo>
                  <a:cubicBezTo>
                    <a:pt x="110" y="74"/>
                    <a:pt x="110" y="79"/>
                    <a:pt x="107" y="81"/>
                  </a:cubicBezTo>
                  <a:cubicBezTo>
                    <a:pt x="105" y="82"/>
                    <a:pt x="101" y="85"/>
                    <a:pt x="99" y="87"/>
                  </a:cubicBezTo>
                  <a:cubicBezTo>
                    <a:pt x="94" y="92"/>
                    <a:pt x="94" y="101"/>
                    <a:pt x="84" y="96"/>
                  </a:cubicBezTo>
                  <a:cubicBezTo>
                    <a:pt x="81" y="95"/>
                    <a:pt x="70" y="86"/>
                    <a:pt x="69" y="82"/>
                  </a:cubicBezTo>
                  <a:cubicBezTo>
                    <a:pt x="67" y="78"/>
                    <a:pt x="72" y="70"/>
                    <a:pt x="71" y="64"/>
                  </a:cubicBezTo>
                  <a:cubicBezTo>
                    <a:pt x="70" y="57"/>
                    <a:pt x="68" y="52"/>
                    <a:pt x="61" y="49"/>
                  </a:cubicBezTo>
                  <a:cubicBezTo>
                    <a:pt x="54" y="46"/>
                    <a:pt x="41" y="46"/>
                    <a:pt x="38" y="37"/>
                  </a:cubicBezTo>
                  <a:cubicBezTo>
                    <a:pt x="31" y="21"/>
                    <a:pt x="62" y="29"/>
                    <a:pt x="68" y="32"/>
                  </a:cubicBezTo>
                  <a:cubicBezTo>
                    <a:pt x="77" y="36"/>
                    <a:pt x="81" y="47"/>
                    <a:pt x="89" y="49"/>
                  </a:cubicBezTo>
                  <a:cubicBezTo>
                    <a:pt x="96" y="51"/>
                    <a:pt x="119" y="45"/>
                    <a:pt x="107" y="35"/>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19" name="Freeform 202">
              <a:extLst>
                <a:ext uri="{FF2B5EF4-FFF2-40B4-BE49-F238E27FC236}">
                  <a16:creationId xmlns:a16="http://schemas.microsoft.com/office/drawing/2014/main" id="{053F890A-A878-4371-B7A7-BEB869CE6E3C}"/>
                </a:ext>
              </a:extLst>
            </p:cNvPr>
            <p:cNvSpPr>
              <a:spLocks/>
            </p:cNvSpPr>
            <p:nvPr/>
          </p:nvSpPr>
          <p:spPr bwMode="auto">
            <a:xfrm>
              <a:off x="4215" y="1486"/>
              <a:ext cx="68" cy="135"/>
            </a:xfrm>
            <a:custGeom>
              <a:avLst/>
              <a:gdLst>
                <a:gd name="T0" fmla="*/ 116 w 47"/>
                <a:gd name="T1" fmla="*/ 25 h 93"/>
                <a:gd name="T2" fmla="*/ 25 w 47"/>
                <a:gd name="T3" fmla="*/ 103 h 93"/>
                <a:gd name="T4" fmla="*/ 20 w 47"/>
                <a:gd name="T5" fmla="*/ 150 h 93"/>
                <a:gd name="T6" fmla="*/ 0 w 47"/>
                <a:gd name="T7" fmla="*/ 190 h 93"/>
                <a:gd name="T8" fmla="*/ 42 w 47"/>
                <a:gd name="T9" fmla="*/ 279 h 93"/>
                <a:gd name="T10" fmla="*/ 67 w 47"/>
                <a:gd name="T11" fmla="*/ 232 h 93"/>
                <a:gd name="T12" fmla="*/ 42 w 47"/>
                <a:gd name="T13" fmla="*/ 202 h 93"/>
                <a:gd name="T14" fmla="*/ 75 w 47"/>
                <a:gd name="T15" fmla="*/ 144 h 93"/>
                <a:gd name="T16" fmla="*/ 61 w 47"/>
                <a:gd name="T17" fmla="*/ 75 h 93"/>
                <a:gd name="T18" fmla="*/ 109 w 47"/>
                <a:gd name="T19" fmla="*/ 67 h 93"/>
                <a:gd name="T20" fmla="*/ 130 w 47"/>
                <a:gd name="T21" fmla="*/ 41 h 93"/>
                <a:gd name="T22" fmla="*/ 117 w 47"/>
                <a:gd name="T23" fmla="*/ 28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93">
                  <a:moveTo>
                    <a:pt x="38" y="8"/>
                  </a:moveTo>
                  <a:cubicBezTo>
                    <a:pt x="17" y="0"/>
                    <a:pt x="7" y="14"/>
                    <a:pt x="8" y="34"/>
                  </a:cubicBezTo>
                  <a:cubicBezTo>
                    <a:pt x="9" y="42"/>
                    <a:pt x="10" y="43"/>
                    <a:pt x="7" y="49"/>
                  </a:cubicBezTo>
                  <a:cubicBezTo>
                    <a:pt x="3" y="54"/>
                    <a:pt x="0" y="55"/>
                    <a:pt x="0" y="62"/>
                  </a:cubicBezTo>
                  <a:cubicBezTo>
                    <a:pt x="0" y="70"/>
                    <a:pt x="1" y="93"/>
                    <a:pt x="14" y="91"/>
                  </a:cubicBezTo>
                  <a:cubicBezTo>
                    <a:pt x="20" y="90"/>
                    <a:pt x="24" y="82"/>
                    <a:pt x="22" y="76"/>
                  </a:cubicBezTo>
                  <a:cubicBezTo>
                    <a:pt x="21" y="72"/>
                    <a:pt x="14" y="69"/>
                    <a:pt x="14" y="66"/>
                  </a:cubicBezTo>
                  <a:cubicBezTo>
                    <a:pt x="13" y="59"/>
                    <a:pt x="25" y="56"/>
                    <a:pt x="25" y="47"/>
                  </a:cubicBezTo>
                  <a:cubicBezTo>
                    <a:pt x="25" y="40"/>
                    <a:pt x="17" y="33"/>
                    <a:pt x="20" y="25"/>
                  </a:cubicBezTo>
                  <a:cubicBezTo>
                    <a:pt x="23" y="14"/>
                    <a:pt x="30" y="20"/>
                    <a:pt x="36" y="22"/>
                  </a:cubicBezTo>
                  <a:cubicBezTo>
                    <a:pt x="42" y="24"/>
                    <a:pt x="47" y="22"/>
                    <a:pt x="43" y="13"/>
                  </a:cubicBezTo>
                  <a:cubicBezTo>
                    <a:pt x="42" y="11"/>
                    <a:pt x="41" y="10"/>
                    <a:pt x="39" y="9"/>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0" name="Freeform 203">
              <a:extLst>
                <a:ext uri="{FF2B5EF4-FFF2-40B4-BE49-F238E27FC236}">
                  <a16:creationId xmlns:a16="http://schemas.microsoft.com/office/drawing/2014/main" id="{75A5F86F-1F53-4FB0-9DB5-DFA58441240F}"/>
                </a:ext>
              </a:extLst>
            </p:cNvPr>
            <p:cNvSpPr>
              <a:spLocks/>
            </p:cNvSpPr>
            <p:nvPr/>
          </p:nvSpPr>
          <p:spPr bwMode="auto">
            <a:xfrm>
              <a:off x="4327" y="1527"/>
              <a:ext cx="94" cy="151"/>
            </a:xfrm>
            <a:custGeom>
              <a:avLst/>
              <a:gdLst>
                <a:gd name="T0" fmla="*/ 197 w 65"/>
                <a:gd name="T1" fmla="*/ 6 h 104"/>
                <a:gd name="T2" fmla="*/ 149 w 65"/>
                <a:gd name="T3" fmla="*/ 0 h 104"/>
                <a:gd name="T4" fmla="*/ 69 w 65"/>
                <a:gd name="T5" fmla="*/ 36 h 104"/>
                <a:gd name="T6" fmla="*/ 52 w 65"/>
                <a:gd name="T7" fmla="*/ 83 h 104"/>
                <a:gd name="T8" fmla="*/ 25 w 65"/>
                <a:gd name="T9" fmla="*/ 121 h 104"/>
                <a:gd name="T10" fmla="*/ 80 w 65"/>
                <a:gd name="T11" fmla="*/ 242 h 104"/>
                <a:gd name="T12" fmla="*/ 121 w 65"/>
                <a:gd name="T13" fmla="*/ 306 h 104"/>
                <a:gd name="T14" fmla="*/ 161 w 65"/>
                <a:gd name="T15" fmla="*/ 279 h 104"/>
                <a:gd name="T16" fmla="*/ 149 w 65"/>
                <a:gd name="T17" fmla="*/ 224 h 104"/>
                <a:gd name="T18" fmla="*/ 103 w 65"/>
                <a:gd name="T19" fmla="*/ 205 h 104"/>
                <a:gd name="T20" fmla="*/ 81 w 65"/>
                <a:gd name="T21" fmla="*/ 160 h 104"/>
                <a:gd name="T22" fmla="*/ 56 w 65"/>
                <a:gd name="T23" fmla="*/ 131 h 104"/>
                <a:gd name="T24" fmla="*/ 103 w 65"/>
                <a:gd name="T25" fmla="*/ 87 h 104"/>
                <a:gd name="T26" fmla="*/ 142 w 65"/>
                <a:gd name="T27" fmla="*/ 42 h 104"/>
                <a:gd name="T28" fmla="*/ 197 w 65"/>
                <a:gd name="T29" fmla="*/ 9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104">
                  <a:moveTo>
                    <a:pt x="65" y="2"/>
                  </a:moveTo>
                  <a:cubicBezTo>
                    <a:pt x="59" y="2"/>
                    <a:pt x="54" y="0"/>
                    <a:pt x="49" y="0"/>
                  </a:cubicBezTo>
                  <a:cubicBezTo>
                    <a:pt x="41" y="1"/>
                    <a:pt x="29" y="7"/>
                    <a:pt x="23" y="12"/>
                  </a:cubicBezTo>
                  <a:cubicBezTo>
                    <a:pt x="16" y="18"/>
                    <a:pt x="19" y="20"/>
                    <a:pt x="17" y="27"/>
                  </a:cubicBezTo>
                  <a:cubicBezTo>
                    <a:pt x="15" y="33"/>
                    <a:pt x="12" y="34"/>
                    <a:pt x="8" y="39"/>
                  </a:cubicBezTo>
                  <a:cubicBezTo>
                    <a:pt x="0" y="53"/>
                    <a:pt x="19" y="69"/>
                    <a:pt x="26" y="79"/>
                  </a:cubicBezTo>
                  <a:cubicBezTo>
                    <a:pt x="30" y="85"/>
                    <a:pt x="33" y="96"/>
                    <a:pt x="40" y="100"/>
                  </a:cubicBezTo>
                  <a:cubicBezTo>
                    <a:pt x="48" y="104"/>
                    <a:pt x="53" y="99"/>
                    <a:pt x="53" y="91"/>
                  </a:cubicBezTo>
                  <a:cubicBezTo>
                    <a:pt x="53" y="86"/>
                    <a:pt x="51" y="76"/>
                    <a:pt x="49" y="73"/>
                  </a:cubicBezTo>
                  <a:cubicBezTo>
                    <a:pt x="44" y="66"/>
                    <a:pt x="39" y="70"/>
                    <a:pt x="34" y="67"/>
                  </a:cubicBezTo>
                  <a:cubicBezTo>
                    <a:pt x="30" y="64"/>
                    <a:pt x="29" y="56"/>
                    <a:pt x="27" y="52"/>
                  </a:cubicBezTo>
                  <a:cubicBezTo>
                    <a:pt x="26" y="49"/>
                    <a:pt x="20" y="44"/>
                    <a:pt x="19" y="43"/>
                  </a:cubicBezTo>
                  <a:cubicBezTo>
                    <a:pt x="17" y="36"/>
                    <a:pt x="31" y="34"/>
                    <a:pt x="34" y="28"/>
                  </a:cubicBezTo>
                  <a:cubicBezTo>
                    <a:pt x="39" y="19"/>
                    <a:pt x="34" y="15"/>
                    <a:pt x="47" y="14"/>
                  </a:cubicBezTo>
                  <a:cubicBezTo>
                    <a:pt x="56" y="13"/>
                    <a:pt x="64" y="12"/>
                    <a:pt x="65" y="3"/>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1" name="Freeform 204">
              <a:extLst>
                <a:ext uri="{FF2B5EF4-FFF2-40B4-BE49-F238E27FC236}">
                  <a16:creationId xmlns:a16="http://schemas.microsoft.com/office/drawing/2014/main" id="{71520616-D822-4956-925D-DF92E371DA24}"/>
                </a:ext>
              </a:extLst>
            </p:cNvPr>
            <p:cNvSpPr>
              <a:spLocks/>
            </p:cNvSpPr>
            <p:nvPr/>
          </p:nvSpPr>
          <p:spPr bwMode="auto">
            <a:xfrm>
              <a:off x="3826" y="1303"/>
              <a:ext cx="137" cy="111"/>
            </a:xfrm>
            <a:custGeom>
              <a:avLst/>
              <a:gdLst>
                <a:gd name="T0" fmla="*/ 267 w 95"/>
                <a:gd name="T1" fmla="*/ 52 h 77"/>
                <a:gd name="T2" fmla="*/ 150 w 95"/>
                <a:gd name="T3" fmla="*/ 1 h 77"/>
                <a:gd name="T4" fmla="*/ 104 w 95"/>
                <a:gd name="T5" fmla="*/ 29 h 77"/>
                <a:gd name="T6" fmla="*/ 48 w 95"/>
                <a:gd name="T7" fmla="*/ 39 h 77"/>
                <a:gd name="T8" fmla="*/ 1 w 95"/>
                <a:gd name="T9" fmla="*/ 62 h 77"/>
                <a:gd name="T10" fmla="*/ 25 w 95"/>
                <a:gd name="T11" fmla="*/ 108 h 77"/>
                <a:gd name="T12" fmla="*/ 1 w 95"/>
                <a:gd name="T13" fmla="*/ 169 h 77"/>
                <a:gd name="T14" fmla="*/ 36 w 95"/>
                <a:gd name="T15" fmla="*/ 231 h 77"/>
                <a:gd name="T16" fmla="*/ 89 w 95"/>
                <a:gd name="T17" fmla="*/ 179 h 77"/>
                <a:gd name="T18" fmla="*/ 131 w 95"/>
                <a:gd name="T19" fmla="*/ 159 h 77"/>
                <a:gd name="T20" fmla="*/ 170 w 95"/>
                <a:gd name="T21" fmla="*/ 121 h 77"/>
                <a:gd name="T22" fmla="*/ 123 w 95"/>
                <a:gd name="T23" fmla="*/ 108 h 77"/>
                <a:gd name="T24" fmla="*/ 100 w 95"/>
                <a:gd name="T25" fmla="*/ 123 h 77"/>
                <a:gd name="T26" fmla="*/ 69 w 95"/>
                <a:gd name="T27" fmla="*/ 123 h 77"/>
                <a:gd name="T28" fmla="*/ 52 w 95"/>
                <a:gd name="T29" fmla="*/ 128 h 77"/>
                <a:gd name="T30" fmla="*/ 72 w 95"/>
                <a:gd name="T31" fmla="*/ 88 h 77"/>
                <a:gd name="T32" fmla="*/ 114 w 95"/>
                <a:gd name="T33" fmla="*/ 69 h 77"/>
                <a:gd name="T34" fmla="*/ 170 w 95"/>
                <a:gd name="T35" fmla="*/ 53 h 77"/>
                <a:gd name="T36" fmla="*/ 211 w 95"/>
                <a:gd name="T37" fmla="*/ 84 h 77"/>
                <a:gd name="T38" fmla="*/ 237 w 95"/>
                <a:gd name="T39" fmla="*/ 76 h 77"/>
                <a:gd name="T40" fmla="*/ 283 w 95"/>
                <a:gd name="T41" fmla="*/ 88 h 77"/>
                <a:gd name="T42" fmla="*/ 277 w 95"/>
                <a:gd name="T43" fmla="*/ 53 h 77"/>
                <a:gd name="T44" fmla="*/ 273 w 95"/>
                <a:gd name="T45" fmla="*/ 52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77">
                  <a:moveTo>
                    <a:pt x="89" y="17"/>
                  </a:moveTo>
                  <a:cubicBezTo>
                    <a:pt x="90" y="9"/>
                    <a:pt x="57" y="0"/>
                    <a:pt x="50" y="1"/>
                  </a:cubicBezTo>
                  <a:cubicBezTo>
                    <a:pt x="43" y="2"/>
                    <a:pt x="40" y="6"/>
                    <a:pt x="35" y="10"/>
                  </a:cubicBezTo>
                  <a:cubicBezTo>
                    <a:pt x="27" y="16"/>
                    <a:pt x="24" y="13"/>
                    <a:pt x="16" y="13"/>
                  </a:cubicBezTo>
                  <a:cubicBezTo>
                    <a:pt x="11" y="13"/>
                    <a:pt x="3" y="16"/>
                    <a:pt x="1" y="21"/>
                  </a:cubicBezTo>
                  <a:cubicBezTo>
                    <a:pt x="0" y="28"/>
                    <a:pt x="8" y="31"/>
                    <a:pt x="8" y="36"/>
                  </a:cubicBezTo>
                  <a:cubicBezTo>
                    <a:pt x="8" y="44"/>
                    <a:pt x="0" y="47"/>
                    <a:pt x="1" y="56"/>
                  </a:cubicBezTo>
                  <a:cubicBezTo>
                    <a:pt x="1" y="61"/>
                    <a:pt x="6" y="76"/>
                    <a:pt x="12" y="77"/>
                  </a:cubicBezTo>
                  <a:cubicBezTo>
                    <a:pt x="19" y="77"/>
                    <a:pt x="27" y="65"/>
                    <a:pt x="30" y="60"/>
                  </a:cubicBezTo>
                  <a:cubicBezTo>
                    <a:pt x="34" y="51"/>
                    <a:pt x="36" y="53"/>
                    <a:pt x="44" y="53"/>
                  </a:cubicBezTo>
                  <a:cubicBezTo>
                    <a:pt x="50" y="52"/>
                    <a:pt x="59" y="47"/>
                    <a:pt x="57" y="40"/>
                  </a:cubicBezTo>
                  <a:cubicBezTo>
                    <a:pt x="56" y="34"/>
                    <a:pt x="46" y="34"/>
                    <a:pt x="41" y="36"/>
                  </a:cubicBezTo>
                  <a:cubicBezTo>
                    <a:pt x="37" y="39"/>
                    <a:pt x="39" y="42"/>
                    <a:pt x="33" y="41"/>
                  </a:cubicBezTo>
                  <a:cubicBezTo>
                    <a:pt x="28" y="41"/>
                    <a:pt x="27" y="39"/>
                    <a:pt x="23" y="41"/>
                  </a:cubicBezTo>
                  <a:cubicBezTo>
                    <a:pt x="20" y="42"/>
                    <a:pt x="20" y="49"/>
                    <a:pt x="17" y="43"/>
                  </a:cubicBezTo>
                  <a:cubicBezTo>
                    <a:pt x="15" y="39"/>
                    <a:pt x="21" y="32"/>
                    <a:pt x="24" y="29"/>
                  </a:cubicBezTo>
                  <a:cubicBezTo>
                    <a:pt x="28" y="26"/>
                    <a:pt x="33" y="25"/>
                    <a:pt x="38" y="23"/>
                  </a:cubicBezTo>
                  <a:cubicBezTo>
                    <a:pt x="44" y="22"/>
                    <a:pt x="51" y="16"/>
                    <a:pt x="57" y="18"/>
                  </a:cubicBezTo>
                  <a:cubicBezTo>
                    <a:pt x="62" y="20"/>
                    <a:pt x="63" y="28"/>
                    <a:pt x="70" y="28"/>
                  </a:cubicBezTo>
                  <a:cubicBezTo>
                    <a:pt x="74" y="28"/>
                    <a:pt x="75" y="24"/>
                    <a:pt x="79" y="26"/>
                  </a:cubicBezTo>
                  <a:cubicBezTo>
                    <a:pt x="83" y="28"/>
                    <a:pt x="90" y="45"/>
                    <a:pt x="94" y="29"/>
                  </a:cubicBezTo>
                  <a:cubicBezTo>
                    <a:pt x="95" y="26"/>
                    <a:pt x="93" y="20"/>
                    <a:pt x="92" y="18"/>
                  </a:cubicBezTo>
                  <a:cubicBezTo>
                    <a:pt x="92" y="17"/>
                    <a:pt x="91" y="18"/>
                    <a:pt x="91" y="17"/>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2" name="Freeform 205">
              <a:extLst>
                <a:ext uri="{FF2B5EF4-FFF2-40B4-BE49-F238E27FC236}">
                  <a16:creationId xmlns:a16="http://schemas.microsoft.com/office/drawing/2014/main" id="{A0113124-9374-4D75-8D1A-45FBD30A2E3E}"/>
                </a:ext>
              </a:extLst>
            </p:cNvPr>
            <p:cNvSpPr>
              <a:spLocks/>
            </p:cNvSpPr>
            <p:nvPr/>
          </p:nvSpPr>
          <p:spPr bwMode="auto">
            <a:xfrm>
              <a:off x="3774" y="1498"/>
              <a:ext cx="143" cy="143"/>
            </a:xfrm>
            <a:custGeom>
              <a:avLst/>
              <a:gdLst>
                <a:gd name="T0" fmla="*/ 183 w 99"/>
                <a:gd name="T1" fmla="*/ 0 h 99"/>
                <a:gd name="T2" fmla="*/ 144 w 99"/>
                <a:gd name="T3" fmla="*/ 6 h 99"/>
                <a:gd name="T4" fmla="*/ 111 w 99"/>
                <a:gd name="T5" fmla="*/ 36 h 99"/>
                <a:gd name="T6" fmla="*/ 66 w 99"/>
                <a:gd name="T7" fmla="*/ 103 h 99"/>
                <a:gd name="T8" fmla="*/ 14 w 99"/>
                <a:gd name="T9" fmla="*/ 130 h 99"/>
                <a:gd name="T10" fmla="*/ 33 w 99"/>
                <a:gd name="T11" fmla="*/ 202 h 99"/>
                <a:gd name="T12" fmla="*/ 52 w 99"/>
                <a:gd name="T13" fmla="*/ 230 h 99"/>
                <a:gd name="T14" fmla="*/ 61 w 99"/>
                <a:gd name="T15" fmla="*/ 269 h 99"/>
                <a:gd name="T16" fmla="*/ 160 w 99"/>
                <a:gd name="T17" fmla="*/ 292 h 99"/>
                <a:gd name="T18" fmla="*/ 235 w 99"/>
                <a:gd name="T19" fmla="*/ 257 h 99"/>
                <a:gd name="T20" fmla="*/ 296 w 99"/>
                <a:gd name="T21" fmla="*/ 220 h 99"/>
                <a:gd name="T22" fmla="*/ 273 w 99"/>
                <a:gd name="T23" fmla="*/ 137 h 99"/>
                <a:gd name="T24" fmla="*/ 253 w 99"/>
                <a:gd name="T25" fmla="*/ 95 h 99"/>
                <a:gd name="T26" fmla="*/ 217 w 99"/>
                <a:gd name="T27" fmla="*/ 117 h 99"/>
                <a:gd name="T28" fmla="*/ 238 w 99"/>
                <a:gd name="T29" fmla="*/ 136 h 99"/>
                <a:gd name="T30" fmla="*/ 225 w 99"/>
                <a:gd name="T31" fmla="*/ 163 h 99"/>
                <a:gd name="T32" fmla="*/ 253 w 99"/>
                <a:gd name="T33" fmla="*/ 188 h 99"/>
                <a:gd name="T34" fmla="*/ 238 w 99"/>
                <a:gd name="T35" fmla="*/ 220 h 99"/>
                <a:gd name="T36" fmla="*/ 170 w 99"/>
                <a:gd name="T37" fmla="*/ 243 h 99"/>
                <a:gd name="T38" fmla="*/ 103 w 99"/>
                <a:gd name="T39" fmla="*/ 253 h 99"/>
                <a:gd name="T40" fmla="*/ 90 w 99"/>
                <a:gd name="T41" fmla="*/ 189 h 99"/>
                <a:gd name="T42" fmla="*/ 66 w 99"/>
                <a:gd name="T43" fmla="*/ 150 h 99"/>
                <a:gd name="T44" fmla="*/ 133 w 99"/>
                <a:gd name="T45" fmla="*/ 107 h 99"/>
                <a:gd name="T46" fmla="*/ 165 w 99"/>
                <a:gd name="T47" fmla="*/ 42 h 99"/>
                <a:gd name="T48" fmla="*/ 198 w 99"/>
                <a:gd name="T49" fmla="*/ 20 h 99"/>
                <a:gd name="T50" fmla="*/ 188 w 99"/>
                <a:gd name="T51" fmla="*/ 1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9" h="99">
                  <a:moveTo>
                    <a:pt x="61" y="0"/>
                  </a:moveTo>
                  <a:cubicBezTo>
                    <a:pt x="57" y="2"/>
                    <a:pt x="52" y="1"/>
                    <a:pt x="48" y="2"/>
                  </a:cubicBezTo>
                  <a:cubicBezTo>
                    <a:pt x="43" y="4"/>
                    <a:pt x="40" y="7"/>
                    <a:pt x="37" y="12"/>
                  </a:cubicBezTo>
                  <a:cubicBezTo>
                    <a:pt x="32" y="21"/>
                    <a:pt x="35" y="31"/>
                    <a:pt x="22" y="34"/>
                  </a:cubicBezTo>
                  <a:cubicBezTo>
                    <a:pt x="15" y="35"/>
                    <a:pt x="9" y="35"/>
                    <a:pt x="5" y="43"/>
                  </a:cubicBezTo>
                  <a:cubicBezTo>
                    <a:pt x="0" y="52"/>
                    <a:pt x="5" y="60"/>
                    <a:pt x="11" y="67"/>
                  </a:cubicBezTo>
                  <a:cubicBezTo>
                    <a:pt x="15" y="71"/>
                    <a:pt x="16" y="71"/>
                    <a:pt x="17" y="76"/>
                  </a:cubicBezTo>
                  <a:cubicBezTo>
                    <a:pt x="18" y="81"/>
                    <a:pt x="17" y="85"/>
                    <a:pt x="20" y="89"/>
                  </a:cubicBezTo>
                  <a:cubicBezTo>
                    <a:pt x="26" y="99"/>
                    <a:pt x="43" y="99"/>
                    <a:pt x="53" y="97"/>
                  </a:cubicBezTo>
                  <a:cubicBezTo>
                    <a:pt x="63" y="96"/>
                    <a:pt x="69" y="89"/>
                    <a:pt x="78" y="85"/>
                  </a:cubicBezTo>
                  <a:cubicBezTo>
                    <a:pt x="87" y="82"/>
                    <a:pt x="96" y="86"/>
                    <a:pt x="98" y="73"/>
                  </a:cubicBezTo>
                  <a:cubicBezTo>
                    <a:pt x="99" y="64"/>
                    <a:pt x="95" y="54"/>
                    <a:pt x="91" y="46"/>
                  </a:cubicBezTo>
                  <a:cubicBezTo>
                    <a:pt x="89" y="42"/>
                    <a:pt x="87" y="36"/>
                    <a:pt x="84" y="32"/>
                  </a:cubicBezTo>
                  <a:cubicBezTo>
                    <a:pt x="78" y="26"/>
                    <a:pt x="68" y="33"/>
                    <a:pt x="72" y="39"/>
                  </a:cubicBezTo>
                  <a:cubicBezTo>
                    <a:pt x="74" y="42"/>
                    <a:pt x="79" y="40"/>
                    <a:pt x="79" y="45"/>
                  </a:cubicBezTo>
                  <a:cubicBezTo>
                    <a:pt x="78" y="49"/>
                    <a:pt x="73" y="49"/>
                    <a:pt x="75" y="54"/>
                  </a:cubicBezTo>
                  <a:cubicBezTo>
                    <a:pt x="77" y="57"/>
                    <a:pt x="83" y="57"/>
                    <a:pt x="84" y="62"/>
                  </a:cubicBezTo>
                  <a:cubicBezTo>
                    <a:pt x="84" y="65"/>
                    <a:pt x="81" y="72"/>
                    <a:pt x="79" y="73"/>
                  </a:cubicBezTo>
                  <a:cubicBezTo>
                    <a:pt x="74" y="78"/>
                    <a:pt x="64" y="75"/>
                    <a:pt x="57" y="80"/>
                  </a:cubicBezTo>
                  <a:cubicBezTo>
                    <a:pt x="49" y="85"/>
                    <a:pt x="43" y="93"/>
                    <a:pt x="34" y="84"/>
                  </a:cubicBezTo>
                  <a:cubicBezTo>
                    <a:pt x="26" y="77"/>
                    <a:pt x="34" y="71"/>
                    <a:pt x="30" y="63"/>
                  </a:cubicBezTo>
                  <a:cubicBezTo>
                    <a:pt x="27" y="58"/>
                    <a:pt x="18" y="59"/>
                    <a:pt x="22" y="50"/>
                  </a:cubicBezTo>
                  <a:cubicBezTo>
                    <a:pt x="27" y="41"/>
                    <a:pt x="40" y="44"/>
                    <a:pt x="44" y="35"/>
                  </a:cubicBezTo>
                  <a:cubicBezTo>
                    <a:pt x="48" y="27"/>
                    <a:pt x="46" y="20"/>
                    <a:pt x="55" y="14"/>
                  </a:cubicBezTo>
                  <a:cubicBezTo>
                    <a:pt x="58" y="12"/>
                    <a:pt x="64" y="11"/>
                    <a:pt x="66" y="7"/>
                  </a:cubicBezTo>
                  <a:cubicBezTo>
                    <a:pt x="67" y="4"/>
                    <a:pt x="66" y="1"/>
                    <a:pt x="62" y="1"/>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3" name="Freeform 206">
              <a:extLst>
                <a:ext uri="{FF2B5EF4-FFF2-40B4-BE49-F238E27FC236}">
                  <a16:creationId xmlns:a16="http://schemas.microsoft.com/office/drawing/2014/main" id="{EFBCE8B2-1B39-4840-B83D-8365659A2A0C}"/>
                </a:ext>
              </a:extLst>
            </p:cNvPr>
            <p:cNvSpPr>
              <a:spLocks/>
            </p:cNvSpPr>
            <p:nvPr/>
          </p:nvSpPr>
          <p:spPr bwMode="auto">
            <a:xfrm>
              <a:off x="3725" y="1439"/>
              <a:ext cx="65" cy="63"/>
            </a:xfrm>
            <a:custGeom>
              <a:avLst/>
              <a:gdLst>
                <a:gd name="T0" fmla="*/ 136 w 45"/>
                <a:gd name="T1" fmla="*/ 20 h 44"/>
                <a:gd name="T2" fmla="*/ 103 w 45"/>
                <a:gd name="T3" fmla="*/ 27 h 44"/>
                <a:gd name="T4" fmla="*/ 90 w 45"/>
                <a:gd name="T5" fmla="*/ 47 h 44"/>
                <a:gd name="T6" fmla="*/ 61 w 45"/>
                <a:gd name="T7" fmla="*/ 60 h 44"/>
                <a:gd name="T8" fmla="*/ 48 w 45"/>
                <a:gd name="T9" fmla="*/ 86 h 44"/>
                <a:gd name="T10" fmla="*/ 25 w 45"/>
                <a:gd name="T11" fmla="*/ 103 h 44"/>
                <a:gd name="T12" fmla="*/ 52 w 45"/>
                <a:gd name="T13" fmla="*/ 117 h 44"/>
                <a:gd name="T14" fmla="*/ 94 w 45"/>
                <a:gd name="T15" fmla="*/ 53 h 44"/>
                <a:gd name="T16" fmla="*/ 117 w 45"/>
                <a:gd name="T17" fmla="*/ 34 h 44"/>
                <a:gd name="T18" fmla="*/ 136 w 45"/>
                <a:gd name="T19" fmla="*/ 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44">
                  <a:moveTo>
                    <a:pt x="45" y="7"/>
                  </a:moveTo>
                  <a:cubicBezTo>
                    <a:pt x="41" y="0"/>
                    <a:pt x="38" y="2"/>
                    <a:pt x="34" y="9"/>
                  </a:cubicBezTo>
                  <a:cubicBezTo>
                    <a:pt x="33" y="12"/>
                    <a:pt x="33" y="14"/>
                    <a:pt x="30" y="16"/>
                  </a:cubicBezTo>
                  <a:cubicBezTo>
                    <a:pt x="27" y="19"/>
                    <a:pt x="23" y="18"/>
                    <a:pt x="20" y="20"/>
                  </a:cubicBezTo>
                  <a:cubicBezTo>
                    <a:pt x="18" y="22"/>
                    <a:pt x="18" y="26"/>
                    <a:pt x="16" y="29"/>
                  </a:cubicBezTo>
                  <a:cubicBezTo>
                    <a:pt x="14" y="34"/>
                    <a:pt x="12" y="32"/>
                    <a:pt x="8" y="35"/>
                  </a:cubicBezTo>
                  <a:cubicBezTo>
                    <a:pt x="0" y="42"/>
                    <a:pt x="10" y="44"/>
                    <a:pt x="17" y="40"/>
                  </a:cubicBezTo>
                  <a:cubicBezTo>
                    <a:pt x="25" y="34"/>
                    <a:pt x="22" y="23"/>
                    <a:pt x="31" y="18"/>
                  </a:cubicBezTo>
                  <a:cubicBezTo>
                    <a:pt x="36" y="16"/>
                    <a:pt x="36" y="16"/>
                    <a:pt x="39" y="12"/>
                  </a:cubicBezTo>
                  <a:cubicBezTo>
                    <a:pt x="41" y="10"/>
                    <a:pt x="43" y="8"/>
                    <a:pt x="45" y="7"/>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4" name="Freeform 207">
              <a:extLst>
                <a:ext uri="{FF2B5EF4-FFF2-40B4-BE49-F238E27FC236}">
                  <a16:creationId xmlns:a16="http://schemas.microsoft.com/office/drawing/2014/main" id="{F5650582-C5CE-45DA-B406-48AFC7FE59D1}"/>
                </a:ext>
              </a:extLst>
            </p:cNvPr>
            <p:cNvSpPr>
              <a:spLocks/>
            </p:cNvSpPr>
            <p:nvPr/>
          </p:nvSpPr>
          <p:spPr bwMode="auto">
            <a:xfrm>
              <a:off x="3891" y="1654"/>
              <a:ext cx="110" cy="92"/>
            </a:xfrm>
            <a:custGeom>
              <a:avLst/>
              <a:gdLst>
                <a:gd name="T0" fmla="*/ 230 w 76"/>
                <a:gd name="T1" fmla="*/ 42 h 63"/>
                <a:gd name="T2" fmla="*/ 169 w 76"/>
                <a:gd name="T3" fmla="*/ 6 h 63"/>
                <a:gd name="T4" fmla="*/ 81 w 76"/>
                <a:gd name="T5" fmla="*/ 47 h 63"/>
                <a:gd name="T6" fmla="*/ 52 w 76"/>
                <a:gd name="T7" fmla="*/ 89 h 63"/>
                <a:gd name="T8" fmla="*/ 6 w 76"/>
                <a:gd name="T9" fmla="*/ 117 h 63"/>
                <a:gd name="T10" fmla="*/ 28 w 76"/>
                <a:gd name="T11" fmla="*/ 164 h 63"/>
                <a:gd name="T12" fmla="*/ 80 w 76"/>
                <a:gd name="T13" fmla="*/ 190 h 63"/>
                <a:gd name="T14" fmla="*/ 135 w 76"/>
                <a:gd name="T15" fmla="*/ 164 h 63"/>
                <a:gd name="T16" fmla="*/ 161 w 76"/>
                <a:gd name="T17" fmla="*/ 115 h 63"/>
                <a:gd name="T18" fmla="*/ 123 w 76"/>
                <a:gd name="T19" fmla="*/ 115 h 63"/>
                <a:gd name="T20" fmla="*/ 100 w 76"/>
                <a:gd name="T21" fmla="*/ 136 h 63"/>
                <a:gd name="T22" fmla="*/ 74 w 76"/>
                <a:gd name="T23" fmla="*/ 130 h 63"/>
                <a:gd name="T24" fmla="*/ 52 w 76"/>
                <a:gd name="T25" fmla="*/ 130 h 63"/>
                <a:gd name="T26" fmla="*/ 90 w 76"/>
                <a:gd name="T27" fmla="*/ 102 h 63"/>
                <a:gd name="T28" fmla="*/ 123 w 76"/>
                <a:gd name="T29" fmla="*/ 66 h 63"/>
                <a:gd name="T30" fmla="*/ 142 w 76"/>
                <a:gd name="T31" fmla="*/ 32 h 63"/>
                <a:gd name="T32" fmla="*/ 177 w 76"/>
                <a:gd name="T33" fmla="*/ 34 h 63"/>
                <a:gd name="T34" fmla="*/ 206 w 76"/>
                <a:gd name="T35" fmla="*/ 55 h 63"/>
                <a:gd name="T36" fmla="*/ 229 w 76"/>
                <a:gd name="T37" fmla="*/ 42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63">
                  <a:moveTo>
                    <a:pt x="76" y="14"/>
                  </a:moveTo>
                  <a:cubicBezTo>
                    <a:pt x="69" y="12"/>
                    <a:pt x="65" y="4"/>
                    <a:pt x="56" y="2"/>
                  </a:cubicBezTo>
                  <a:cubicBezTo>
                    <a:pt x="46" y="0"/>
                    <a:pt x="33" y="6"/>
                    <a:pt x="27" y="15"/>
                  </a:cubicBezTo>
                  <a:cubicBezTo>
                    <a:pt x="23" y="21"/>
                    <a:pt x="24" y="27"/>
                    <a:pt x="17" y="29"/>
                  </a:cubicBezTo>
                  <a:cubicBezTo>
                    <a:pt x="12" y="31"/>
                    <a:pt x="5" y="31"/>
                    <a:pt x="2" y="38"/>
                  </a:cubicBezTo>
                  <a:cubicBezTo>
                    <a:pt x="0" y="44"/>
                    <a:pt x="6" y="48"/>
                    <a:pt x="9" y="53"/>
                  </a:cubicBezTo>
                  <a:cubicBezTo>
                    <a:pt x="15" y="59"/>
                    <a:pt x="17" y="63"/>
                    <a:pt x="26" y="61"/>
                  </a:cubicBezTo>
                  <a:cubicBezTo>
                    <a:pt x="33" y="60"/>
                    <a:pt x="39" y="57"/>
                    <a:pt x="44" y="53"/>
                  </a:cubicBezTo>
                  <a:cubicBezTo>
                    <a:pt x="47" y="50"/>
                    <a:pt x="56" y="42"/>
                    <a:pt x="53" y="37"/>
                  </a:cubicBezTo>
                  <a:cubicBezTo>
                    <a:pt x="51" y="32"/>
                    <a:pt x="44" y="34"/>
                    <a:pt x="41" y="37"/>
                  </a:cubicBezTo>
                  <a:cubicBezTo>
                    <a:pt x="37" y="41"/>
                    <a:pt x="39" y="44"/>
                    <a:pt x="33" y="44"/>
                  </a:cubicBezTo>
                  <a:cubicBezTo>
                    <a:pt x="29" y="43"/>
                    <a:pt x="28" y="40"/>
                    <a:pt x="24" y="42"/>
                  </a:cubicBezTo>
                  <a:cubicBezTo>
                    <a:pt x="22" y="43"/>
                    <a:pt x="17" y="48"/>
                    <a:pt x="17" y="42"/>
                  </a:cubicBezTo>
                  <a:cubicBezTo>
                    <a:pt x="17" y="38"/>
                    <a:pt x="27" y="34"/>
                    <a:pt x="30" y="33"/>
                  </a:cubicBezTo>
                  <a:cubicBezTo>
                    <a:pt x="36" y="30"/>
                    <a:pt x="39" y="28"/>
                    <a:pt x="41" y="21"/>
                  </a:cubicBezTo>
                  <a:cubicBezTo>
                    <a:pt x="43" y="16"/>
                    <a:pt x="41" y="13"/>
                    <a:pt x="47" y="10"/>
                  </a:cubicBezTo>
                  <a:cubicBezTo>
                    <a:pt x="50" y="9"/>
                    <a:pt x="55" y="10"/>
                    <a:pt x="58" y="11"/>
                  </a:cubicBezTo>
                  <a:cubicBezTo>
                    <a:pt x="62" y="13"/>
                    <a:pt x="64" y="16"/>
                    <a:pt x="68" y="18"/>
                  </a:cubicBezTo>
                  <a:cubicBezTo>
                    <a:pt x="72" y="20"/>
                    <a:pt x="76" y="19"/>
                    <a:pt x="75" y="14"/>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5" name="Freeform 208">
              <a:extLst>
                <a:ext uri="{FF2B5EF4-FFF2-40B4-BE49-F238E27FC236}">
                  <a16:creationId xmlns:a16="http://schemas.microsoft.com/office/drawing/2014/main" id="{0B91115F-1BDC-450F-A9D2-71A56A7AB440}"/>
                </a:ext>
              </a:extLst>
            </p:cNvPr>
            <p:cNvSpPr>
              <a:spLocks/>
            </p:cNvSpPr>
            <p:nvPr/>
          </p:nvSpPr>
          <p:spPr bwMode="auto">
            <a:xfrm>
              <a:off x="4025" y="1689"/>
              <a:ext cx="162" cy="169"/>
            </a:xfrm>
            <a:custGeom>
              <a:avLst/>
              <a:gdLst>
                <a:gd name="T0" fmla="*/ 338 w 112"/>
                <a:gd name="T1" fmla="*/ 48 h 117"/>
                <a:gd name="T2" fmla="*/ 310 w 112"/>
                <a:gd name="T3" fmla="*/ 9 h 117"/>
                <a:gd name="T4" fmla="*/ 233 w 112"/>
                <a:gd name="T5" fmla="*/ 33 h 117"/>
                <a:gd name="T6" fmla="*/ 191 w 112"/>
                <a:gd name="T7" fmla="*/ 62 h 117"/>
                <a:gd name="T8" fmla="*/ 123 w 112"/>
                <a:gd name="T9" fmla="*/ 55 h 117"/>
                <a:gd name="T10" fmla="*/ 48 w 112"/>
                <a:gd name="T11" fmla="*/ 121 h 117"/>
                <a:gd name="T12" fmla="*/ 14 w 112"/>
                <a:gd name="T13" fmla="*/ 224 h 117"/>
                <a:gd name="T14" fmla="*/ 61 w 112"/>
                <a:gd name="T15" fmla="*/ 272 h 117"/>
                <a:gd name="T16" fmla="*/ 117 w 112"/>
                <a:gd name="T17" fmla="*/ 290 h 117"/>
                <a:gd name="T18" fmla="*/ 123 w 112"/>
                <a:gd name="T19" fmla="*/ 338 h 117"/>
                <a:gd name="T20" fmla="*/ 163 w 112"/>
                <a:gd name="T21" fmla="*/ 319 h 117"/>
                <a:gd name="T22" fmla="*/ 176 w 112"/>
                <a:gd name="T23" fmla="*/ 277 h 117"/>
                <a:gd name="T24" fmla="*/ 216 w 112"/>
                <a:gd name="T25" fmla="*/ 272 h 117"/>
                <a:gd name="T26" fmla="*/ 272 w 112"/>
                <a:gd name="T27" fmla="*/ 205 h 117"/>
                <a:gd name="T28" fmla="*/ 324 w 112"/>
                <a:gd name="T29" fmla="*/ 175 h 117"/>
                <a:gd name="T30" fmla="*/ 312 w 112"/>
                <a:gd name="T31" fmla="*/ 130 h 117"/>
                <a:gd name="T32" fmla="*/ 272 w 112"/>
                <a:gd name="T33" fmla="*/ 156 h 117"/>
                <a:gd name="T34" fmla="*/ 244 w 112"/>
                <a:gd name="T35" fmla="*/ 175 h 117"/>
                <a:gd name="T36" fmla="*/ 210 w 112"/>
                <a:gd name="T37" fmla="*/ 196 h 117"/>
                <a:gd name="T38" fmla="*/ 155 w 112"/>
                <a:gd name="T39" fmla="*/ 202 h 117"/>
                <a:gd name="T40" fmla="*/ 74 w 112"/>
                <a:gd name="T41" fmla="*/ 217 h 117"/>
                <a:gd name="T42" fmla="*/ 69 w 112"/>
                <a:gd name="T43" fmla="*/ 170 h 117"/>
                <a:gd name="T44" fmla="*/ 88 w 112"/>
                <a:gd name="T45" fmla="*/ 123 h 117"/>
                <a:gd name="T46" fmla="*/ 140 w 112"/>
                <a:gd name="T47" fmla="*/ 100 h 117"/>
                <a:gd name="T48" fmla="*/ 184 w 112"/>
                <a:gd name="T49" fmla="*/ 81 h 117"/>
                <a:gd name="T50" fmla="*/ 230 w 112"/>
                <a:gd name="T51" fmla="*/ 90 h 117"/>
                <a:gd name="T52" fmla="*/ 257 w 112"/>
                <a:gd name="T53" fmla="*/ 56 h 117"/>
                <a:gd name="T54" fmla="*/ 276 w 112"/>
                <a:gd name="T55" fmla="*/ 56 h 117"/>
                <a:gd name="T56" fmla="*/ 286 w 112"/>
                <a:gd name="T57" fmla="*/ 48 h 117"/>
                <a:gd name="T58" fmla="*/ 312 w 112"/>
                <a:gd name="T59" fmla="*/ 52 h 117"/>
                <a:gd name="T60" fmla="*/ 331 w 112"/>
                <a:gd name="T61" fmla="*/ 61 h 117"/>
                <a:gd name="T62" fmla="*/ 338 w 112"/>
                <a:gd name="T63" fmla="*/ 56 h 117"/>
                <a:gd name="T64" fmla="*/ 337 w 112"/>
                <a:gd name="T65" fmla="*/ 48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 h="117">
                  <a:moveTo>
                    <a:pt x="112" y="16"/>
                  </a:moveTo>
                  <a:cubicBezTo>
                    <a:pt x="112" y="11"/>
                    <a:pt x="107" y="5"/>
                    <a:pt x="102" y="3"/>
                  </a:cubicBezTo>
                  <a:cubicBezTo>
                    <a:pt x="92" y="0"/>
                    <a:pt x="84" y="4"/>
                    <a:pt x="77" y="11"/>
                  </a:cubicBezTo>
                  <a:cubicBezTo>
                    <a:pt x="72" y="15"/>
                    <a:pt x="69" y="20"/>
                    <a:pt x="63" y="21"/>
                  </a:cubicBezTo>
                  <a:cubicBezTo>
                    <a:pt x="56" y="22"/>
                    <a:pt x="48" y="18"/>
                    <a:pt x="41" y="18"/>
                  </a:cubicBezTo>
                  <a:cubicBezTo>
                    <a:pt x="29" y="18"/>
                    <a:pt x="23" y="32"/>
                    <a:pt x="16" y="40"/>
                  </a:cubicBezTo>
                  <a:cubicBezTo>
                    <a:pt x="8" y="49"/>
                    <a:pt x="0" y="62"/>
                    <a:pt x="5" y="74"/>
                  </a:cubicBezTo>
                  <a:cubicBezTo>
                    <a:pt x="8" y="80"/>
                    <a:pt x="13" y="88"/>
                    <a:pt x="20" y="90"/>
                  </a:cubicBezTo>
                  <a:cubicBezTo>
                    <a:pt x="28" y="91"/>
                    <a:pt x="36" y="87"/>
                    <a:pt x="39" y="96"/>
                  </a:cubicBezTo>
                  <a:cubicBezTo>
                    <a:pt x="40" y="101"/>
                    <a:pt x="36" y="108"/>
                    <a:pt x="41" y="112"/>
                  </a:cubicBezTo>
                  <a:cubicBezTo>
                    <a:pt x="46" y="117"/>
                    <a:pt x="52" y="111"/>
                    <a:pt x="54" y="106"/>
                  </a:cubicBezTo>
                  <a:cubicBezTo>
                    <a:pt x="56" y="102"/>
                    <a:pt x="55" y="96"/>
                    <a:pt x="58" y="92"/>
                  </a:cubicBezTo>
                  <a:cubicBezTo>
                    <a:pt x="63" y="86"/>
                    <a:pt x="66" y="89"/>
                    <a:pt x="71" y="90"/>
                  </a:cubicBezTo>
                  <a:cubicBezTo>
                    <a:pt x="83" y="92"/>
                    <a:pt x="89" y="79"/>
                    <a:pt x="90" y="68"/>
                  </a:cubicBezTo>
                  <a:cubicBezTo>
                    <a:pt x="96" y="65"/>
                    <a:pt x="104" y="65"/>
                    <a:pt x="107" y="58"/>
                  </a:cubicBezTo>
                  <a:cubicBezTo>
                    <a:pt x="111" y="52"/>
                    <a:pt x="109" y="45"/>
                    <a:pt x="103" y="43"/>
                  </a:cubicBezTo>
                  <a:cubicBezTo>
                    <a:pt x="96" y="42"/>
                    <a:pt x="92" y="47"/>
                    <a:pt x="90" y="52"/>
                  </a:cubicBezTo>
                  <a:cubicBezTo>
                    <a:pt x="87" y="58"/>
                    <a:pt x="89" y="56"/>
                    <a:pt x="81" y="58"/>
                  </a:cubicBezTo>
                  <a:cubicBezTo>
                    <a:pt x="76" y="58"/>
                    <a:pt x="73" y="61"/>
                    <a:pt x="69" y="65"/>
                  </a:cubicBezTo>
                  <a:cubicBezTo>
                    <a:pt x="62" y="73"/>
                    <a:pt x="61" y="67"/>
                    <a:pt x="51" y="67"/>
                  </a:cubicBezTo>
                  <a:cubicBezTo>
                    <a:pt x="39" y="66"/>
                    <a:pt x="37" y="82"/>
                    <a:pt x="24" y="72"/>
                  </a:cubicBezTo>
                  <a:cubicBezTo>
                    <a:pt x="18" y="67"/>
                    <a:pt x="19" y="63"/>
                    <a:pt x="23" y="57"/>
                  </a:cubicBezTo>
                  <a:cubicBezTo>
                    <a:pt x="27" y="52"/>
                    <a:pt x="26" y="46"/>
                    <a:pt x="29" y="41"/>
                  </a:cubicBezTo>
                  <a:cubicBezTo>
                    <a:pt x="33" y="34"/>
                    <a:pt x="40" y="34"/>
                    <a:pt x="46" y="33"/>
                  </a:cubicBezTo>
                  <a:cubicBezTo>
                    <a:pt x="52" y="32"/>
                    <a:pt x="55" y="28"/>
                    <a:pt x="61" y="27"/>
                  </a:cubicBezTo>
                  <a:cubicBezTo>
                    <a:pt x="67" y="26"/>
                    <a:pt x="71" y="32"/>
                    <a:pt x="76" y="30"/>
                  </a:cubicBezTo>
                  <a:cubicBezTo>
                    <a:pt x="81" y="28"/>
                    <a:pt x="81" y="20"/>
                    <a:pt x="85" y="19"/>
                  </a:cubicBezTo>
                  <a:cubicBezTo>
                    <a:pt x="86" y="18"/>
                    <a:pt x="89" y="19"/>
                    <a:pt x="91" y="19"/>
                  </a:cubicBezTo>
                  <a:cubicBezTo>
                    <a:pt x="93" y="19"/>
                    <a:pt x="94" y="17"/>
                    <a:pt x="95" y="16"/>
                  </a:cubicBezTo>
                  <a:cubicBezTo>
                    <a:pt x="97" y="16"/>
                    <a:pt x="101" y="16"/>
                    <a:pt x="103" y="17"/>
                  </a:cubicBezTo>
                  <a:cubicBezTo>
                    <a:pt x="105" y="18"/>
                    <a:pt x="107" y="19"/>
                    <a:pt x="109" y="20"/>
                  </a:cubicBezTo>
                  <a:cubicBezTo>
                    <a:pt x="110" y="20"/>
                    <a:pt x="111" y="19"/>
                    <a:pt x="112" y="19"/>
                  </a:cubicBezTo>
                  <a:cubicBezTo>
                    <a:pt x="112" y="17"/>
                    <a:pt x="112" y="17"/>
                    <a:pt x="111" y="16"/>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6" name="Freeform 209">
              <a:extLst>
                <a:ext uri="{FF2B5EF4-FFF2-40B4-BE49-F238E27FC236}">
                  <a16:creationId xmlns:a16="http://schemas.microsoft.com/office/drawing/2014/main" id="{636E6769-05E5-41CE-A90D-FA79FA95DA43}"/>
                </a:ext>
              </a:extLst>
            </p:cNvPr>
            <p:cNvSpPr>
              <a:spLocks/>
            </p:cNvSpPr>
            <p:nvPr/>
          </p:nvSpPr>
          <p:spPr bwMode="auto">
            <a:xfrm>
              <a:off x="4262" y="1672"/>
              <a:ext cx="84" cy="189"/>
            </a:xfrm>
            <a:custGeom>
              <a:avLst/>
              <a:gdLst>
                <a:gd name="T0" fmla="*/ 155 w 58"/>
                <a:gd name="T1" fmla="*/ 36 h 131"/>
                <a:gd name="T2" fmla="*/ 94 w 58"/>
                <a:gd name="T3" fmla="*/ 1 h 131"/>
                <a:gd name="T4" fmla="*/ 41 w 58"/>
                <a:gd name="T5" fmla="*/ 46 h 131"/>
                <a:gd name="T6" fmla="*/ 36 w 58"/>
                <a:gd name="T7" fmla="*/ 61 h 131"/>
                <a:gd name="T8" fmla="*/ 14 w 58"/>
                <a:gd name="T9" fmla="*/ 75 h 131"/>
                <a:gd name="T10" fmla="*/ 9 w 58"/>
                <a:gd name="T11" fmla="*/ 144 h 131"/>
                <a:gd name="T12" fmla="*/ 14 w 58"/>
                <a:gd name="T13" fmla="*/ 212 h 131"/>
                <a:gd name="T14" fmla="*/ 41 w 58"/>
                <a:gd name="T15" fmla="*/ 271 h 131"/>
                <a:gd name="T16" fmla="*/ 46 w 58"/>
                <a:gd name="T17" fmla="*/ 330 h 131"/>
                <a:gd name="T18" fmla="*/ 62 w 58"/>
                <a:gd name="T19" fmla="*/ 342 h 131"/>
                <a:gd name="T20" fmla="*/ 74 w 58"/>
                <a:gd name="T21" fmla="*/ 361 h 131"/>
                <a:gd name="T22" fmla="*/ 158 w 58"/>
                <a:gd name="T23" fmla="*/ 271 h 131"/>
                <a:gd name="T24" fmla="*/ 164 w 58"/>
                <a:gd name="T25" fmla="*/ 218 h 131"/>
                <a:gd name="T26" fmla="*/ 117 w 58"/>
                <a:gd name="T27" fmla="*/ 218 h 131"/>
                <a:gd name="T28" fmla="*/ 113 w 58"/>
                <a:gd name="T29" fmla="*/ 255 h 131"/>
                <a:gd name="T30" fmla="*/ 90 w 58"/>
                <a:gd name="T31" fmla="*/ 263 h 131"/>
                <a:gd name="T32" fmla="*/ 90 w 58"/>
                <a:gd name="T33" fmla="*/ 283 h 131"/>
                <a:gd name="T34" fmla="*/ 52 w 58"/>
                <a:gd name="T35" fmla="*/ 239 h 131"/>
                <a:gd name="T36" fmla="*/ 55 w 58"/>
                <a:gd name="T37" fmla="*/ 183 h 131"/>
                <a:gd name="T38" fmla="*/ 36 w 58"/>
                <a:gd name="T39" fmla="*/ 147 h 131"/>
                <a:gd name="T40" fmla="*/ 52 w 58"/>
                <a:gd name="T41" fmla="*/ 127 h 131"/>
                <a:gd name="T42" fmla="*/ 52 w 58"/>
                <a:gd name="T43" fmla="*/ 104 h 131"/>
                <a:gd name="T44" fmla="*/ 67 w 58"/>
                <a:gd name="T45" fmla="*/ 79 h 131"/>
                <a:gd name="T46" fmla="*/ 135 w 58"/>
                <a:gd name="T47" fmla="*/ 56 h 131"/>
                <a:gd name="T48" fmla="*/ 155 w 58"/>
                <a:gd name="T49" fmla="*/ 55 h 131"/>
                <a:gd name="T50" fmla="*/ 155 w 58"/>
                <a:gd name="T51" fmla="*/ 33 h 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 h="131">
                  <a:moveTo>
                    <a:pt x="51" y="12"/>
                  </a:moveTo>
                  <a:cubicBezTo>
                    <a:pt x="49" y="7"/>
                    <a:pt x="36" y="2"/>
                    <a:pt x="31" y="1"/>
                  </a:cubicBezTo>
                  <a:cubicBezTo>
                    <a:pt x="22" y="0"/>
                    <a:pt x="17" y="7"/>
                    <a:pt x="13" y="15"/>
                  </a:cubicBezTo>
                  <a:cubicBezTo>
                    <a:pt x="12" y="17"/>
                    <a:pt x="13" y="18"/>
                    <a:pt x="12" y="20"/>
                  </a:cubicBezTo>
                  <a:cubicBezTo>
                    <a:pt x="10" y="22"/>
                    <a:pt x="7" y="23"/>
                    <a:pt x="5" y="25"/>
                  </a:cubicBezTo>
                  <a:cubicBezTo>
                    <a:pt x="0" y="32"/>
                    <a:pt x="0" y="40"/>
                    <a:pt x="3" y="48"/>
                  </a:cubicBezTo>
                  <a:cubicBezTo>
                    <a:pt x="6" y="55"/>
                    <a:pt x="6" y="62"/>
                    <a:pt x="5" y="71"/>
                  </a:cubicBezTo>
                  <a:cubicBezTo>
                    <a:pt x="5" y="80"/>
                    <a:pt x="11" y="82"/>
                    <a:pt x="13" y="90"/>
                  </a:cubicBezTo>
                  <a:cubicBezTo>
                    <a:pt x="15" y="96"/>
                    <a:pt x="12" y="104"/>
                    <a:pt x="15" y="110"/>
                  </a:cubicBezTo>
                  <a:cubicBezTo>
                    <a:pt x="16" y="112"/>
                    <a:pt x="19" y="112"/>
                    <a:pt x="21" y="114"/>
                  </a:cubicBezTo>
                  <a:cubicBezTo>
                    <a:pt x="22" y="116"/>
                    <a:pt x="23" y="119"/>
                    <a:pt x="24" y="120"/>
                  </a:cubicBezTo>
                  <a:cubicBezTo>
                    <a:pt x="35" y="131"/>
                    <a:pt x="48" y="97"/>
                    <a:pt x="52" y="90"/>
                  </a:cubicBezTo>
                  <a:cubicBezTo>
                    <a:pt x="54" y="85"/>
                    <a:pt x="58" y="79"/>
                    <a:pt x="54" y="73"/>
                  </a:cubicBezTo>
                  <a:cubicBezTo>
                    <a:pt x="50" y="67"/>
                    <a:pt x="42" y="66"/>
                    <a:pt x="39" y="73"/>
                  </a:cubicBezTo>
                  <a:cubicBezTo>
                    <a:pt x="38" y="77"/>
                    <a:pt x="41" y="82"/>
                    <a:pt x="37" y="85"/>
                  </a:cubicBezTo>
                  <a:cubicBezTo>
                    <a:pt x="35" y="87"/>
                    <a:pt x="31" y="85"/>
                    <a:pt x="30" y="87"/>
                  </a:cubicBezTo>
                  <a:cubicBezTo>
                    <a:pt x="27" y="89"/>
                    <a:pt x="30" y="91"/>
                    <a:pt x="30" y="94"/>
                  </a:cubicBezTo>
                  <a:cubicBezTo>
                    <a:pt x="30" y="110"/>
                    <a:pt x="17" y="88"/>
                    <a:pt x="17" y="80"/>
                  </a:cubicBezTo>
                  <a:cubicBezTo>
                    <a:pt x="18" y="72"/>
                    <a:pt x="24" y="68"/>
                    <a:pt x="18" y="61"/>
                  </a:cubicBezTo>
                  <a:cubicBezTo>
                    <a:pt x="14" y="56"/>
                    <a:pt x="9" y="56"/>
                    <a:pt x="12" y="49"/>
                  </a:cubicBezTo>
                  <a:cubicBezTo>
                    <a:pt x="13" y="46"/>
                    <a:pt x="16" y="45"/>
                    <a:pt x="17" y="42"/>
                  </a:cubicBezTo>
                  <a:cubicBezTo>
                    <a:pt x="18" y="40"/>
                    <a:pt x="17" y="37"/>
                    <a:pt x="17" y="35"/>
                  </a:cubicBezTo>
                  <a:cubicBezTo>
                    <a:pt x="17" y="30"/>
                    <a:pt x="18" y="30"/>
                    <a:pt x="22" y="26"/>
                  </a:cubicBezTo>
                  <a:cubicBezTo>
                    <a:pt x="28" y="19"/>
                    <a:pt x="35" y="18"/>
                    <a:pt x="44" y="19"/>
                  </a:cubicBezTo>
                  <a:cubicBezTo>
                    <a:pt x="48" y="19"/>
                    <a:pt x="48" y="23"/>
                    <a:pt x="51" y="18"/>
                  </a:cubicBezTo>
                  <a:cubicBezTo>
                    <a:pt x="53" y="16"/>
                    <a:pt x="53" y="12"/>
                    <a:pt x="51" y="11"/>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7" name="Freeform 210">
              <a:extLst>
                <a:ext uri="{FF2B5EF4-FFF2-40B4-BE49-F238E27FC236}">
                  <a16:creationId xmlns:a16="http://schemas.microsoft.com/office/drawing/2014/main" id="{2F17E736-FC79-43E0-9B11-9B38B077EA6F}"/>
                </a:ext>
              </a:extLst>
            </p:cNvPr>
            <p:cNvSpPr>
              <a:spLocks/>
            </p:cNvSpPr>
            <p:nvPr/>
          </p:nvSpPr>
          <p:spPr bwMode="auto">
            <a:xfrm>
              <a:off x="4092" y="1879"/>
              <a:ext cx="185" cy="113"/>
            </a:xfrm>
            <a:custGeom>
              <a:avLst/>
              <a:gdLst>
                <a:gd name="T0" fmla="*/ 384 w 128"/>
                <a:gd name="T1" fmla="*/ 62 h 78"/>
                <a:gd name="T2" fmla="*/ 344 w 128"/>
                <a:gd name="T3" fmla="*/ 33 h 78"/>
                <a:gd name="T4" fmla="*/ 266 w 128"/>
                <a:gd name="T5" fmla="*/ 13 h 78"/>
                <a:gd name="T6" fmla="*/ 225 w 128"/>
                <a:gd name="T7" fmla="*/ 36 h 78"/>
                <a:gd name="T8" fmla="*/ 182 w 128"/>
                <a:gd name="T9" fmla="*/ 28 h 78"/>
                <a:gd name="T10" fmla="*/ 145 w 128"/>
                <a:gd name="T11" fmla="*/ 62 h 78"/>
                <a:gd name="T12" fmla="*/ 95 w 128"/>
                <a:gd name="T13" fmla="*/ 83 h 78"/>
                <a:gd name="T14" fmla="*/ 20 w 128"/>
                <a:gd name="T15" fmla="*/ 162 h 78"/>
                <a:gd name="T16" fmla="*/ 61 w 128"/>
                <a:gd name="T17" fmla="*/ 219 h 78"/>
                <a:gd name="T18" fmla="*/ 121 w 128"/>
                <a:gd name="T19" fmla="*/ 204 h 78"/>
                <a:gd name="T20" fmla="*/ 155 w 128"/>
                <a:gd name="T21" fmla="*/ 235 h 78"/>
                <a:gd name="T22" fmla="*/ 182 w 128"/>
                <a:gd name="T23" fmla="*/ 191 h 78"/>
                <a:gd name="T24" fmla="*/ 121 w 128"/>
                <a:gd name="T25" fmla="*/ 155 h 78"/>
                <a:gd name="T26" fmla="*/ 108 w 128"/>
                <a:gd name="T27" fmla="*/ 146 h 78"/>
                <a:gd name="T28" fmla="*/ 84 w 128"/>
                <a:gd name="T29" fmla="*/ 146 h 78"/>
                <a:gd name="T30" fmla="*/ 130 w 128"/>
                <a:gd name="T31" fmla="*/ 113 h 78"/>
                <a:gd name="T32" fmla="*/ 191 w 128"/>
                <a:gd name="T33" fmla="*/ 90 h 78"/>
                <a:gd name="T34" fmla="*/ 230 w 128"/>
                <a:gd name="T35" fmla="*/ 70 h 78"/>
                <a:gd name="T36" fmla="*/ 249 w 128"/>
                <a:gd name="T37" fmla="*/ 75 h 78"/>
                <a:gd name="T38" fmla="*/ 269 w 128"/>
                <a:gd name="T39" fmla="*/ 62 h 78"/>
                <a:gd name="T40" fmla="*/ 304 w 128"/>
                <a:gd name="T41" fmla="*/ 80 h 78"/>
                <a:gd name="T42" fmla="*/ 341 w 128"/>
                <a:gd name="T43" fmla="*/ 74 h 78"/>
                <a:gd name="T44" fmla="*/ 361 w 128"/>
                <a:gd name="T45" fmla="*/ 88 h 78"/>
                <a:gd name="T46" fmla="*/ 386 w 128"/>
                <a:gd name="T47" fmla="*/ 67 h 78"/>
                <a:gd name="T48" fmla="*/ 380 w 128"/>
                <a:gd name="T49" fmla="*/ 59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78">
                  <a:moveTo>
                    <a:pt x="127" y="21"/>
                  </a:moveTo>
                  <a:cubicBezTo>
                    <a:pt x="124" y="17"/>
                    <a:pt x="118" y="14"/>
                    <a:pt x="114" y="11"/>
                  </a:cubicBezTo>
                  <a:cubicBezTo>
                    <a:pt x="106" y="5"/>
                    <a:pt x="98" y="0"/>
                    <a:pt x="88" y="4"/>
                  </a:cubicBezTo>
                  <a:cubicBezTo>
                    <a:pt x="84" y="5"/>
                    <a:pt x="80" y="12"/>
                    <a:pt x="75" y="12"/>
                  </a:cubicBezTo>
                  <a:cubicBezTo>
                    <a:pt x="70" y="13"/>
                    <a:pt x="66" y="8"/>
                    <a:pt x="60" y="9"/>
                  </a:cubicBezTo>
                  <a:cubicBezTo>
                    <a:pt x="55" y="11"/>
                    <a:pt x="51" y="17"/>
                    <a:pt x="48" y="21"/>
                  </a:cubicBezTo>
                  <a:cubicBezTo>
                    <a:pt x="42" y="26"/>
                    <a:pt x="39" y="27"/>
                    <a:pt x="32" y="27"/>
                  </a:cubicBezTo>
                  <a:cubicBezTo>
                    <a:pt x="15" y="29"/>
                    <a:pt x="0" y="33"/>
                    <a:pt x="7" y="53"/>
                  </a:cubicBezTo>
                  <a:cubicBezTo>
                    <a:pt x="9" y="59"/>
                    <a:pt x="13" y="70"/>
                    <a:pt x="20" y="72"/>
                  </a:cubicBezTo>
                  <a:cubicBezTo>
                    <a:pt x="28" y="74"/>
                    <a:pt x="32" y="63"/>
                    <a:pt x="40" y="67"/>
                  </a:cubicBezTo>
                  <a:cubicBezTo>
                    <a:pt x="45" y="69"/>
                    <a:pt x="45" y="77"/>
                    <a:pt x="51" y="77"/>
                  </a:cubicBezTo>
                  <a:cubicBezTo>
                    <a:pt x="56" y="78"/>
                    <a:pt x="61" y="68"/>
                    <a:pt x="60" y="63"/>
                  </a:cubicBezTo>
                  <a:cubicBezTo>
                    <a:pt x="58" y="53"/>
                    <a:pt x="47" y="55"/>
                    <a:pt x="40" y="51"/>
                  </a:cubicBezTo>
                  <a:cubicBezTo>
                    <a:pt x="38" y="50"/>
                    <a:pt x="39" y="49"/>
                    <a:pt x="36" y="48"/>
                  </a:cubicBezTo>
                  <a:cubicBezTo>
                    <a:pt x="33" y="47"/>
                    <a:pt x="30" y="49"/>
                    <a:pt x="28" y="48"/>
                  </a:cubicBezTo>
                  <a:cubicBezTo>
                    <a:pt x="26" y="40"/>
                    <a:pt x="37" y="37"/>
                    <a:pt x="43" y="37"/>
                  </a:cubicBezTo>
                  <a:cubicBezTo>
                    <a:pt x="53" y="38"/>
                    <a:pt x="57" y="40"/>
                    <a:pt x="63" y="30"/>
                  </a:cubicBezTo>
                  <a:cubicBezTo>
                    <a:pt x="67" y="25"/>
                    <a:pt x="69" y="22"/>
                    <a:pt x="76" y="23"/>
                  </a:cubicBezTo>
                  <a:cubicBezTo>
                    <a:pt x="78" y="24"/>
                    <a:pt x="79" y="26"/>
                    <a:pt x="82" y="25"/>
                  </a:cubicBezTo>
                  <a:cubicBezTo>
                    <a:pt x="85" y="25"/>
                    <a:pt x="86" y="22"/>
                    <a:pt x="89" y="21"/>
                  </a:cubicBezTo>
                  <a:cubicBezTo>
                    <a:pt x="95" y="19"/>
                    <a:pt x="95" y="24"/>
                    <a:pt x="100" y="26"/>
                  </a:cubicBezTo>
                  <a:cubicBezTo>
                    <a:pt x="105" y="27"/>
                    <a:pt x="108" y="22"/>
                    <a:pt x="113" y="24"/>
                  </a:cubicBezTo>
                  <a:cubicBezTo>
                    <a:pt x="116" y="25"/>
                    <a:pt x="114" y="29"/>
                    <a:pt x="120" y="29"/>
                  </a:cubicBezTo>
                  <a:cubicBezTo>
                    <a:pt x="123" y="29"/>
                    <a:pt x="127" y="25"/>
                    <a:pt x="128" y="22"/>
                  </a:cubicBezTo>
                  <a:cubicBezTo>
                    <a:pt x="127" y="21"/>
                    <a:pt x="127" y="20"/>
                    <a:pt x="126" y="19"/>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8" name="Freeform 211">
              <a:extLst>
                <a:ext uri="{FF2B5EF4-FFF2-40B4-BE49-F238E27FC236}">
                  <a16:creationId xmlns:a16="http://schemas.microsoft.com/office/drawing/2014/main" id="{D796952A-5E47-4472-9E00-9BA7C7F98E4D}"/>
                </a:ext>
              </a:extLst>
            </p:cNvPr>
            <p:cNvSpPr>
              <a:spLocks/>
            </p:cNvSpPr>
            <p:nvPr/>
          </p:nvSpPr>
          <p:spPr bwMode="auto">
            <a:xfrm>
              <a:off x="4098" y="2018"/>
              <a:ext cx="231" cy="153"/>
            </a:xfrm>
            <a:custGeom>
              <a:avLst/>
              <a:gdLst>
                <a:gd name="T0" fmla="*/ 448 w 160"/>
                <a:gd name="T1" fmla="*/ 27 h 106"/>
                <a:gd name="T2" fmla="*/ 398 w 160"/>
                <a:gd name="T3" fmla="*/ 29 h 106"/>
                <a:gd name="T4" fmla="*/ 334 w 160"/>
                <a:gd name="T5" fmla="*/ 84 h 106"/>
                <a:gd name="T6" fmla="*/ 258 w 160"/>
                <a:gd name="T7" fmla="*/ 107 h 106"/>
                <a:gd name="T8" fmla="*/ 198 w 160"/>
                <a:gd name="T9" fmla="*/ 141 h 106"/>
                <a:gd name="T10" fmla="*/ 81 w 160"/>
                <a:gd name="T11" fmla="*/ 114 h 106"/>
                <a:gd name="T12" fmla="*/ 20 w 160"/>
                <a:gd name="T13" fmla="*/ 128 h 106"/>
                <a:gd name="T14" fmla="*/ 79 w 160"/>
                <a:gd name="T15" fmla="*/ 204 h 106"/>
                <a:gd name="T16" fmla="*/ 111 w 160"/>
                <a:gd name="T17" fmla="*/ 230 h 106"/>
                <a:gd name="T18" fmla="*/ 123 w 160"/>
                <a:gd name="T19" fmla="*/ 273 h 106"/>
                <a:gd name="T20" fmla="*/ 204 w 160"/>
                <a:gd name="T21" fmla="*/ 283 h 106"/>
                <a:gd name="T22" fmla="*/ 257 w 160"/>
                <a:gd name="T23" fmla="*/ 313 h 106"/>
                <a:gd name="T24" fmla="*/ 305 w 160"/>
                <a:gd name="T25" fmla="*/ 310 h 106"/>
                <a:gd name="T26" fmla="*/ 344 w 160"/>
                <a:gd name="T27" fmla="*/ 196 h 106"/>
                <a:gd name="T28" fmla="*/ 361 w 160"/>
                <a:gd name="T29" fmla="*/ 154 h 106"/>
                <a:gd name="T30" fmla="*/ 306 w 160"/>
                <a:gd name="T31" fmla="*/ 165 h 106"/>
                <a:gd name="T32" fmla="*/ 267 w 160"/>
                <a:gd name="T33" fmla="*/ 235 h 106"/>
                <a:gd name="T34" fmla="*/ 222 w 160"/>
                <a:gd name="T35" fmla="*/ 231 h 106"/>
                <a:gd name="T36" fmla="*/ 198 w 160"/>
                <a:gd name="T37" fmla="*/ 258 h 106"/>
                <a:gd name="T38" fmla="*/ 154 w 160"/>
                <a:gd name="T39" fmla="*/ 196 h 106"/>
                <a:gd name="T40" fmla="*/ 90 w 160"/>
                <a:gd name="T41" fmla="*/ 165 h 106"/>
                <a:gd name="T42" fmla="*/ 144 w 160"/>
                <a:gd name="T43" fmla="*/ 169 h 106"/>
                <a:gd name="T44" fmla="*/ 183 w 160"/>
                <a:gd name="T45" fmla="*/ 192 h 106"/>
                <a:gd name="T46" fmla="*/ 231 w 160"/>
                <a:gd name="T47" fmla="*/ 165 h 106"/>
                <a:gd name="T48" fmla="*/ 273 w 160"/>
                <a:gd name="T49" fmla="*/ 165 h 106"/>
                <a:gd name="T50" fmla="*/ 290 w 160"/>
                <a:gd name="T51" fmla="*/ 127 h 106"/>
                <a:gd name="T52" fmla="*/ 338 w 160"/>
                <a:gd name="T53" fmla="*/ 117 h 106"/>
                <a:gd name="T54" fmla="*/ 367 w 160"/>
                <a:gd name="T55" fmla="*/ 100 h 106"/>
                <a:gd name="T56" fmla="*/ 442 w 160"/>
                <a:gd name="T57" fmla="*/ 25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0" h="106">
                  <a:moveTo>
                    <a:pt x="149" y="9"/>
                  </a:moveTo>
                  <a:cubicBezTo>
                    <a:pt x="146" y="0"/>
                    <a:pt x="136" y="6"/>
                    <a:pt x="132" y="10"/>
                  </a:cubicBezTo>
                  <a:cubicBezTo>
                    <a:pt x="125" y="16"/>
                    <a:pt x="119" y="23"/>
                    <a:pt x="111" y="28"/>
                  </a:cubicBezTo>
                  <a:cubicBezTo>
                    <a:pt x="102" y="33"/>
                    <a:pt x="96" y="33"/>
                    <a:pt x="86" y="35"/>
                  </a:cubicBezTo>
                  <a:cubicBezTo>
                    <a:pt x="77" y="38"/>
                    <a:pt x="73" y="41"/>
                    <a:pt x="66" y="47"/>
                  </a:cubicBezTo>
                  <a:cubicBezTo>
                    <a:pt x="55" y="56"/>
                    <a:pt x="39" y="41"/>
                    <a:pt x="27" y="38"/>
                  </a:cubicBezTo>
                  <a:cubicBezTo>
                    <a:pt x="20" y="36"/>
                    <a:pt x="11" y="37"/>
                    <a:pt x="7" y="43"/>
                  </a:cubicBezTo>
                  <a:cubicBezTo>
                    <a:pt x="0" y="57"/>
                    <a:pt x="17" y="64"/>
                    <a:pt x="26" y="68"/>
                  </a:cubicBezTo>
                  <a:cubicBezTo>
                    <a:pt x="30" y="70"/>
                    <a:pt x="35" y="72"/>
                    <a:pt x="37" y="76"/>
                  </a:cubicBezTo>
                  <a:cubicBezTo>
                    <a:pt x="40" y="81"/>
                    <a:pt x="39" y="86"/>
                    <a:pt x="41" y="91"/>
                  </a:cubicBezTo>
                  <a:cubicBezTo>
                    <a:pt x="47" y="104"/>
                    <a:pt x="58" y="93"/>
                    <a:pt x="68" y="94"/>
                  </a:cubicBezTo>
                  <a:cubicBezTo>
                    <a:pt x="75" y="95"/>
                    <a:pt x="79" y="102"/>
                    <a:pt x="85" y="104"/>
                  </a:cubicBezTo>
                  <a:cubicBezTo>
                    <a:pt x="89" y="106"/>
                    <a:pt x="97" y="104"/>
                    <a:pt x="101" y="103"/>
                  </a:cubicBezTo>
                  <a:cubicBezTo>
                    <a:pt x="118" y="99"/>
                    <a:pt x="108" y="77"/>
                    <a:pt x="114" y="65"/>
                  </a:cubicBezTo>
                  <a:cubicBezTo>
                    <a:pt x="116" y="61"/>
                    <a:pt x="123" y="56"/>
                    <a:pt x="120" y="51"/>
                  </a:cubicBezTo>
                  <a:cubicBezTo>
                    <a:pt x="115" y="44"/>
                    <a:pt x="105" y="50"/>
                    <a:pt x="102" y="55"/>
                  </a:cubicBezTo>
                  <a:cubicBezTo>
                    <a:pt x="96" y="64"/>
                    <a:pt x="106" y="82"/>
                    <a:pt x="89" y="78"/>
                  </a:cubicBezTo>
                  <a:cubicBezTo>
                    <a:pt x="83" y="77"/>
                    <a:pt x="79" y="73"/>
                    <a:pt x="74" y="77"/>
                  </a:cubicBezTo>
                  <a:cubicBezTo>
                    <a:pt x="70" y="80"/>
                    <a:pt x="73" y="86"/>
                    <a:pt x="66" y="86"/>
                  </a:cubicBezTo>
                  <a:cubicBezTo>
                    <a:pt x="53" y="87"/>
                    <a:pt x="56" y="72"/>
                    <a:pt x="51" y="65"/>
                  </a:cubicBezTo>
                  <a:cubicBezTo>
                    <a:pt x="46" y="59"/>
                    <a:pt x="34" y="63"/>
                    <a:pt x="30" y="55"/>
                  </a:cubicBezTo>
                  <a:cubicBezTo>
                    <a:pt x="25" y="41"/>
                    <a:pt x="44" y="54"/>
                    <a:pt x="48" y="56"/>
                  </a:cubicBezTo>
                  <a:cubicBezTo>
                    <a:pt x="53" y="59"/>
                    <a:pt x="56" y="64"/>
                    <a:pt x="61" y="64"/>
                  </a:cubicBezTo>
                  <a:cubicBezTo>
                    <a:pt x="67" y="63"/>
                    <a:pt x="71" y="56"/>
                    <a:pt x="77" y="55"/>
                  </a:cubicBezTo>
                  <a:cubicBezTo>
                    <a:pt x="82" y="54"/>
                    <a:pt x="87" y="57"/>
                    <a:pt x="91" y="55"/>
                  </a:cubicBezTo>
                  <a:cubicBezTo>
                    <a:pt x="96" y="52"/>
                    <a:pt x="93" y="46"/>
                    <a:pt x="96" y="42"/>
                  </a:cubicBezTo>
                  <a:cubicBezTo>
                    <a:pt x="100" y="39"/>
                    <a:pt x="108" y="41"/>
                    <a:pt x="112" y="39"/>
                  </a:cubicBezTo>
                  <a:cubicBezTo>
                    <a:pt x="116" y="38"/>
                    <a:pt x="119" y="34"/>
                    <a:pt x="122" y="33"/>
                  </a:cubicBezTo>
                  <a:cubicBezTo>
                    <a:pt x="130" y="29"/>
                    <a:pt x="160" y="20"/>
                    <a:pt x="147" y="8"/>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29" name="Freeform 212">
              <a:extLst>
                <a:ext uri="{FF2B5EF4-FFF2-40B4-BE49-F238E27FC236}">
                  <a16:creationId xmlns:a16="http://schemas.microsoft.com/office/drawing/2014/main" id="{DFFB06F6-CC71-4FBF-9EA2-1E80A6754A78}"/>
                </a:ext>
              </a:extLst>
            </p:cNvPr>
            <p:cNvSpPr>
              <a:spLocks/>
            </p:cNvSpPr>
            <p:nvPr/>
          </p:nvSpPr>
          <p:spPr bwMode="auto">
            <a:xfrm>
              <a:off x="4080" y="2219"/>
              <a:ext cx="139" cy="100"/>
            </a:xfrm>
            <a:custGeom>
              <a:avLst/>
              <a:gdLst>
                <a:gd name="T0" fmla="*/ 290 w 96"/>
                <a:gd name="T1" fmla="*/ 41 h 69"/>
                <a:gd name="T2" fmla="*/ 237 w 96"/>
                <a:gd name="T3" fmla="*/ 0 h 69"/>
                <a:gd name="T4" fmla="*/ 201 w 96"/>
                <a:gd name="T5" fmla="*/ 14 h 69"/>
                <a:gd name="T6" fmla="*/ 188 w 96"/>
                <a:gd name="T7" fmla="*/ 33 h 69"/>
                <a:gd name="T8" fmla="*/ 136 w 96"/>
                <a:gd name="T9" fmla="*/ 33 h 69"/>
                <a:gd name="T10" fmla="*/ 81 w 96"/>
                <a:gd name="T11" fmla="*/ 55 h 69"/>
                <a:gd name="T12" fmla="*/ 25 w 96"/>
                <a:gd name="T13" fmla="*/ 75 h 69"/>
                <a:gd name="T14" fmla="*/ 6 w 96"/>
                <a:gd name="T15" fmla="*/ 151 h 69"/>
                <a:gd name="T16" fmla="*/ 52 w 96"/>
                <a:gd name="T17" fmla="*/ 181 h 69"/>
                <a:gd name="T18" fmla="*/ 80 w 96"/>
                <a:gd name="T19" fmla="*/ 204 h 69"/>
                <a:gd name="T20" fmla="*/ 142 w 96"/>
                <a:gd name="T21" fmla="*/ 168 h 69"/>
                <a:gd name="T22" fmla="*/ 184 w 96"/>
                <a:gd name="T23" fmla="*/ 149 h 69"/>
                <a:gd name="T24" fmla="*/ 237 w 96"/>
                <a:gd name="T25" fmla="*/ 146 h 69"/>
                <a:gd name="T26" fmla="*/ 237 w 96"/>
                <a:gd name="T27" fmla="*/ 88 h 69"/>
                <a:gd name="T28" fmla="*/ 178 w 96"/>
                <a:gd name="T29" fmla="*/ 94 h 69"/>
                <a:gd name="T30" fmla="*/ 158 w 96"/>
                <a:gd name="T31" fmla="*/ 113 h 69"/>
                <a:gd name="T32" fmla="*/ 117 w 96"/>
                <a:gd name="T33" fmla="*/ 107 h 69"/>
                <a:gd name="T34" fmla="*/ 103 w 96"/>
                <a:gd name="T35" fmla="*/ 135 h 69"/>
                <a:gd name="T36" fmla="*/ 97 w 96"/>
                <a:gd name="T37" fmla="*/ 164 h 69"/>
                <a:gd name="T38" fmla="*/ 61 w 96"/>
                <a:gd name="T39" fmla="*/ 135 h 69"/>
                <a:gd name="T40" fmla="*/ 33 w 96"/>
                <a:gd name="T41" fmla="*/ 113 h 69"/>
                <a:gd name="T42" fmla="*/ 62 w 96"/>
                <a:gd name="T43" fmla="*/ 97 h 69"/>
                <a:gd name="T44" fmla="*/ 90 w 96"/>
                <a:gd name="T45" fmla="*/ 74 h 69"/>
                <a:gd name="T46" fmla="*/ 149 w 96"/>
                <a:gd name="T47" fmla="*/ 59 h 69"/>
                <a:gd name="T48" fmla="*/ 201 w 96"/>
                <a:gd name="T49" fmla="*/ 46 h 69"/>
                <a:gd name="T50" fmla="*/ 219 w 96"/>
                <a:gd name="T51" fmla="*/ 42 h 69"/>
                <a:gd name="T52" fmla="*/ 233 w 96"/>
                <a:gd name="T53" fmla="*/ 29 h 69"/>
                <a:gd name="T54" fmla="*/ 264 w 96"/>
                <a:gd name="T55" fmla="*/ 46 h 69"/>
                <a:gd name="T56" fmla="*/ 282 w 96"/>
                <a:gd name="T57" fmla="*/ 55 h 69"/>
                <a:gd name="T58" fmla="*/ 285 w 96"/>
                <a:gd name="T59" fmla="*/ 41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6" h="69">
                  <a:moveTo>
                    <a:pt x="95" y="13"/>
                  </a:moveTo>
                  <a:cubicBezTo>
                    <a:pt x="91" y="6"/>
                    <a:pt x="86" y="0"/>
                    <a:pt x="78" y="0"/>
                  </a:cubicBezTo>
                  <a:cubicBezTo>
                    <a:pt x="74" y="1"/>
                    <a:pt x="69" y="2"/>
                    <a:pt x="66" y="5"/>
                  </a:cubicBezTo>
                  <a:cubicBezTo>
                    <a:pt x="64" y="7"/>
                    <a:pt x="64" y="10"/>
                    <a:pt x="62" y="11"/>
                  </a:cubicBezTo>
                  <a:cubicBezTo>
                    <a:pt x="57" y="15"/>
                    <a:pt x="51" y="12"/>
                    <a:pt x="45" y="11"/>
                  </a:cubicBezTo>
                  <a:cubicBezTo>
                    <a:pt x="36" y="11"/>
                    <a:pt x="34" y="13"/>
                    <a:pt x="27" y="18"/>
                  </a:cubicBezTo>
                  <a:cubicBezTo>
                    <a:pt x="21" y="21"/>
                    <a:pt x="14" y="21"/>
                    <a:pt x="8" y="25"/>
                  </a:cubicBezTo>
                  <a:cubicBezTo>
                    <a:pt x="1" y="30"/>
                    <a:pt x="0" y="41"/>
                    <a:pt x="2" y="50"/>
                  </a:cubicBezTo>
                  <a:cubicBezTo>
                    <a:pt x="5" y="59"/>
                    <a:pt x="10" y="56"/>
                    <a:pt x="17" y="59"/>
                  </a:cubicBezTo>
                  <a:cubicBezTo>
                    <a:pt x="21" y="60"/>
                    <a:pt x="23" y="66"/>
                    <a:pt x="26" y="67"/>
                  </a:cubicBezTo>
                  <a:cubicBezTo>
                    <a:pt x="31" y="69"/>
                    <a:pt x="43" y="58"/>
                    <a:pt x="47" y="55"/>
                  </a:cubicBezTo>
                  <a:cubicBezTo>
                    <a:pt x="52" y="50"/>
                    <a:pt x="53" y="47"/>
                    <a:pt x="61" y="49"/>
                  </a:cubicBezTo>
                  <a:cubicBezTo>
                    <a:pt x="68" y="51"/>
                    <a:pt x="72" y="54"/>
                    <a:pt x="78" y="48"/>
                  </a:cubicBezTo>
                  <a:cubicBezTo>
                    <a:pt x="82" y="43"/>
                    <a:pt x="84" y="34"/>
                    <a:pt x="78" y="29"/>
                  </a:cubicBezTo>
                  <a:cubicBezTo>
                    <a:pt x="73" y="25"/>
                    <a:pt x="63" y="27"/>
                    <a:pt x="59" y="31"/>
                  </a:cubicBezTo>
                  <a:cubicBezTo>
                    <a:pt x="56" y="34"/>
                    <a:pt x="57" y="36"/>
                    <a:pt x="52" y="37"/>
                  </a:cubicBezTo>
                  <a:cubicBezTo>
                    <a:pt x="47" y="37"/>
                    <a:pt x="44" y="32"/>
                    <a:pt x="39" y="35"/>
                  </a:cubicBezTo>
                  <a:cubicBezTo>
                    <a:pt x="36" y="37"/>
                    <a:pt x="35" y="41"/>
                    <a:pt x="34" y="44"/>
                  </a:cubicBezTo>
                  <a:cubicBezTo>
                    <a:pt x="32" y="49"/>
                    <a:pt x="31" y="49"/>
                    <a:pt x="32" y="54"/>
                  </a:cubicBezTo>
                  <a:cubicBezTo>
                    <a:pt x="25" y="57"/>
                    <a:pt x="24" y="46"/>
                    <a:pt x="20" y="44"/>
                  </a:cubicBezTo>
                  <a:cubicBezTo>
                    <a:pt x="17" y="42"/>
                    <a:pt x="5" y="46"/>
                    <a:pt x="11" y="37"/>
                  </a:cubicBezTo>
                  <a:cubicBezTo>
                    <a:pt x="13" y="34"/>
                    <a:pt x="18" y="34"/>
                    <a:pt x="21" y="32"/>
                  </a:cubicBezTo>
                  <a:cubicBezTo>
                    <a:pt x="24" y="30"/>
                    <a:pt x="26" y="26"/>
                    <a:pt x="30" y="24"/>
                  </a:cubicBezTo>
                  <a:cubicBezTo>
                    <a:pt x="35" y="21"/>
                    <a:pt x="43" y="19"/>
                    <a:pt x="49" y="19"/>
                  </a:cubicBezTo>
                  <a:cubicBezTo>
                    <a:pt x="56" y="19"/>
                    <a:pt x="59" y="17"/>
                    <a:pt x="66" y="15"/>
                  </a:cubicBezTo>
                  <a:cubicBezTo>
                    <a:pt x="68" y="15"/>
                    <a:pt x="70" y="15"/>
                    <a:pt x="72" y="14"/>
                  </a:cubicBezTo>
                  <a:cubicBezTo>
                    <a:pt x="74" y="13"/>
                    <a:pt x="75" y="11"/>
                    <a:pt x="77" y="10"/>
                  </a:cubicBezTo>
                  <a:cubicBezTo>
                    <a:pt x="84" y="6"/>
                    <a:pt x="84" y="11"/>
                    <a:pt x="87" y="15"/>
                  </a:cubicBezTo>
                  <a:cubicBezTo>
                    <a:pt x="89" y="17"/>
                    <a:pt x="89" y="20"/>
                    <a:pt x="93" y="18"/>
                  </a:cubicBezTo>
                  <a:cubicBezTo>
                    <a:pt x="95" y="16"/>
                    <a:pt x="96" y="15"/>
                    <a:pt x="94" y="13"/>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0" name="Freeform 213">
              <a:extLst>
                <a:ext uri="{FF2B5EF4-FFF2-40B4-BE49-F238E27FC236}">
                  <a16:creationId xmlns:a16="http://schemas.microsoft.com/office/drawing/2014/main" id="{6E9A5F63-567C-4F70-80A9-07A3B5D44239}"/>
                </a:ext>
              </a:extLst>
            </p:cNvPr>
            <p:cNvSpPr>
              <a:spLocks/>
            </p:cNvSpPr>
            <p:nvPr/>
          </p:nvSpPr>
          <p:spPr bwMode="auto">
            <a:xfrm>
              <a:off x="4229" y="2272"/>
              <a:ext cx="107" cy="126"/>
            </a:xfrm>
            <a:custGeom>
              <a:avLst/>
              <a:gdLst>
                <a:gd name="T0" fmla="*/ 224 w 74"/>
                <a:gd name="T1" fmla="*/ 48 h 87"/>
                <a:gd name="T2" fmla="*/ 145 w 74"/>
                <a:gd name="T3" fmla="*/ 29 h 87"/>
                <a:gd name="T4" fmla="*/ 123 w 74"/>
                <a:gd name="T5" fmla="*/ 75 h 87"/>
                <a:gd name="T6" fmla="*/ 97 w 74"/>
                <a:gd name="T7" fmla="*/ 103 h 87"/>
                <a:gd name="T8" fmla="*/ 62 w 74"/>
                <a:gd name="T9" fmla="*/ 140 h 87"/>
                <a:gd name="T10" fmla="*/ 62 w 74"/>
                <a:gd name="T11" fmla="*/ 178 h 87"/>
                <a:gd name="T12" fmla="*/ 29 w 74"/>
                <a:gd name="T13" fmla="*/ 243 h 87"/>
                <a:gd name="T14" fmla="*/ 90 w 74"/>
                <a:gd name="T15" fmla="*/ 229 h 87"/>
                <a:gd name="T16" fmla="*/ 116 w 74"/>
                <a:gd name="T17" fmla="*/ 203 h 87"/>
                <a:gd name="T18" fmla="*/ 134 w 74"/>
                <a:gd name="T19" fmla="*/ 210 h 87"/>
                <a:gd name="T20" fmla="*/ 150 w 74"/>
                <a:gd name="T21" fmla="*/ 146 h 87"/>
                <a:gd name="T22" fmla="*/ 127 w 74"/>
                <a:gd name="T23" fmla="*/ 169 h 87"/>
                <a:gd name="T24" fmla="*/ 100 w 74"/>
                <a:gd name="T25" fmla="*/ 188 h 87"/>
                <a:gd name="T26" fmla="*/ 84 w 74"/>
                <a:gd name="T27" fmla="*/ 169 h 87"/>
                <a:gd name="T28" fmla="*/ 97 w 74"/>
                <a:gd name="T29" fmla="*/ 122 h 87"/>
                <a:gd name="T30" fmla="*/ 127 w 74"/>
                <a:gd name="T31" fmla="*/ 109 h 87"/>
                <a:gd name="T32" fmla="*/ 150 w 74"/>
                <a:gd name="T33" fmla="*/ 81 h 87"/>
                <a:gd name="T34" fmla="*/ 182 w 74"/>
                <a:gd name="T35" fmla="*/ 33 h 87"/>
                <a:gd name="T36" fmla="*/ 221 w 74"/>
                <a:gd name="T37" fmla="*/ 48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87">
                  <a:moveTo>
                    <a:pt x="74" y="16"/>
                  </a:moveTo>
                  <a:cubicBezTo>
                    <a:pt x="73" y="0"/>
                    <a:pt x="57" y="0"/>
                    <a:pt x="48" y="10"/>
                  </a:cubicBezTo>
                  <a:cubicBezTo>
                    <a:pt x="43" y="15"/>
                    <a:pt x="43" y="20"/>
                    <a:pt x="41" y="25"/>
                  </a:cubicBezTo>
                  <a:cubicBezTo>
                    <a:pt x="39" y="31"/>
                    <a:pt x="38" y="31"/>
                    <a:pt x="32" y="34"/>
                  </a:cubicBezTo>
                  <a:cubicBezTo>
                    <a:pt x="27" y="37"/>
                    <a:pt x="23" y="40"/>
                    <a:pt x="21" y="46"/>
                  </a:cubicBezTo>
                  <a:cubicBezTo>
                    <a:pt x="20" y="51"/>
                    <a:pt x="23" y="55"/>
                    <a:pt x="21" y="59"/>
                  </a:cubicBezTo>
                  <a:cubicBezTo>
                    <a:pt x="19" y="66"/>
                    <a:pt x="0" y="70"/>
                    <a:pt x="10" y="80"/>
                  </a:cubicBezTo>
                  <a:cubicBezTo>
                    <a:pt x="15" y="87"/>
                    <a:pt x="25" y="79"/>
                    <a:pt x="30" y="75"/>
                  </a:cubicBezTo>
                  <a:cubicBezTo>
                    <a:pt x="32" y="73"/>
                    <a:pt x="35" y="68"/>
                    <a:pt x="38" y="67"/>
                  </a:cubicBezTo>
                  <a:cubicBezTo>
                    <a:pt x="41" y="67"/>
                    <a:pt x="41" y="69"/>
                    <a:pt x="44" y="69"/>
                  </a:cubicBezTo>
                  <a:cubicBezTo>
                    <a:pt x="58" y="70"/>
                    <a:pt x="63" y="45"/>
                    <a:pt x="50" y="48"/>
                  </a:cubicBezTo>
                  <a:cubicBezTo>
                    <a:pt x="45" y="49"/>
                    <a:pt x="45" y="53"/>
                    <a:pt x="42" y="56"/>
                  </a:cubicBezTo>
                  <a:cubicBezTo>
                    <a:pt x="39" y="59"/>
                    <a:pt x="36" y="60"/>
                    <a:pt x="33" y="62"/>
                  </a:cubicBezTo>
                  <a:cubicBezTo>
                    <a:pt x="26" y="69"/>
                    <a:pt x="22" y="66"/>
                    <a:pt x="28" y="56"/>
                  </a:cubicBezTo>
                  <a:cubicBezTo>
                    <a:pt x="31" y="52"/>
                    <a:pt x="41" y="43"/>
                    <a:pt x="32" y="40"/>
                  </a:cubicBezTo>
                  <a:cubicBezTo>
                    <a:pt x="34" y="36"/>
                    <a:pt x="38" y="37"/>
                    <a:pt x="42" y="36"/>
                  </a:cubicBezTo>
                  <a:cubicBezTo>
                    <a:pt x="48" y="34"/>
                    <a:pt x="48" y="32"/>
                    <a:pt x="50" y="27"/>
                  </a:cubicBezTo>
                  <a:cubicBezTo>
                    <a:pt x="53" y="21"/>
                    <a:pt x="59" y="18"/>
                    <a:pt x="60" y="11"/>
                  </a:cubicBezTo>
                  <a:cubicBezTo>
                    <a:pt x="66" y="8"/>
                    <a:pt x="71" y="19"/>
                    <a:pt x="73" y="16"/>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1" name="Freeform 214">
              <a:extLst>
                <a:ext uri="{FF2B5EF4-FFF2-40B4-BE49-F238E27FC236}">
                  <a16:creationId xmlns:a16="http://schemas.microsoft.com/office/drawing/2014/main" id="{9885281F-7A49-4541-AD76-C4CB66B0FC57}"/>
                </a:ext>
              </a:extLst>
            </p:cNvPr>
            <p:cNvSpPr>
              <a:spLocks/>
            </p:cNvSpPr>
            <p:nvPr/>
          </p:nvSpPr>
          <p:spPr bwMode="auto">
            <a:xfrm>
              <a:off x="4099" y="2355"/>
              <a:ext cx="75" cy="59"/>
            </a:xfrm>
            <a:custGeom>
              <a:avLst/>
              <a:gdLst>
                <a:gd name="T0" fmla="*/ 150 w 52"/>
                <a:gd name="T1" fmla="*/ 46 h 41"/>
                <a:gd name="T2" fmla="*/ 48 w 52"/>
                <a:gd name="T3" fmla="*/ 76 h 41"/>
                <a:gd name="T4" fmla="*/ 9 w 52"/>
                <a:gd name="T5" fmla="*/ 86 h 41"/>
                <a:gd name="T6" fmla="*/ 39 w 52"/>
                <a:gd name="T7" fmla="*/ 122 h 41"/>
                <a:gd name="T8" fmla="*/ 88 w 52"/>
                <a:gd name="T9" fmla="*/ 94 h 41"/>
                <a:gd name="T10" fmla="*/ 108 w 52"/>
                <a:gd name="T11" fmla="*/ 75 h 41"/>
                <a:gd name="T12" fmla="*/ 121 w 52"/>
                <a:gd name="T13" fmla="*/ 66 h 41"/>
                <a:gd name="T14" fmla="*/ 104 w 52"/>
                <a:gd name="T15" fmla="*/ 53 h 41"/>
                <a:gd name="T16" fmla="*/ 84 w 52"/>
                <a:gd name="T17" fmla="*/ 68 h 41"/>
                <a:gd name="T18" fmla="*/ 56 w 52"/>
                <a:gd name="T19" fmla="*/ 102 h 41"/>
                <a:gd name="T20" fmla="*/ 61 w 52"/>
                <a:gd name="T21" fmla="*/ 86 h 41"/>
                <a:gd name="T22" fmla="*/ 69 w 52"/>
                <a:gd name="T23" fmla="*/ 68 h 41"/>
                <a:gd name="T24" fmla="*/ 94 w 52"/>
                <a:gd name="T25" fmla="*/ 35 h 41"/>
                <a:gd name="T26" fmla="*/ 136 w 52"/>
                <a:gd name="T27" fmla="*/ 39 h 41"/>
                <a:gd name="T28" fmla="*/ 154 w 52"/>
                <a:gd name="T29" fmla="*/ 47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 h="41">
                  <a:moveTo>
                    <a:pt x="50" y="15"/>
                  </a:moveTo>
                  <a:cubicBezTo>
                    <a:pt x="47" y="0"/>
                    <a:pt x="16" y="9"/>
                    <a:pt x="16" y="26"/>
                  </a:cubicBezTo>
                  <a:cubicBezTo>
                    <a:pt x="12" y="27"/>
                    <a:pt x="5" y="25"/>
                    <a:pt x="3" y="29"/>
                  </a:cubicBezTo>
                  <a:cubicBezTo>
                    <a:pt x="0" y="35"/>
                    <a:pt x="8" y="41"/>
                    <a:pt x="13" y="41"/>
                  </a:cubicBezTo>
                  <a:cubicBezTo>
                    <a:pt x="19" y="41"/>
                    <a:pt x="26" y="37"/>
                    <a:pt x="29" y="31"/>
                  </a:cubicBezTo>
                  <a:cubicBezTo>
                    <a:pt x="33" y="26"/>
                    <a:pt x="30" y="28"/>
                    <a:pt x="36" y="25"/>
                  </a:cubicBezTo>
                  <a:cubicBezTo>
                    <a:pt x="39" y="23"/>
                    <a:pt x="40" y="26"/>
                    <a:pt x="40" y="22"/>
                  </a:cubicBezTo>
                  <a:cubicBezTo>
                    <a:pt x="40" y="19"/>
                    <a:pt x="37" y="18"/>
                    <a:pt x="35" y="18"/>
                  </a:cubicBezTo>
                  <a:cubicBezTo>
                    <a:pt x="31" y="17"/>
                    <a:pt x="30" y="20"/>
                    <a:pt x="28" y="23"/>
                  </a:cubicBezTo>
                  <a:cubicBezTo>
                    <a:pt x="25" y="27"/>
                    <a:pt x="24" y="31"/>
                    <a:pt x="19" y="34"/>
                  </a:cubicBezTo>
                  <a:cubicBezTo>
                    <a:pt x="17" y="30"/>
                    <a:pt x="19" y="31"/>
                    <a:pt x="20" y="29"/>
                  </a:cubicBezTo>
                  <a:cubicBezTo>
                    <a:pt x="21" y="27"/>
                    <a:pt x="22" y="26"/>
                    <a:pt x="23" y="23"/>
                  </a:cubicBezTo>
                  <a:cubicBezTo>
                    <a:pt x="25" y="19"/>
                    <a:pt x="25" y="15"/>
                    <a:pt x="31" y="12"/>
                  </a:cubicBezTo>
                  <a:cubicBezTo>
                    <a:pt x="35" y="10"/>
                    <a:pt x="41" y="10"/>
                    <a:pt x="45" y="13"/>
                  </a:cubicBezTo>
                  <a:cubicBezTo>
                    <a:pt x="47" y="14"/>
                    <a:pt x="52" y="22"/>
                    <a:pt x="51" y="16"/>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2" name="Freeform 215">
              <a:extLst>
                <a:ext uri="{FF2B5EF4-FFF2-40B4-BE49-F238E27FC236}">
                  <a16:creationId xmlns:a16="http://schemas.microsoft.com/office/drawing/2014/main" id="{DDBA336B-0E7B-4E30-BDE1-D9107567DDEF}"/>
                </a:ext>
              </a:extLst>
            </p:cNvPr>
            <p:cNvSpPr>
              <a:spLocks/>
            </p:cNvSpPr>
            <p:nvPr/>
          </p:nvSpPr>
          <p:spPr bwMode="auto">
            <a:xfrm>
              <a:off x="4070" y="2458"/>
              <a:ext cx="146" cy="120"/>
            </a:xfrm>
            <a:custGeom>
              <a:avLst/>
              <a:gdLst>
                <a:gd name="T0" fmla="*/ 210 w 101"/>
                <a:gd name="T1" fmla="*/ 19 h 83"/>
                <a:gd name="T2" fmla="*/ 95 w 101"/>
                <a:gd name="T3" fmla="*/ 42 h 83"/>
                <a:gd name="T4" fmla="*/ 75 w 101"/>
                <a:gd name="T5" fmla="*/ 74 h 83"/>
                <a:gd name="T6" fmla="*/ 33 w 101"/>
                <a:gd name="T7" fmla="*/ 74 h 83"/>
                <a:gd name="T8" fmla="*/ 39 w 101"/>
                <a:gd name="T9" fmla="*/ 130 h 83"/>
                <a:gd name="T10" fmla="*/ 14 w 101"/>
                <a:gd name="T11" fmla="*/ 156 h 83"/>
                <a:gd name="T12" fmla="*/ 55 w 101"/>
                <a:gd name="T13" fmla="*/ 202 h 83"/>
                <a:gd name="T14" fmla="*/ 116 w 101"/>
                <a:gd name="T15" fmla="*/ 198 h 83"/>
                <a:gd name="T16" fmla="*/ 155 w 101"/>
                <a:gd name="T17" fmla="*/ 249 h 83"/>
                <a:gd name="T18" fmla="*/ 217 w 101"/>
                <a:gd name="T19" fmla="*/ 210 h 83"/>
                <a:gd name="T20" fmla="*/ 276 w 101"/>
                <a:gd name="T21" fmla="*/ 178 h 83"/>
                <a:gd name="T22" fmla="*/ 263 w 101"/>
                <a:gd name="T23" fmla="*/ 75 h 83"/>
                <a:gd name="T24" fmla="*/ 249 w 101"/>
                <a:gd name="T25" fmla="*/ 116 h 83"/>
                <a:gd name="T26" fmla="*/ 263 w 101"/>
                <a:gd name="T27" fmla="*/ 136 h 83"/>
                <a:gd name="T28" fmla="*/ 230 w 101"/>
                <a:gd name="T29" fmla="*/ 149 h 83"/>
                <a:gd name="T30" fmla="*/ 205 w 101"/>
                <a:gd name="T31" fmla="*/ 155 h 83"/>
                <a:gd name="T32" fmla="*/ 205 w 101"/>
                <a:gd name="T33" fmla="*/ 175 h 83"/>
                <a:gd name="T34" fmla="*/ 184 w 101"/>
                <a:gd name="T35" fmla="*/ 191 h 83"/>
                <a:gd name="T36" fmla="*/ 168 w 101"/>
                <a:gd name="T37" fmla="*/ 211 h 83"/>
                <a:gd name="T38" fmla="*/ 130 w 101"/>
                <a:gd name="T39" fmla="*/ 163 h 83"/>
                <a:gd name="T40" fmla="*/ 107 w 101"/>
                <a:gd name="T41" fmla="*/ 149 h 83"/>
                <a:gd name="T42" fmla="*/ 81 w 101"/>
                <a:gd name="T43" fmla="*/ 163 h 83"/>
                <a:gd name="T44" fmla="*/ 62 w 101"/>
                <a:gd name="T45" fmla="*/ 155 h 83"/>
                <a:gd name="T46" fmla="*/ 84 w 101"/>
                <a:gd name="T47" fmla="*/ 136 h 83"/>
                <a:gd name="T48" fmla="*/ 80 w 101"/>
                <a:gd name="T49" fmla="*/ 107 h 83"/>
                <a:gd name="T50" fmla="*/ 134 w 101"/>
                <a:gd name="T51" fmla="*/ 81 h 83"/>
                <a:gd name="T52" fmla="*/ 160 w 101"/>
                <a:gd name="T53" fmla="*/ 39 h 83"/>
                <a:gd name="T54" fmla="*/ 184 w 101"/>
                <a:gd name="T55" fmla="*/ 33 h 83"/>
                <a:gd name="T56" fmla="*/ 210 w 101"/>
                <a:gd name="T57" fmla="*/ 42 h 83"/>
                <a:gd name="T58" fmla="*/ 211 w 101"/>
                <a:gd name="T59" fmla="*/ 19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1" h="83">
                  <a:moveTo>
                    <a:pt x="69" y="6"/>
                  </a:moveTo>
                  <a:cubicBezTo>
                    <a:pt x="56" y="0"/>
                    <a:pt x="41" y="1"/>
                    <a:pt x="32" y="14"/>
                  </a:cubicBezTo>
                  <a:cubicBezTo>
                    <a:pt x="30" y="17"/>
                    <a:pt x="29" y="23"/>
                    <a:pt x="25" y="24"/>
                  </a:cubicBezTo>
                  <a:cubicBezTo>
                    <a:pt x="21" y="26"/>
                    <a:pt x="15" y="22"/>
                    <a:pt x="11" y="24"/>
                  </a:cubicBezTo>
                  <a:cubicBezTo>
                    <a:pt x="0" y="31"/>
                    <a:pt x="19" y="35"/>
                    <a:pt x="13" y="43"/>
                  </a:cubicBezTo>
                  <a:cubicBezTo>
                    <a:pt x="10" y="47"/>
                    <a:pt x="6" y="45"/>
                    <a:pt x="5" y="52"/>
                  </a:cubicBezTo>
                  <a:cubicBezTo>
                    <a:pt x="5" y="59"/>
                    <a:pt x="11" y="65"/>
                    <a:pt x="18" y="67"/>
                  </a:cubicBezTo>
                  <a:cubicBezTo>
                    <a:pt x="26" y="68"/>
                    <a:pt x="31" y="61"/>
                    <a:pt x="38" y="66"/>
                  </a:cubicBezTo>
                  <a:cubicBezTo>
                    <a:pt x="44" y="70"/>
                    <a:pt x="44" y="80"/>
                    <a:pt x="51" y="82"/>
                  </a:cubicBezTo>
                  <a:cubicBezTo>
                    <a:pt x="58" y="83"/>
                    <a:pt x="67" y="72"/>
                    <a:pt x="72" y="69"/>
                  </a:cubicBezTo>
                  <a:cubicBezTo>
                    <a:pt x="78" y="64"/>
                    <a:pt x="85" y="64"/>
                    <a:pt x="91" y="59"/>
                  </a:cubicBezTo>
                  <a:cubicBezTo>
                    <a:pt x="99" y="52"/>
                    <a:pt x="101" y="28"/>
                    <a:pt x="87" y="25"/>
                  </a:cubicBezTo>
                  <a:cubicBezTo>
                    <a:pt x="74" y="23"/>
                    <a:pt x="82" y="34"/>
                    <a:pt x="82" y="38"/>
                  </a:cubicBezTo>
                  <a:cubicBezTo>
                    <a:pt x="75" y="40"/>
                    <a:pt x="86" y="42"/>
                    <a:pt x="87" y="45"/>
                  </a:cubicBezTo>
                  <a:cubicBezTo>
                    <a:pt x="89" y="52"/>
                    <a:pt x="78" y="49"/>
                    <a:pt x="76" y="49"/>
                  </a:cubicBezTo>
                  <a:cubicBezTo>
                    <a:pt x="72" y="49"/>
                    <a:pt x="70" y="47"/>
                    <a:pt x="68" y="51"/>
                  </a:cubicBezTo>
                  <a:cubicBezTo>
                    <a:pt x="66" y="54"/>
                    <a:pt x="69" y="55"/>
                    <a:pt x="68" y="58"/>
                  </a:cubicBezTo>
                  <a:cubicBezTo>
                    <a:pt x="67" y="60"/>
                    <a:pt x="63" y="61"/>
                    <a:pt x="61" y="63"/>
                  </a:cubicBezTo>
                  <a:cubicBezTo>
                    <a:pt x="59" y="64"/>
                    <a:pt x="57" y="69"/>
                    <a:pt x="55" y="70"/>
                  </a:cubicBezTo>
                  <a:cubicBezTo>
                    <a:pt x="48" y="71"/>
                    <a:pt x="46" y="58"/>
                    <a:pt x="43" y="54"/>
                  </a:cubicBezTo>
                  <a:cubicBezTo>
                    <a:pt x="41" y="52"/>
                    <a:pt x="38" y="49"/>
                    <a:pt x="35" y="49"/>
                  </a:cubicBezTo>
                  <a:cubicBezTo>
                    <a:pt x="30" y="49"/>
                    <a:pt x="31" y="53"/>
                    <a:pt x="27" y="54"/>
                  </a:cubicBezTo>
                  <a:cubicBezTo>
                    <a:pt x="23" y="55"/>
                    <a:pt x="21" y="55"/>
                    <a:pt x="21" y="51"/>
                  </a:cubicBezTo>
                  <a:cubicBezTo>
                    <a:pt x="21" y="47"/>
                    <a:pt x="25" y="47"/>
                    <a:pt x="28" y="45"/>
                  </a:cubicBezTo>
                  <a:cubicBezTo>
                    <a:pt x="35" y="41"/>
                    <a:pt x="34" y="37"/>
                    <a:pt x="26" y="35"/>
                  </a:cubicBezTo>
                  <a:cubicBezTo>
                    <a:pt x="30" y="28"/>
                    <a:pt x="41" y="36"/>
                    <a:pt x="44" y="27"/>
                  </a:cubicBezTo>
                  <a:cubicBezTo>
                    <a:pt x="48" y="20"/>
                    <a:pt x="40" y="15"/>
                    <a:pt x="53" y="13"/>
                  </a:cubicBezTo>
                  <a:cubicBezTo>
                    <a:pt x="55" y="12"/>
                    <a:pt x="59" y="11"/>
                    <a:pt x="61" y="11"/>
                  </a:cubicBezTo>
                  <a:cubicBezTo>
                    <a:pt x="64" y="11"/>
                    <a:pt x="66" y="14"/>
                    <a:pt x="69" y="14"/>
                  </a:cubicBezTo>
                  <a:cubicBezTo>
                    <a:pt x="76" y="14"/>
                    <a:pt x="73" y="9"/>
                    <a:pt x="70" y="6"/>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3" name="Freeform 216">
              <a:extLst>
                <a:ext uri="{FF2B5EF4-FFF2-40B4-BE49-F238E27FC236}">
                  <a16:creationId xmlns:a16="http://schemas.microsoft.com/office/drawing/2014/main" id="{BFC52533-162D-4B08-9508-2DED4C1CF7E6}"/>
                </a:ext>
              </a:extLst>
            </p:cNvPr>
            <p:cNvSpPr>
              <a:spLocks/>
            </p:cNvSpPr>
            <p:nvPr/>
          </p:nvSpPr>
          <p:spPr bwMode="auto">
            <a:xfrm>
              <a:off x="3855" y="2569"/>
              <a:ext cx="140" cy="114"/>
            </a:xfrm>
            <a:custGeom>
              <a:avLst/>
              <a:gdLst>
                <a:gd name="T0" fmla="*/ 267 w 97"/>
                <a:gd name="T1" fmla="*/ 25 h 79"/>
                <a:gd name="T2" fmla="*/ 216 w 97"/>
                <a:gd name="T3" fmla="*/ 1 h 79"/>
                <a:gd name="T4" fmla="*/ 185 w 97"/>
                <a:gd name="T5" fmla="*/ 9 h 79"/>
                <a:gd name="T6" fmla="*/ 175 w 97"/>
                <a:gd name="T7" fmla="*/ 29 h 79"/>
                <a:gd name="T8" fmla="*/ 137 w 97"/>
                <a:gd name="T9" fmla="*/ 39 h 79"/>
                <a:gd name="T10" fmla="*/ 81 w 97"/>
                <a:gd name="T11" fmla="*/ 52 h 79"/>
                <a:gd name="T12" fmla="*/ 36 w 97"/>
                <a:gd name="T13" fmla="*/ 147 h 79"/>
                <a:gd name="T14" fmla="*/ 46 w 97"/>
                <a:gd name="T15" fmla="*/ 231 h 79"/>
                <a:gd name="T16" fmla="*/ 127 w 97"/>
                <a:gd name="T17" fmla="*/ 219 h 79"/>
                <a:gd name="T18" fmla="*/ 178 w 97"/>
                <a:gd name="T19" fmla="*/ 170 h 79"/>
                <a:gd name="T20" fmla="*/ 231 w 97"/>
                <a:gd name="T21" fmla="*/ 163 h 79"/>
                <a:gd name="T22" fmla="*/ 279 w 97"/>
                <a:gd name="T23" fmla="*/ 121 h 79"/>
                <a:gd name="T24" fmla="*/ 286 w 97"/>
                <a:gd name="T25" fmla="*/ 75 h 79"/>
                <a:gd name="T26" fmla="*/ 257 w 97"/>
                <a:gd name="T27" fmla="*/ 74 h 79"/>
                <a:gd name="T28" fmla="*/ 235 w 97"/>
                <a:gd name="T29" fmla="*/ 114 h 79"/>
                <a:gd name="T30" fmla="*/ 183 w 97"/>
                <a:gd name="T31" fmla="*/ 128 h 79"/>
                <a:gd name="T32" fmla="*/ 165 w 97"/>
                <a:gd name="T33" fmla="*/ 150 h 79"/>
                <a:gd name="T34" fmla="*/ 121 w 97"/>
                <a:gd name="T35" fmla="*/ 150 h 79"/>
                <a:gd name="T36" fmla="*/ 107 w 97"/>
                <a:gd name="T37" fmla="*/ 189 h 79"/>
                <a:gd name="T38" fmla="*/ 61 w 97"/>
                <a:gd name="T39" fmla="*/ 185 h 79"/>
                <a:gd name="T40" fmla="*/ 75 w 97"/>
                <a:gd name="T41" fmla="*/ 136 h 79"/>
                <a:gd name="T42" fmla="*/ 127 w 97"/>
                <a:gd name="T43" fmla="*/ 108 h 79"/>
                <a:gd name="T44" fmla="*/ 102 w 97"/>
                <a:gd name="T45" fmla="*/ 79 h 79"/>
                <a:gd name="T46" fmla="*/ 144 w 97"/>
                <a:gd name="T47" fmla="*/ 75 h 79"/>
                <a:gd name="T48" fmla="*/ 196 w 97"/>
                <a:gd name="T49" fmla="*/ 48 h 79"/>
                <a:gd name="T50" fmla="*/ 222 w 97"/>
                <a:gd name="T51" fmla="*/ 48 h 79"/>
                <a:gd name="T52" fmla="*/ 240 w 97"/>
                <a:gd name="T53" fmla="*/ 39 h 79"/>
                <a:gd name="T54" fmla="*/ 263 w 97"/>
                <a:gd name="T55" fmla="*/ 39 h 79"/>
                <a:gd name="T56" fmla="*/ 264 w 97"/>
                <a:gd name="T57" fmla="*/ 25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7" h="79">
                  <a:moveTo>
                    <a:pt x="89" y="8"/>
                  </a:moveTo>
                  <a:cubicBezTo>
                    <a:pt x="85" y="4"/>
                    <a:pt x="78" y="1"/>
                    <a:pt x="72" y="1"/>
                  </a:cubicBezTo>
                  <a:cubicBezTo>
                    <a:pt x="69" y="0"/>
                    <a:pt x="65" y="0"/>
                    <a:pt x="62" y="3"/>
                  </a:cubicBezTo>
                  <a:cubicBezTo>
                    <a:pt x="59" y="5"/>
                    <a:pt x="60" y="8"/>
                    <a:pt x="58" y="10"/>
                  </a:cubicBezTo>
                  <a:cubicBezTo>
                    <a:pt x="55" y="15"/>
                    <a:pt x="52" y="13"/>
                    <a:pt x="46" y="13"/>
                  </a:cubicBezTo>
                  <a:cubicBezTo>
                    <a:pt x="38" y="11"/>
                    <a:pt x="33" y="11"/>
                    <a:pt x="27" y="17"/>
                  </a:cubicBezTo>
                  <a:cubicBezTo>
                    <a:pt x="18" y="25"/>
                    <a:pt x="19" y="39"/>
                    <a:pt x="12" y="49"/>
                  </a:cubicBezTo>
                  <a:cubicBezTo>
                    <a:pt x="5" y="58"/>
                    <a:pt x="0" y="73"/>
                    <a:pt x="15" y="77"/>
                  </a:cubicBezTo>
                  <a:cubicBezTo>
                    <a:pt x="23" y="79"/>
                    <a:pt x="35" y="77"/>
                    <a:pt x="42" y="73"/>
                  </a:cubicBezTo>
                  <a:cubicBezTo>
                    <a:pt x="50" y="69"/>
                    <a:pt x="53" y="62"/>
                    <a:pt x="59" y="57"/>
                  </a:cubicBezTo>
                  <a:cubicBezTo>
                    <a:pt x="65" y="53"/>
                    <a:pt x="71" y="55"/>
                    <a:pt x="77" y="54"/>
                  </a:cubicBezTo>
                  <a:cubicBezTo>
                    <a:pt x="84" y="52"/>
                    <a:pt x="89" y="45"/>
                    <a:pt x="93" y="40"/>
                  </a:cubicBezTo>
                  <a:cubicBezTo>
                    <a:pt x="95" y="36"/>
                    <a:pt x="97" y="29"/>
                    <a:pt x="95" y="25"/>
                  </a:cubicBezTo>
                  <a:cubicBezTo>
                    <a:pt x="92" y="22"/>
                    <a:pt x="88" y="21"/>
                    <a:pt x="85" y="24"/>
                  </a:cubicBezTo>
                  <a:cubicBezTo>
                    <a:pt x="80" y="28"/>
                    <a:pt x="87" y="35"/>
                    <a:pt x="78" y="38"/>
                  </a:cubicBezTo>
                  <a:cubicBezTo>
                    <a:pt x="69" y="40"/>
                    <a:pt x="66" y="33"/>
                    <a:pt x="61" y="43"/>
                  </a:cubicBezTo>
                  <a:cubicBezTo>
                    <a:pt x="59" y="46"/>
                    <a:pt x="60" y="49"/>
                    <a:pt x="55" y="50"/>
                  </a:cubicBezTo>
                  <a:cubicBezTo>
                    <a:pt x="50" y="51"/>
                    <a:pt x="46" y="46"/>
                    <a:pt x="40" y="50"/>
                  </a:cubicBezTo>
                  <a:cubicBezTo>
                    <a:pt x="36" y="53"/>
                    <a:pt x="38" y="59"/>
                    <a:pt x="35" y="63"/>
                  </a:cubicBezTo>
                  <a:cubicBezTo>
                    <a:pt x="31" y="67"/>
                    <a:pt x="23" y="66"/>
                    <a:pt x="20" y="62"/>
                  </a:cubicBezTo>
                  <a:cubicBezTo>
                    <a:pt x="16" y="57"/>
                    <a:pt x="21" y="49"/>
                    <a:pt x="25" y="45"/>
                  </a:cubicBezTo>
                  <a:cubicBezTo>
                    <a:pt x="28" y="42"/>
                    <a:pt x="40" y="40"/>
                    <a:pt x="42" y="36"/>
                  </a:cubicBezTo>
                  <a:cubicBezTo>
                    <a:pt x="43" y="30"/>
                    <a:pt x="33" y="30"/>
                    <a:pt x="34" y="26"/>
                  </a:cubicBezTo>
                  <a:cubicBezTo>
                    <a:pt x="36" y="19"/>
                    <a:pt x="45" y="24"/>
                    <a:pt x="48" y="25"/>
                  </a:cubicBezTo>
                  <a:cubicBezTo>
                    <a:pt x="60" y="30"/>
                    <a:pt x="57" y="18"/>
                    <a:pt x="65" y="16"/>
                  </a:cubicBezTo>
                  <a:cubicBezTo>
                    <a:pt x="68" y="15"/>
                    <a:pt x="71" y="17"/>
                    <a:pt x="74" y="16"/>
                  </a:cubicBezTo>
                  <a:cubicBezTo>
                    <a:pt x="77" y="15"/>
                    <a:pt x="76" y="13"/>
                    <a:pt x="80" y="13"/>
                  </a:cubicBezTo>
                  <a:cubicBezTo>
                    <a:pt x="83" y="13"/>
                    <a:pt x="84" y="16"/>
                    <a:pt x="87" y="13"/>
                  </a:cubicBezTo>
                  <a:cubicBezTo>
                    <a:pt x="89" y="12"/>
                    <a:pt x="90" y="9"/>
                    <a:pt x="88" y="8"/>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4" name="Freeform 217">
              <a:extLst>
                <a:ext uri="{FF2B5EF4-FFF2-40B4-BE49-F238E27FC236}">
                  <a16:creationId xmlns:a16="http://schemas.microsoft.com/office/drawing/2014/main" id="{F7ECBCEA-0D98-4CFD-9CFE-AD6EE5932A29}"/>
                </a:ext>
              </a:extLst>
            </p:cNvPr>
            <p:cNvSpPr>
              <a:spLocks/>
            </p:cNvSpPr>
            <p:nvPr/>
          </p:nvSpPr>
          <p:spPr bwMode="auto">
            <a:xfrm>
              <a:off x="3846" y="2421"/>
              <a:ext cx="159" cy="105"/>
            </a:xfrm>
            <a:custGeom>
              <a:avLst/>
              <a:gdLst>
                <a:gd name="T0" fmla="*/ 230 w 110"/>
                <a:gd name="T1" fmla="*/ 22 h 72"/>
                <a:gd name="T2" fmla="*/ 149 w 110"/>
                <a:gd name="T3" fmla="*/ 13 h 72"/>
                <a:gd name="T4" fmla="*/ 94 w 110"/>
                <a:gd name="T5" fmla="*/ 74 h 72"/>
                <a:gd name="T6" fmla="*/ 14 w 110"/>
                <a:gd name="T7" fmla="*/ 140 h 72"/>
                <a:gd name="T8" fmla="*/ 81 w 110"/>
                <a:gd name="T9" fmla="*/ 171 h 72"/>
                <a:gd name="T10" fmla="*/ 145 w 110"/>
                <a:gd name="T11" fmla="*/ 204 h 72"/>
                <a:gd name="T12" fmla="*/ 205 w 110"/>
                <a:gd name="T13" fmla="*/ 191 h 72"/>
                <a:gd name="T14" fmla="*/ 225 w 110"/>
                <a:gd name="T15" fmla="*/ 130 h 72"/>
                <a:gd name="T16" fmla="*/ 278 w 110"/>
                <a:gd name="T17" fmla="*/ 140 h 72"/>
                <a:gd name="T18" fmla="*/ 324 w 110"/>
                <a:gd name="T19" fmla="*/ 96 h 72"/>
                <a:gd name="T20" fmla="*/ 318 w 110"/>
                <a:gd name="T21" fmla="*/ 53 h 72"/>
                <a:gd name="T22" fmla="*/ 292 w 110"/>
                <a:gd name="T23" fmla="*/ 74 h 72"/>
                <a:gd name="T24" fmla="*/ 250 w 110"/>
                <a:gd name="T25" fmla="*/ 88 h 72"/>
                <a:gd name="T26" fmla="*/ 230 w 110"/>
                <a:gd name="T27" fmla="*/ 115 h 72"/>
                <a:gd name="T28" fmla="*/ 197 w 110"/>
                <a:gd name="T29" fmla="*/ 134 h 72"/>
                <a:gd name="T30" fmla="*/ 194 w 110"/>
                <a:gd name="T31" fmla="*/ 163 h 72"/>
                <a:gd name="T32" fmla="*/ 156 w 110"/>
                <a:gd name="T33" fmla="*/ 162 h 72"/>
                <a:gd name="T34" fmla="*/ 142 w 110"/>
                <a:gd name="T35" fmla="*/ 124 h 72"/>
                <a:gd name="T36" fmla="*/ 90 w 110"/>
                <a:gd name="T37" fmla="*/ 128 h 72"/>
                <a:gd name="T38" fmla="*/ 69 w 110"/>
                <a:gd name="T39" fmla="*/ 143 h 72"/>
                <a:gd name="T40" fmla="*/ 95 w 110"/>
                <a:gd name="T41" fmla="*/ 108 h 72"/>
                <a:gd name="T42" fmla="*/ 169 w 110"/>
                <a:gd name="T43" fmla="*/ 50 h 72"/>
                <a:gd name="T44" fmla="*/ 210 w 110"/>
                <a:gd name="T45" fmla="*/ 73 h 72"/>
                <a:gd name="T46" fmla="*/ 236 w 110"/>
                <a:gd name="T47" fmla="*/ 53 h 72"/>
                <a:gd name="T48" fmla="*/ 230 w 110"/>
                <a:gd name="T49" fmla="*/ 22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72">
                  <a:moveTo>
                    <a:pt x="76" y="7"/>
                  </a:moveTo>
                  <a:cubicBezTo>
                    <a:pt x="66" y="6"/>
                    <a:pt x="60" y="0"/>
                    <a:pt x="49" y="4"/>
                  </a:cubicBezTo>
                  <a:cubicBezTo>
                    <a:pt x="40" y="8"/>
                    <a:pt x="38" y="17"/>
                    <a:pt x="31" y="24"/>
                  </a:cubicBezTo>
                  <a:cubicBezTo>
                    <a:pt x="24" y="33"/>
                    <a:pt x="0" y="28"/>
                    <a:pt x="5" y="45"/>
                  </a:cubicBezTo>
                  <a:cubicBezTo>
                    <a:pt x="8" y="55"/>
                    <a:pt x="18" y="57"/>
                    <a:pt x="27" y="55"/>
                  </a:cubicBezTo>
                  <a:cubicBezTo>
                    <a:pt x="41" y="53"/>
                    <a:pt x="39" y="59"/>
                    <a:pt x="48" y="66"/>
                  </a:cubicBezTo>
                  <a:cubicBezTo>
                    <a:pt x="54" y="72"/>
                    <a:pt x="63" y="69"/>
                    <a:pt x="68" y="62"/>
                  </a:cubicBezTo>
                  <a:cubicBezTo>
                    <a:pt x="72" y="57"/>
                    <a:pt x="69" y="47"/>
                    <a:pt x="75" y="42"/>
                  </a:cubicBezTo>
                  <a:cubicBezTo>
                    <a:pt x="81" y="38"/>
                    <a:pt x="87" y="44"/>
                    <a:pt x="92" y="45"/>
                  </a:cubicBezTo>
                  <a:cubicBezTo>
                    <a:pt x="100" y="46"/>
                    <a:pt x="105" y="37"/>
                    <a:pt x="107" y="31"/>
                  </a:cubicBezTo>
                  <a:cubicBezTo>
                    <a:pt x="109" y="26"/>
                    <a:pt x="110" y="19"/>
                    <a:pt x="105" y="17"/>
                  </a:cubicBezTo>
                  <a:cubicBezTo>
                    <a:pt x="99" y="14"/>
                    <a:pt x="98" y="20"/>
                    <a:pt x="97" y="24"/>
                  </a:cubicBezTo>
                  <a:cubicBezTo>
                    <a:pt x="94" y="40"/>
                    <a:pt x="92" y="21"/>
                    <a:pt x="83" y="28"/>
                  </a:cubicBezTo>
                  <a:cubicBezTo>
                    <a:pt x="79" y="31"/>
                    <a:pt x="82" y="35"/>
                    <a:pt x="76" y="37"/>
                  </a:cubicBezTo>
                  <a:cubicBezTo>
                    <a:pt x="70" y="39"/>
                    <a:pt x="67" y="35"/>
                    <a:pt x="65" y="43"/>
                  </a:cubicBezTo>
                  <a:cubicBezTo>
                    <a:pt x="64" y="46"/>
                    <a:pt x="66" y="51"/>
                    <a:pt x="64" y="53"/>
                  </a:cubicBezTo>
                  <a:cubicBezTo>
                    <a:pt x="61" y="56"/>
                    <a:pt x="55" y="54"/>
                    <a:pt x="52" y="52"/>
                  </a:cubicBezTo>
                  <a:cubicBezTo>
                    <a:pt x="49" y="49"/>
                    <a:pt x="51" y="43"/>
                    <a:pt x="47" y="40"/>
                  </a:cubicBezTo>
                  <a:cubicBezTo>
                    <a:pt x="43" y="37"/>
                    <a:pt x="34" y="38"/>
                    <a:pt x="30" y="41"/>
                  </a:cubicBezTo>
                  <a:cubicBezTo>
                    <a:pt x="27" y="42"/>
                    <a:pt x="27" y="47"/>
                    <a:pt x="23" y="46"/>
                  </a:cubicBezTo>
                  <a:cubicBezTo>
                    <a:pt x="14" y="43"/>
                    <a:pt x="30" y="36"/>
                    <a:pt x="32" y="35"/>
                  </a:cubicBezTo>
                  <a:cubicBezTo>
                    <a:pt x="41" y="32"/>
                    <a:pt x="64" y="32"/>
                    <a:pt x="56" y="16"/>
                  </a:cubicBezTo>
                  <a:cubicBezTo>
                    <a:pt x="65" y="10"/>
                    <a:pt x="64" y="25"/>
                    <a:pt x="69" y="23"/>
                  </a:cubicBezTo>
                  <a:cubicBezTo>
                    <a:pt x="74" y="22"/>
                    <a:pt x="70" y="14"/>
                    <a:pt x="78" y="17"/>
                  </a:cubicBezTo>
                  <a:cubicBezTo>
                    <a:pt x="81" y="13"/>
                    <a:pt x="79" y="10"/>
                    <a:pt x="76" y="7"/>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5" name="Freeform 218">
              <a:extLst>
                <a:ext uri="{FF2B5EF4-FFF2-40B4-BE49-F238E27FC236}">
                  <a16:creationId xmlns:a16="http://schemas.microsoft.com/office/drawing/2014/main" id="{57C95E84-235F-4054-BBED-9F318C386D18}"/>
                </a:ext>
              </a:extLst>
            </p:cNvPr>
            <p:cNvSpPr>
              <a:spLocks/>
            </p:cNvSpPr>
            <p:nvPr/>
          </p:nvSpPr>
          <p:spPr bwMode="auto">
            <a:xfrm>
              <a:off x="3660" y="2529"/>
              <a:ext cx="149" cy="160"/>
            </a:xfrm>
            <a:custGeom>
              <a:avLst/>
              <a:gdLst>
                <a:gd name="T0" fmla="*/ 216 w 103"/>
                <a:gd name="T1" fmla="*/ 36 h 111"/>
                <a:gd name="T2" fmla="*/ 55 w 103"/>
                <a:gd name="T3" fmla="*/ 102 h 111"/>
                <a:gd name="T4" fmla="*/ 69 w 103"/>
                <a:gd name="T5" fmla="*/ 150 h 111"/>
                <a:gd name="T6" fmla="*/ 13 w 103"/>
                <a:gd name="T7" fmla="*/ 203 h 111"/>
                <a:gd name="T8" fmla="*/ 33 w 103"/>
                <a:gd name="T9" fmla="*/ 255 h 111"/>
                <a:gd name="T10" fmla="*/ 80 w 103"/>
                <a:gd name="T11" fmla="*/ 303 h 111"/>
                <a:gd name="T12" fmla="*/ 230 w 103"/>
                <a:gd name="T13" fmla="*/ 258 h 111"/>
                <a:gd name="T14" fmla="*/ 263 w 103"/>
                <a:gd name="T15" fmla="*/ 192 h 111"/>
                <a:gd name="T16" fmla="*/ 305 w 103"/>
                <a:gd name="T17" fmla="*/ 114 h 111"/>
                <a:gd name="T18" fmla="*/ 291 w 103"/>
                <a:gd name="T19" fmla="*/ 76 h 111"/>
                <a:gd name="T20" fmla="*/ 266 w 103"/>
                <a:gd name="T21" fmla="*/ 117 h 111"/>
                <a:gd name="T22" fmla="*/ 233 w 103"/>
                <a:gd name="T23" fmla="*/ 123 h 111"/>
                <a:gd name="T24" fmla="*/ 217 w 103"/>
                <a:gd name="T25" fmla="*/ 161 h 111"/>
                <a:gd name="T26" fmla="*/ 216 w 103"/>
                <a:gd name="T27" fmla="*/ 212 h 111"/>
                <a:gd name="T28" fmla="*/ 163 w 103"/>
                <a:gd name="T29" fmla="*/ 212 h 111"/>
                <a:gd name="T30" fmla="*/ 136 w 103"/>
                <a:gd name="T31" fmla="*/ 225 h 111"/>
                <a:gd name="T32" fmla="*/ 130 w 103"/>
                <a:gd name="T33" fmla="*/ 255 h 111"/>
                <a:gd name="T34" fmla="*/ 74 w 103"/>
                <a:gd name="T35" fmla="*/ 231 h 111"/>
                <a:gd name="T36" fmla="*/ 135 w 103"/>
                <a:gd name="T37" fmla="*/ 169 h 111"/>
                <a:gd name="T38" fmla="*/ 116 w 103"/>
                <a:gd name="T39" fmla="*/ 102 h 111"/>
                <a:gd name="T40" fmla="*/ 178 w 103"/>
                <a:gd name="T41" fmla="*/ 81 h 111"/>
                <a:gd name="T42" fmla="*/ 182 w 103"/>
                <a:gd name="T43" fmla="*/ 53 h 111"/>
                <a:gd name="T44" fmla="*/ 210 w 103"/>
                <a:gd name="T45" fmla="*/ 56 h 111"/>
                <a:gd name="T46" fmla="*/ 233 w 103"/>
                <a:gd name="T47" fmla="*/ 46 h 111"/>
                <a:gd name="T48" fmla="*/ 210 w 103"/>
                <a:gd name="T49" fmla="*/ 33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 h="111">
                  <a:moveTo>
                    <a:pt x="71" y="12"/>
                  </a:moveTo>
                  <a:cubicBezTo>
                    <a:pt x="54" y="0"/>
                    <a:pt x="19" y="13"/>
                    <a:pt x="18" y="34"/>
                  </a:cubicBezTo>
                  <a:cubicBezTo>
                    <a:pt x="17" y="40"/>
                    <a:pt x="24" y="45"/>
                    <a:pt x="23" y="50"/>
                  </a:cubicBezTo>
                  <a:cubicBezTo>
                    <a:pt x="21" y="57"/>
                    <a:pt x="7" y="60"/>
                    <a:pt x="4" y="68"/>
                  </a:cubicBezTo>
                  <a:cubicBezTo>
                    <a:pt x="0" y="77"/>
                    <a:pt x="5" y="80"/>
                    <a:pt x="11" y="85"/>
                  </a:cubicBezTo>
                  <a:cubicBezTo>
                    <a:pt x="17" y="90"/>
                    <a:pt x="19" y="98"/>
                    <a:pt x="26" y="101"/>
                  </a:cubicBezTo>
                  <a:cubicBezTo>
                    <a:pt x="42" y="111"/>
                    <a:pt x="66" y="100"/>
                    <a:pt x="76" y="86"/>
                  </a:cubicBezTo>
                  <a:cubicBezTo>
                    <a:pt x="81" y="80"/>
                    <a:pt x="83" y="71"/>
                    <a:pt x="87" y="64"/>
                  </a:cubicBezTo>
                  <a:cubicBezTo>
                    <a:pt x="92" y="56"/>
                    <a:pt x="99" y="48"/>
                    <a:pt x="101" y="38"/>
                  </a:cubicBezTo>
                  <a:cubicBezTo>
                    <a:pt x="102" y="33"/>
                    <a:pt x="103" y="26"/>
                    <a:pt x="96" y="26"/>
                  </a:cubicBezTo>
                  <a:cubicBezTo>
                    <a:pt x="88" y="26"/>
                    <a:pt x="92" y="36"/>
                    <a:pt x="88" y="39"/>
                  </a:cubicBezTo>
                  <a:cubicBezTo>
                    <a:pt x="85" y="41"/>
                    <a:pt x="80" y="39"/>
                    <a:pt x="77" y="41"/>
                  </a:cubicBezTo>
                  <a:cubicBezTo>
                    <a:pt x="72" y="44"/>
                    <a:pt x="71" y="49"/>
                    <a:pt x="72" y="54"/>
                  </a:cubicBezTo>
                  <a:cubicBezTo>
                    <a:pt x="73" y="61"/>
                    <a:pt x="77" y="65"/>
                    <a:pt x="71" y="71"/>
                  </a:cubicBezTo>
                  <a:cubicBezTo>
                    <a:pt x="64" y="79"/>
                    <a:pt x="61" y="72"/>
                    <a:pt x="54" y="71"/>
                  </a:cubicBezTo>
                  <a:cubicBezTo>
                    <a:pt x="50" y="70"/>
                    <a:pt x="47" y="72"/>
                    <a:pt x="45" y="75"/>
                  </a:cubicBezTo>
                  <a:cubicBezTo>
                    <a:pt x="44" y="78"/>
                    <a:pt x="45" y="83"/>
                    <a:pt x="43" y="85"/>
                  </a:cubicBezTo>
                  <a:cubicBezTo>
                    <a:pt x="38" y="90"/>
                    <a:pt x="25" y="84"/>
                    <a:pt x="24" y="77"/>
                  </a:cubicBezTo>
                  <a:cubicBezTo>
                    <a:pt x="23" y="65"/>
                    <a:pt x="41" y="66"/>
                    <a:pt x="44" y="56"/>
                  </a:cubicBezTo>
                  <a:cubicBezTo>
                    <a:pt x="47" y="45"/>
                    <a:pt x="32" y="44"/>
                    <a:pt x="38" y="34"/>
                  </a:cubicBezTo>
                  <a:cubicBezTo>
                    <a:pt x="44" y="25"/>
                    <a:pt x="54" y="33"/>
                    <a:pt x="59" y="27"/>
                  </a:cubicBezTo>
                  <a:cubicBezTo>
                    <a:pt x="61" y="25"/>
                    <a:pt x="58" y="20"/>
                    <a:pt x="60" y="18"/>
                  </a:cubicBezTo>
                  <a:cubicBezTo>
                    <a:pt x="63" y="16"/>
                    <a:pt x="67" y="18"/>
                    <a:pt x="69" y="19"/>
                  </a:cubicBezTo>
                  <a:cubicBezTo>
                    <a:pt x="72" y="19"/>
                    <a:pt x="79" y="22"/>
                    <a:pt x="77" y="15"/>
                  </a:cubicBezTo>
                  <a:cubicBezTo>
                    <a:pt x="76" y="11"/>
                    <a:pt x="71" y="12"/>
                    <a:pt x="69" y="11"/>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6" name="Freeform 219">
              <a:extLst>
                <a:ext uri="{FF2B5EF4-FFF2-40B4-BE49-F238E27FC236}">
                  <a16:creationId xmlns:a16="http://schemas.microsoft.com/office/drawing/2014/main" id="{E534F39D-08E2-49EF-9435-214EFAB5E7AB}"/>
                </a:ext>
              </a:extLst>
            </p:cNvPr>
            <p:cNvSpPr>
              <a:spLocks/>
            </p:cNvSpPr>
            <p:nvPr/>
          </p:nvSpPr>
          <p:spPr bwMode="auto">
            <a:xfrm>
              <a:off x="3701" y="2427"/>
              <a:ext cx="88" cy="64"/>
            </a:xfrm>
            <a:custGeom>
              <a:avLst/>
              <a:gdLst>
                <a:gd name="T0" fmla="*/ 131 w 61"/>
                <a:gd name="T1" fmla="*/ 6 h 44"/>
                <a:gd name="T2" fmla="*/ 108 w 61"/>
                <a:gd name="T3" fmla="*/ 0 h 44"/>
                <a:gd name="T4" fmla="*/ 72 w 61"/>
                <a:gd name="T5" fmla="*/ 15 h 44"/>
                <a:gd name="T6" fmla="*/ 25 w 61"/>
                <a:gd name="T7" fmla="*/ 89 h 44"/>
                <a:gd name="T8" fmla="*/ 1 w 61"/>
                <a:gd name="T9" fmla="*/ 108 h 44"/>
                <a:gd name="T10" fmla="*/ 42 w 61"/>
                <a:gd name="T11" fmla="*/ 135 h 44"/>
                <a:gd name="T12" fmla="*/ 95 w 61"/>
                <a:gd name="T13" fmla="*/ 121 h 44"/>
                <a:gd name="T14" fmla="*/ 137 w 61"/>
                <a:gd name="T15" fmla="*/ 134 h 44"/>
                <a:gd name="T16" fmla="*/ 164 w 61"/>
                <a:gd name="T17" fmla="*/ 65 h 44"/>
                <a:gd name="T18" fmla="*/ 141 w 61"/>
                <a:gd name="T19" fmla="*/ 87 h 44"/>
                <a:gd name="T20" fmla="*/ 117 w 61"/>
                <a:gd name="T21" fmla="*/ 76 h 44"/>
                <a:gd name="T22" fmla="*/ 89 w 61"/>
                <a:gd name="T23" fmla="*/ 83 h 44"/>
                <a:gd name="T24" fmla="*/ 72 w 61"/>
                <a:gd name="T25" fmla="*/ 99 h 44"/>
                <a:gd name="T26" fmla="*/ 52 w 61"/>
                <a:gd name="T27" fmla="*/ 103 h 44"/>
                <a:gd name="T28" fmla="*/ 104 w 61"/>
                <a:gd name="T29" fmla="*/ 36 h 44"/>
                <a:gd name="T30" fmla="*/ 131 w 61"/>
                <a:gd name="T31" fmla="*/ 36 h 44"/>
                <a:gd name="T32" fmla="*/ 131 w 61"/>
                <a:gd name="T33" fmla="*/ 1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44">
                  <a:moveTo>
                    <a:pt x="44" y="2"/>
                  </a:moveTo>
                  <a:cubicBezTo>
                    <a:pt x="41" y="3"/>
                    <a:pt x="39" y="1"/>
                    <a:pt x="36" y="0"/>
                  </a:cubicBezTo>
                  <a:cubicBezTo>
                    <a:pt x="31" y="0"/>
                    <a:pt x="27" y="2"/>
                    <a:pt x="24" y="5"/>
                  </a:cubicBezTo>
                  <a:cubicBezTo>
                    <a:pt x="17" y="13"/>
                    <a:pt x="19" y="23"/>
                    <a:pt x="8" y="29"/>
                  </a:cubicBezTo>
                  <a:cubicBezTo>
                    <a:pt x="5" y="30"/>
                    <a:pt x="1" y="31"/>
                    <a:pt x="1" y="35"/>
                  </a:cubicBezTo>
                  <a:cubicBezTo>
                    <a:pt x="0" y="42"/>
                    <a:pt x="8" y="44"/>
                    <a:pt x="14" y="44"/>
                  </a:cubicBezTo>
                  <a:cubicBezTo>
                    <a:pt x="20" y="43"/>
                    <a:pt x="25" y="39"/>
                    <a:pt x="32" y="39"/>
                  </a:cubicBezTo>
                  <a:cubicBezTo>
                    <a:pt x="37" y="38"/>
                    <a:pt x="42" y="43"/>
                    <a:pt x="46" y="43"/>
                  </a:cubicBezTo>
                  <a:cubicBezTo>
                    <a:pt x="56" y="42"/>
                    <a:pt x="61" y="27"/>
                    <a:pt x="55" y="21"/>
                  </a:cubicBezTo>
                  <a:cubicBezTo>
                    <a:pt x="47" y="12"/>
                    <a:pt x="51" y="27"/>
                    <a:pt x="47" y="28"/>
                  </a:cubicBezTo>
                  <a:cubicBezTo>
                    <a:pt x="45" y="29"/>
                    <a:pt x="41" y="26"/>
                    <a:pt x="39" y="25"/>
                  </a:cubicBezTo>
                  <a:cubicBezTo>
                    <a:pt x="34" y="23"/>
                    <a:pt x="33" y="25"/>
                    <a:pt x="30" y="27"/>
                  </a:cubicBezTo>
                  <a:cubicBezTo>
                    <a:pt x="27" y="30"/>
                    <a:pt x="27" y="30"/>
                    <a:pt x="24" y="32"/>
                  </a:cubicBezTo>
                  <a:cubicBezTo>
                    <a:pt x="21" y="33"/>
                    <a:pt x="19" y="31"/>
                    <a:pt x="17" y="34"/>
                  </a:cubicBezTo>
                  <a:cubicBezTo>
                    <a:pt x="16" y="22"/>
                    <a:pt x="44" y="24"/>
                    <a:pt x="35" y="12"/>
                  </a:cubicBezTo>
                  <a:cubicBezTo>
                    <a:pt x="38" y="10"/>
                    <a:pt x="42" y="14"/>
                    <a:pt x="44" y="12"/>
                  </a:cubicBezTo>
                  <a:cubicBezTo>
                    <a:pt x="46" y="10"/>
                    <a:pt x="45" y="6"/>
                    <a:pt x="44" y="4"/>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7" name="Freeform 220">
              <a:extLst>
                <a:ext uri="{FF2B5EF4-FFF2-40B4-BE49-F238E27FC236}">
                  <a16:creationId xmlns:a16="http://schemas.microsoft.com/office/drawing/2014/main" id="{241E45CA-15D0-4CFE-A66C-0A5C6CC0C3A7}"/>
                </a:ext>
              </a:extLst>
            </p:cNvPr>
            <p:cNvSpPr>
              <a:spLocks/>
            </p:cNvSpPr>
            <p:nvPr/>
          </p:nvSpPr>
          <p:spPr bwMode="auto">
            <a:xfrm>
              <a:off x="3797" y="2323"/>
              <a:ext cx="93" cy="74"/>
            </a:xfrm>
            <a:custGeom>
              <a:avLst/>
              <a:gdLst>
                <a:gd name="T0" fmla="*/ 196 w 64"/>
                <a:gd name="T1" fmla="*/ 32 h 51"/>
                <a:gd name="T2" fmla="*/ 157 w 64"/>
                <a:gd name="T3" fmla="*/ 0 h 51"/>
                <a:gd name="T4" fmla="*/ 102 w 64"/>
                <a:gd name="T5" fmla="*/ 46 h 51"/>
                <a:gd name="T6" fmla="*/ 60 w 64"/>
                <a:gd name="T7" fmla="*/ 70 h 51"/>
                <a:gd name="T8" fmla="*/ 19 w 64"/>
                <a:gd name="T9" fmla="*/ 86 h 51"/>
                <a:gd name="T10" fmla="*/ 76 w 64"/>
                <a:gd name="T11" fmla="*/ 149 h 51"/>
                <a:gd name="T12" fmla="*/ 108 w 64"/>
                <a:gd name="T13" fmla="*/ 120 h 51"/>
                <a:gd name="T14" fmla="*/ 80 w 64"/>
                <a:gd name="T15" fmla="*/ 103 h 51"/>
                <a:gd name="T16" fmla="*/ 102 w 64"/>
                <a:gd name="T17" fmla="*/ 97 h 51"/>
                <a:gd name="T18" fmla="*/ 116 w 64"/>
                <a:gd name="T19" fmla="*/ 86 h 51"/>
                <a:gd name="T20" fmla="*/ 126 w 64"/>
                <a:gd name="T21" fmla="*/ 64 h 51"/>
                <a:gd name="T22" fmla="*/ 144 w 64"/>
                <a:gd name="T23" fmla="*/ 36 h 51"/>
                <a:gd name="T24" fmla="*/ 157 w 64"/>
                <a:gd name="T25" fmla="*/ 25 h 51"/>
                <a:gd name="T26" fmla="*/ 171 w 64"/>
                <a:gd name="T27" fmla="*/ 41 h 51"/>
                <a:gd name="T28" fmla="*/ 195 w 64"/>
                <a:gd name="T29" fmla="*/ 22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51">
                  <a:moveTo>
                    <a:pt x="64" y="10"/>
                  </a:moveTo>
                  <a:cubicBezTo>
                    <a:pt x="64" y="6"/>
                    <a:pt x="55" y="0"/>
                    <a:pt x="51" y="0"/>
                  </a:cubicBezTo>
                  <a:cubicBezTo>
                    <a:pt x="43" y="0"/>
                    <a:pt x="37" y="9"/>
                    <a:pt x="33" y="15"/>
                  </a:cubicBezTo>
                  <a:cubicBezTo>
                    <a:pt x="29" y="19"/>
                    <a:pt x="25" y="21"/>
                    <a:pt x="19" y="23"/>
                  </a:cubicBezTo>
                  <a:cubicBezTo>
                    <a:pt x="15" y="24"/>
                    <a:pt x="8" y="24"/>
                    <a:pt x="6" y="28"/>
                  </a:cubicBezTo>
                  <a:cubicBezTo>
                    <a:pt x="0" y="37"/>
                    <a:pt x="18" y="51"/>
                    <a:pt x="25" y="49"/>
                  </a:cubicBezTo>
                  <a:cubicBezTo>
                    <a:pt x="29" y="48"/>
                    <a:pt x="38" y="44"/>
                    <a:pt x="35" y="39"/>
                  </a:cubicBezTo>
                  <a:cubicBezTo>
                    <a:pt x="34" y="36"/>
                    <a:pt x="28" y="38"/>
                    <a:pt x="26" y="34"/>
                  </a:cubicBezTo>
                  <a:cubicBezTo>
                    <a:pt x="28" y="32"/>
                    <a:pt x="30" y="33"/>
                    <a:pt x="33" y="32"/>
                  </a:cubicBezTo>
                  <a:cubicBezTo>
                    <a:pt x="37" y="30"/>
                    <a:pt x="36" y="31"/>
                    <a:pt x="38" y="28"/>
                  </a:cubicBezTo>
                  <a:cubicBezTo>
                    <a:pt x="39" y="25"/>
                    <a:pt x="39" y="23"/>
                    <a:pt x="41" y="21"/>
                  </a:cubicBezTo>
                  <a:cubicBezTo>
                    <a:pt x="43" y="17"/>
                    <a:pt x="44" y="15"/>
                    <a:pt x="47" y="12"/>
                  </a:cubicBezTo>
                  <a:cubicBezTo>
                    <a:pt x="48" y="9"/>
                    <a:pt x="47" y="7"/>
                    <a:pt x="51" y="8"/>
                  </a:cubicBezTo>
                  <a:cubicBezTo>
                    <a:pt x="55" y="9"/>
                    <a:pt x="53" y="12"/>
                    <a:pt x="56" y="13"/>
                  </a:cubicBezTo>
                  <a:cubicBezTo>
                    <a:pt x="60" y="16"/>
                    <a:pt x="64" y="13"/>
                    <a:pt x="63" y="7"/>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8" name="Freeform 221">
              <a:extLst>
                <a:ext uri="{FF2B5EF4-FFF2-40B4-BE49-F238E27FC236}">
                  <a16:creationId xmlns:a16="http://schemas.microsoft.com/office/drawing/2014/main" id="{313CED18-C978-4802-8856-BD4168C57D06}"/>
                </a:ext>
              </a:extLst>
            </p:cNvPr>
            <p:cNvSpPr>
              <a:spLocks/>
            </p:cNvSpPr>
            <p:nvPr/>
          </p:nvSpPr>
          <p:spPr bwMode="auto">
            <a:xfrm>
              <a:off x="3953" y="2310"/>
              <a:ext cx="78" cy="72"/>
            </a:xfrm>
            <a:custGeom>
              <a:avLst/>
              <a:gdLst>
                <a:gd name="T0" fmla="*/ 84 w 54"/>
                <a:gd name="T1" fmla="*/ 9 h 50"/>
                <a:gd name="T2" fmla="*/ 0 w 54"/>
                <a:gd name="T3" fmla="*/ 53 h 50"/>
                <a:gd name="T4" fmla="*/ 13 w 54"/>
                <a:gd name="T5" fmla="*/ 95 h 50"/>
                <a:gd name="T6" fmla="*/ 55 w 54"/>
                <a:gd name="T7" fmla="*/ 117 h 50"/>
                <a:gd name="T8" fmla="*/ 90 w 54"/>
                <a:gd name="T9" fmla="*/ 150 h 50"/>
                <a:gd name="T10" fmla="*/ 133 w 54"/>
                <a:gd name="T11" fmla="*/ 137 h 50"/>
                <a:gd name="T12" fmla="*/ 133 w 54"/>
                <a:gd name="T13" fmla="*/ 86 h 50"/>
                <a:gd name="T14" fmla="*/ 84 w 54"/>
                <a:gd name="T15" fmla="*/ 81 h 50"/>
                <a:gd name="T16" fmla="*/ 69 w 54"/>
                <a:gd name="T17" fmla="*/ 62 h 50"/>
                <a:gd name="T18" fmla="*/ 46 w 54"/>
                <a:gd name="T19" fmla="*/ 69 h 50"/>
                <a:gd name="T20" fmla="*/ 66 w 54"/>
                <a:gd name="T21" fmla="*/ 33 h 50"/>
                <a:gd name="T22" fmla="*/ 88 w 54"/>
                <a:gd name="T23" fmla="*/ 27 h 50"/>
                <a:gd name="T24" fmla="*/ 81 w 54"/>
                <a:gd name="T25" fmla="*/ 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50">
                  <a:moveTo>
                    <a:pt x="28" y="3"/>
                  </a:moveTo>
                  <a:cubicBezTo>
                    <a:pt x="17" y="0"/>
                    <a:pt x="2" y="5"/>
                    <a:pt x="0" y="18"/>
                  </a:cubicBezTo>
                  <a:cubicBezTo>
                    <a:pt x="0" y="22"/>
                    <a:pt x="1" y="29"/>
                    <a:pt x="4" y="32"/>
                  </a:cubicBezTo>
                  <a:cubicBezTo>
                    <a:pt x="8" y="36"/>
                    <a:pt x="14" y="35"/>
                    <a:pt x="18" y="39"/>
                  </a:cubicBezTo>
                  <a:cubicBezTo>
                    <a:pt x="22" y="44"/>
                    <a:pt x="22" y="49"/>
                    <a:pt x="30" y="50"/>
                  </a:cubicBezTo>
                  <a:cubicBezTo>
                    <a:pt x="33" y="50"/>
                    <a:pt x="40" y="48"/>
                    <a:pt x="44" y="46"/>
                  </a:cubicBezTo>
                  <a:cubicBezTo>
                    <a:pt x="50" y="43"/>
                    <a:pt x="54" y="31"/>
                    <a:pt x="44" y="29"/>
                  </a:cubicBezTo>
                  <a:cubicBezTo>
                    <a:pt x="34" y="27"/>
                    <a:pt x="36" y="38"/>
                    <a:pt x="28" y="27"/>
                  </a:cubicBezTo>
                  <a:cubicBezTo>
                    <a:pt x="27" y="24"/>
                    <a:pt x="27" y="22"/>
                    <a:pt x="23" y="21"/>
                  </a:cubicBezTo>
                  <a:cubicBezTo>
                    <a:pt x="20" y="21"/>
                    <a:pt x="18" y="24"/>
                    <a:pt x="15" y="23"/>
                  </a:cubicBezTo>
                  <a:cubicBezTo>
                    <a:pt x="5" y="18"/>
                    <a:pt x="18" y="12"/>
                    <a:pt x="22" y="11"/>
                  </a:cubicBezTo>
                  <a:cubicBezTo>
                    <a:pt x="25" y="11"/>
                    <a:pt x="28" y="13"/>
                    <a:pt x="29" y="9"/>
                  </a:cubicBezTo>
                  <a:cubicBezTo>
                    <a:pt x="30" y="7"/>
                    <a:pt x="29" y="5"/>
                    <a:pt x="27" y="4"/>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39" name="Freeform 222">
              <a:extLst>
                <a:ext uri="{FF2B5EF4-FFF2-40B4-BE49-F238E27FC236}">
                  <a16:creationId xmlns:a16="http://schemas.microsoft.com/office/drawing/2014/main" id="{7D42D318-DEAA-4D38-9AED-7623BEE6D4F1}"/>
                </a:ext>
              </a:extLst>
            </p:cNvPr>
            <p:cNvSpPr>
              <a:spLocks/>
            </p:cNvSpPr>
            <p:nvPr/>
          </p:nvSpPr>
          <p:spPr bwMode="auto">
            <a:xfrm>
              <a:off x="3601" y="2348"/>
              <a:ext cx="102" cy="78"/>
            </a:xfrm>
            <a:custGeom>
              <a:avLst/>
              <a:gdLst>
                <a:gd name="T0" fmla="*/ 76 w 71"/>
                <a:gd name="T1" fmla="*/ 20 h 54"/>
                <a:gd name="T2" fmla="*/ 33 w 71"/>
                <a:gd name="T3" fmla="*/ 75 h 54"/>
                <a:gd name="T4" fmla="*/ 82 w 71"/>
                <a:gd name="T5" fmla="*/ 81 h 54"/>
                <a:gd name="T6" fmla="*/ 101 w 71"/>
                <a:gd name="T7" fmla="*/ 130 h 54"/>
                <a:gd name="T8" fmla="*/ 145 w 71"/>
                <a:gd name="T9" fmla="*/ 130 h 54"/>
                <a:gd name="T10" fmla="*/ 170 w 71"/>
                <a:gd name="T11" fmla="*/ 156 h 54"/>
                <a:gd name="T12" fmla="*/ 181 w 71"/>
                <a:gd name="T13" fmla="*/ 66 h 54"/>
                <a:gd name="T14" fmla="*/ 134 w 71"/>
                <a:gd name="T15" fmla="*/ 84 h 54"/>
                <a:gd name="T16" fmla="*/ 124 w 71"/>
                <a:gd name="T17" fmla="*/ 61 h 54"/>
                <a:gd name="T18" fmla="*/ 98 w 71"/>
                <a:gd name="T19" fmla="*/ 55 h 54"/>
                <a:gd name="T20" fmla="*/ 56 w 71"/>
                <a:gd name="T21" fmla="*/ 52 h 54"/>
                <a:gd name="T22" fmla="*/ 80 w 71"/>
                <a:gd name="T23" fmla="*/ 27 h 54"/>
                <a:gd name="T24" fmla="*/ 76 w 71"/>
                <a:gd name="T25" fmla="*/ 2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54">
                  <a:moveTo>
                    <a:pt x="26" y="7"/>
                  </a:moveTo>
                  <a:cubicBezTo>
                    <a:pt x="14" y="0"/>
                    <a:pt x="0" y="20"/>
                    <a:pt x="11" y="25"/>
                  </a:cubicBezTo>
                  <a:cubicBezTo>
                    <a:pt x="18" y="27"/>
                    <a:pt x="22" y="19"/>
                    <a:pt x="28" y="27"/>
                  </a:cubicBezTo>
                  <a:cubicBezTo>
                    <a:pt x="31" y="31"/>
                    <a:pt x="29" y="41"/>
                    <a:pt x="34" y="43"/>
                  </a:cubicBezTo>
                  <a:cubicBezTo>
                    <a:pt x="39" y="45"/>
                    <a:pt x="44" y="38"/>
                    <a:pt x="49" y="43"/>
                  </a:cubicBezTo>
                  <a:cubicBezTo>
                    <a:pt x="53" y="46"/>
                    <a:pt x="50" y="54"/>
                    <a:pt x="57" y="52"/>
                  </a:cubicBezTo>
                  <a:cubicBezTo>
                    <a:pt x="65" y="50"/>
                    <a:pt x="71" y="26"/>
                    <a:pt x="61" y="22"/>
                  </a:cubicBezTo>
                  <a:cubicBezTo>
                    <a:pt x="53" y="20"/>
                    <a:pt x="55" y="36"/>
                    <a:pt x="45" y="28"/>
                  </a:cubicBezTo>
                  <a:cubicBezTo>
                    <a:pt x="42" y="25"/>
                    <a:pt x="44" y="23"/>
                    <a:pt x="42" y="20"/>
                  </a:cubicBezTo>
                  <a:cubicBezTo>
                    <a:pt x="39" y="15"/>
                    <a:pt x="37" y="17"/>
                    <a:pt x="33" y="18"/>
                  </a:cubicBezTo>
                  <a:cubicBezTo>
                    <a:pt x="31" y="18"/>
                    <a:pt x="21" y="18"/>
                    <a:pt x="19" y="17"/>
                  </a:cubicBezTo>
                  <a:cubicBezTo>
                    <a:pt x="12" y="12"/>
                    <a:pt x="27" y="11"/>
                    <a:pt x="27" y="9"/>
                  </a:cubicBezTo>
                  <a:cubicBezTo>
                    <a:pt x="27" y="8"/>
                    <a:pt x="27" y="8"/>
                    <a:pt x="26" y="7"/>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0" name="Freeform 223">
              <a:extLst>
                <a:ext uri="{FF2B5EF4-FFF2-40B4-BE49-F238E27FC236}">
                  <a16:creationId xmlns:a16="http://schemas.microsoft.com/office/drawing/2014/main" id="{E1EC5A04-1665-4CFD-B0B2-2AEE2179E33A}"/>
                </a:ext>
              </a:extLst>
            </p:cNvPr>
            <p:cNvSpPr>
              <a:spLocks/>
            </p:cNvSpPr>
            <p:nvPr/>
          </p:nvSpPr>
          <p:spPr bwMode="auto">
            <a:xfrm>
              <a:off x="3702" y="2222"/>
              <a:ext cx="150" cy="104"/>
            </a:xfrm>
            <a:custGeom>
              <a:avLst/>
              <a:gdLst>
                <a:gd name="T0" fmla="*/ 293 w 104"/>
                <a:gd name="T1" fmla="*/ 9 h 72"/>
                <a:gd name="T2" fmla="*/ 260 w 104"/>
                <a:gd name="T3" fmla="*/ 14 h 72"/>
                <a:gd name="T4" fmla="*/ 177 w 104"/>
                <a:gd name="T5" fmla="*/ 42 h 72"/>
                <a:gd name="T6" fmla="*/ 117 w 104"/>
                <a:gd name="T7" fmla="*/ 13 h 72"/>
                <a:gd name="T8" fmla="*/ 69 w 104"/>
                <a:gd name="T9" fmla="*/ 14 h 72"/>
                <a:gd name="T10" fmla="*/ 14 w 104"/>
                <a:gd name="T11" fmla="*/ 33 h 72"/>
                <a:gd name="T12" fmla="*/ 42 w 104"/>
                <a:gd name="T13" fmla="*/ 111 h 72"/>
                <a:gd name="T14" fmla="*/ 69 w 104"/>
                <a:gd name="T15" fmla="*/ 169 h 72"/>
                <a:gd name="T16" fmla="*/ 81 w 104"/>
                <a:gd name="T17" fmla="*/ 217 h 72"/>
                <a:gd name="T18" fmla="*/ 141 w 104"/>
                <a:gd name="T19" fmla="*/ 169 h 72"/>
                <a:gd name="T20" fmla="*/ 175 w 104"/>
                <a:gd name="T21" fmla="*/ 123 h 72"/>
                <a:gd name="T22" fmla="*/ 225 w 104"/>
                <a:gd name="T23" fmla="*/ 117 h 72"/>
                <a:gd name="T24" fmla="*/ 244 w 104"/>
                <a:gd name="T25" fmla="*/ 95 h 72"/>
                <a:gd name="T26" fmla="*/ 255 w 104"/>
                <a:gd name="T27" fmla="*/ 95 h 72"/>
                <a:gd name="T28" fmla="*/ 231 w 104"/>
                <a:gd name="T29" fmla="*/ 84 h 72"/>
                <a:gd name="T30" fmla="*/ 216 w 104"/>
                <a:gd name="T31" fmla="*/ 95 h 72"/>
                <a:gd name="T32" fmla="*/ 183 w 104"/>
                <a:gd name="T33" fmla="*/ 88 h 72"/>
                <a:gd name="T34" fmla="*/ 163 w 104"/>
                <a:gd name="T35" fmla="*/ 94 h 72"/>
                <a:gd name="T36" fmla="*/ 156 w 104"/>
                <a:gd name="T37" fmla="*/ 107 h 72"/>
                <a:gd name="T38" fmla="*/ 144 w 104"/>
                <a:gd name="T39" fmla="*/ 107 h 72"/>
                <a:gd name="T40" fmla="*/ 121 w 104"/>
                <a:gd name="T41" fmla="*/ 144 h 72"/>
                <a:gd name="T42" fmla="*/ 89 w 104"/>
                <a:gd name="T43" fmla="*/ 165 h 72"/>
                <a:gd name="T44" fmla="*/ 104 w 104"/>
                <a:gd name="T45" fmla="*/ 107 h 72"/>
                <a:gd name="T46" fmla="*/ 75 w 104"/>
                <a:gd name="T47" fmla="*/ 95 h 72"/>
                <a:gd name="T48" fmla="*/ 84 w 104"/>
                <a:gd name="T49" fmla="*/ 62 h 72"/>
                <a:gd name="T50" fmla="*/ 94 w 104"/>
                <a:gd name="T51" fmla="*/ 61 h 72"/>
                <a:gd name="T52" fmla="*/ 88 w 104"/>
                <a:gd name="T53" fmla="*/ 48 h 72"/>
                <a:gd name="T54" fmla="*/ 100 w 104"/>
                <a:gd name="T55" fmla="*/ 27 h 72"/>
                <a:gd name="T56" fmla="*/ 150 w 104"/>
                <a:gd name="T57" fmla="*/ 69 h 72"/>
                <a:gd name="T58" fmla="*/ 169 w 104"/>
                <a:gd name="T59" fmla="*/ 61 h 72"/>
                <a:gd name="T60" fmla="*/ 196 w 104"/>
                <a:gd name="T61" fmla="*/ 74 h 72"/>
                <a:gd name="T62" fmla="*/ 203 w 104"/>
                <a:gd name="T63" fmla="*/ 56 h 72"/>
                <a:gd name="T64" fmla="*/ 218 w 104"/>
                <a:gd name="T65" fmla="*/ 66 h 72"/>
                <a:gd name="T66" fmla="*/ 237 w 104"/>
                <a:gd name="T67" fmla="*/ 52 h 72"/>
                <a:gd name="T68" fmla="*/ 264 w 104"/>
                <a:gd name="T69" fmla="*/ 55 h 72"/>
                <a:gd name="T70" fmla="*/ 273 w 104"/>
                <a:gd name="T71" fmla="*/ 46 h 72"/>
                <a:gd name="T72" fmla="*/ 286 w 104"/>
                <a:gd name="T73" fmla="*/ 42 h 72"/>
                <a:gd name="T74" fmla="*/ 293 w 104"/>
                <a:gd name="T75" fmla="*/ 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72">
                  <a:moveTo>
                    <a:pt x="98" y="3"/>
                  </a:moveTo>
                  <a:cubicBezTo>
                    <a:pt x="94" y="2"/>
                    <a:pt x="91" y="2"/>
                    <a:pt x="87" y="5"/>
                  </a:cubicBezTo>
                  <a:cubicBezTo>
                    <a:pt x="78" y="10"/>
                    <a:pt x="70" y="16"/>
                    <a:pt x="59" y="14"/>
                  </a:cubicBezTo>
                  <a:cubicBezTo>
                    <a:pt x="50" y="13"/>
                    <a:pt x="46" y="9"/>
                    <a:pt x="39" y="4"/>
                  </a:cubicBezTo>
                  <a:cubicBezTo>
                    <a:pt x="33" y="0"/>
                    <a:pt x="30" y="3"/>
                    <a:pt x="23" y="5"/>
                  </a:cubicBezTo>
                  <a:cubicBezTo>
                    <a:pt x="16" y="6"/>
                    <a:pt x="9" y="3"/>
                    <a:pt x="5" y="11"/>
                  </a:cubicBezTo>
                  <a:cubicBezTo>
                    <a:pt x="0" y="22"/>
                    <a:pt x="5" y="31"/>
                    <a:pt x="14" y="37"/>
                  </a:cubicBezTo>
                  <a:cubicBezTo>
                    <a:pt x="22" y="42"/>
                    <a:pt x="25" y="46"/>
                    <a:pt x="23" y="56"/>
                  </a:cubicBezTo>
                  <a:cubicBezTo>
                    <a:pt x="21" y="62"/>
                    <a:pt x="16" y="71"/>
                    <a:pt x="27" y="72"/>
                  </a:cubicBezTo>
                  <a:cubicBezTo>
                    <a:pt x="35" y="72"/>
                    <a:pt x="45" y="64"/>
                    <a:pt x="47" y="56"/>
                  </a:cubicBezTo>
                  <a:cubicBezTo>
                    <a:pt x="48" y="49"/>
                    <a:pt x="48" y="42"/>
                    <a:pt x="58" y="41"/>
                  </a:cubicBezTo>
                  <a:cubicBezTo>
                    <a:pt x="65" y="40"/>
                    <a:pt x="68" y="43"/>
                    <a:pt x="75" y="39"/>
                  </a:cubicBezTo>
                  <a:cubicBezTo>
                    <a:pt x="77" y="38"/>
                    <a:pt x="79" y="33"/>
                    <a:pt x="81" y="32"/>
                  </a:cubicBezTo>
                  <a:cubicBezTo>
                    <a:pt x="82" y="32"/>
                    <a:pt x="86" y="32"/>
                    <a:pt x="85" y="32"/>
                  </a:cubicBezTo>
                  <a:cubicBezTo>
                    <a:pt x="92" y="26"/>
                    <a:pt x="82" y="25"/>
                    <a:pt x="77" y="28"/>
                  </a:cubicBezTo>
                  <a:cubicBezTo>
                    <a:pt x="75" y="29"/>
                    <a:pt x="75" y="31"/>
                    <a:pt x="72" y="32"/>
                  </a:cubicBezTo>
                  <a:cubicBezTo>
                    <a:pt x="68" y="33"/>
                    <a:pt x="65" y="29"/>
                    <a:pt x="61" y="29"/>
                  </a:cubicBezTo>
                  <a:cubicBezTo>
                    <a:pt x="57" y="28"/>
                    <a:pt x="57" y="29"/>
                    <a:pt x="54" y="31"/>
                  </a:cubicBezTo>
                  <a:cubicBezTo>
                    <a:pt x="53" y="32"/>
                    <a:pt x="53" y="34"/>
                    <a:pt x="52" y="35"/>
                  </a:cubicBezTo>
                  <a:cubicBezTo>
                    <a:pt x="51" y="36"/>
                    <a:pt x="49" y="35"/>
                    <a:pt x="48" y="35"/>
                  </a:cubicBezTo>
                  <a:cubicBezTo>
                    <a:pt x="39" y="39"/>
                    <a:pt x="39" y="40"/>
                    <a:pt x="40" y="48"/>
                  </a:cubicBezTo>
                  <a:cubicBezTo>
                    <a:pt x="40" y="54"/>
                    <a:pt x="33" y="65"/>
                    <a:pt x="30" y="55"/>
                  </a:cubicBezTo>
                  <a:cubicBezTo>
                    <a:pt x="28" y="48"/>
                    <a:pt x="41" y="41"/>
                    <a:pt x="35" y="35"/>
                  </a:cubicBezTo>
                  <a:cubicBezTo>
                    <a:pt x="32" y="32"/>
                    <a:pt x="28" y="35"/>
                    <a:pt x="25" y="32"/>
                  </a:cubicBezTo>
                  <a:cubicBezTo>
                    <a:pt x="22" y="28"/>
                    <a:pt x="25" y="25"/>
                    <a:pt x="28" y="21"/>
                  </a:cubicBezTo>
                  <a:cubicBezTo>
                    <a:pt x="28" y="21"/>
                    <a:pt x="31" y="21"/>
                    <a:pt x="31" y="20"/>
                  </a:cubicBezTo>
                  <a:cubicBezTo>
                    <a:pt x="32" y="18"/>
                    <a:pt x="30" y="18"/>
                    <a:pt x="29" y="16"/>
                  </a:cubicBezTo>
                  <a:cubicBezTo>
                    <a:pt x="29" y="13"/>
                    <a:pt x="25" y="9"/>
                    <a:pt x="33" y="9"/>
                  </a:cubicBezTo>
                  <a:cubicBezTo>
                    <a:pt x="42" y="8"/>
                    <a:pt x="40" y="23"/>
                    <a:pt x="50" y="23"/>
                  </a:cubicBezTo>
                  <a:cubicBezTo>
                    <a:pt x="53" y="23"/>
                    <a:pt x="54" y="20"/>
                    <a:pt x="56" y="20"/>
                  </a:cubicBezTo>
                  <a:cubicBezTo>
                    <a:pt x="60" y="20"/>
                    <a:pt x="61" y="24"/>
                    <a:pt x="65" y="24"/>
                  </a:cubicBezTo>
                  <a:cubicBezTo>
                    <a:pt x="66" y="23"/>
                    <a:pt x="67" y="20"/>
                    <a:pt x="68" y="19"/>
                  </a:cubicBezTo>
                  <a:cubicBezTo>
                    <a:pt x="70" y="19"/>
                    <a:pt x="71" y="22"/>
                    <a:pt x="73" y="22"/>
                  </a:cubicBezTo>
                  <a:cubicBezTo>
                    <a:pt x="77" y="23"/>
                    <a:pt x="79" y="23"/>
                    <a:pt x="79" y="17"/>
                  </a:cubicBezTo>
                  <a:cubicBezTo>
                    <a:pt x="83" y="17"/>
                    <a:pt x="84" y="19"/>
                    <a:pt x="88" y="18"/>
                  </a:cubicBezTo>
                  <a:cubicBezTo>
                    <a:pt x="89" y="18"/>
                    <a:pt x="90" y="16"/>
                    <a:pt x="91" y="15"/>
                  </a:cubicBezTo>
                  <a:cubicBezTo>
                    <a:pt x="92" y="14"/>
                    <a:pt x="94" y="15"/>
                    <a:pt x="95" y="14"/>
                  </a:cubicBezTo>
                  <a:cubicBezTo>
                    <a:pt x="99" y="12"/>
                    <a:pt x="104" y="4"/>
                    <a:pt x="98" y="2"/>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1" name="Freeform 224">
              <a:extLst>
                <a:ext uri="{FF2B5EF4-FFF2-40B4-BE49-F238E27FC236}">
                  <a16:creationId xmlns:a16="http://schemas.microsoft.com/office/drawing/2014/main" id="{0C42F6BB-CCC2-43CA-9B9B-B118A7ACA145}"/>
                </a:ext>
              </a:extLst>
            </p:cNvPr>
            <p:cNvSpPr>
              <a:spLocks/>
            </p:cNvSpPr>
            <p:nvPr/>
          </p:nvSpPr>
          <p:spPr bwMode="auto">
            <a:xfrm>
              <a:off x="3935" y="2149"/>
              <a:ext cx="174" cy="115"/>
            </a:xfrm>
            <a:custGeom>
              <a:avLst/>
              <a:gdLst>
                <a:gd name="T0" fmla="*/ 193 w 121"/>
                <a:gd name="T1" fmla="*/ 42 h 79"/>
                <a:gd name="T2" fmla="*/ 109 w 121"/>
                <a:gd name="T3" fmla="*/ 108 h 79"/>
                <a:gd name="T4" fmla="*/ 60 w 121"/>
                <a:gd name="T5" fmla="*/ 134 h 79"/>
                <a:gd name="T6" fmla="*/ 50 w 121"/>
                <a:gd name="T7" fmla="*/ 144 h 79"/>
                <a:gd name="T8" fmla="*/ 39 w 121"/>
                <a:gd name="T9" fmla="*/ 154 h 79"/>
                <a:gd name="T10" fmla="*/ 13 w 121"/>
                <a:gd name="T11" fmla="*/ 197 h 79"/>
                <a:gd name="T12" fmla="*/ 29 w 121"/>
                <a:gd name="T13" fmla="*/ 243 h 79"/>
                <a:gd name="T14" fmla="*/ 75 w 121"/>
                <a:gd name="T15" fmla="*/ 224 h 79"/>
                <a:gd name="T16" fmla="*/ 109 w 121"/>
                <a:gd name="T17" fmla="*/ 178 h 79"/>
                <a:gd name="T18" fmla="*/ 164 w 121"/>
                <a:gd name="T19" fmla="*/ 162 h 79"/>
                <a:gd name="T20" fmla="*/ 197 w 121"/>
                <a:gd name="T21" fmla="*/ 103 h 79"/>
                <a:gd name="T22" fmla="*/ 326 w 121"/>
                <a:gd name="T23" fmla="*/ 6 h 79"/>
                <a:gd name="T24" fmla="*/ 292 w 121"/>
                <a:gd name="T25" fmla="*/ 6 h 79"/>
                <a:gd name="T26" fmla="*/ 279 w 121"/>
                <a:gd name="T27" fmla="*/ 36 h 79"/>
                <a:gd name="T28" fmla="*/ 252 w 121"/>
                <a:gd name="T29" fmla="*/ 42 h 79"/>
                <a:gd name="T30" fmla="*/ 232 w 121"/>
                <a:gd name="T31" fmla="*/ 68 h 79"/>
                <a:gd name="T32" fmla="*/ 155 w 121"/>
                <a:gd name="T33" fmla="*/ 134 h 79"/>
                <a:gd name="T34" fmla="*/ 145 w 121"/>
                <a:gd name="T35" fmla="*/ 154 h 79"/>
                <a:gd name="T36" fmla="*/ 119 w 121"/>
                <a:gd name="T37" fmla="*/ 157 h 79"/>
                <a:gd name="T38" fmla="*/ 83 w 121"/>
                <a:gd name="T39" fmla="*/ 182 h 79"/>
                <a:gd name="T40" fmla="*/ 39 w 121"/>
                <a:gd name="T41" fmla="*/ 213 h 79"/>
                <a:gd name="T42" fmla="*/ 39 w 121"/>
                <a:gd name="T43" fmla="*/ 185 h 79"/>
                <a:gd name="T44" fmla="*/ 66 w 121"/>
                <a:gd name="T45" fmla="*/ 167 h 79"/>
                <a:gd name="T46" fmla="*/ 75 w 121"/>
                <a:gd name="T47" fmla="*/ 144 h 79"/>
                <a:gd name="T48" fmla="*/ 98 w 121"/>
                <a:gd name="T49" fmla="*/ 135 h 79"/>
                <a:gd name="T50" fmla="*/ 137 w 121"/>
                <a:gd name="T51" fmla="*/ 103 h 79"/>
                <a:gd name="T52" fmla="*/ 167 w 121"/>
                <a:gd name="T53" fmla="*/ 87 h 79"/>
                <a:gd name="T54" fmla="*/ 198 w 121"/>
                <a:gd name="T55" fmla="*/ 60 h 79"/>
                <a:gd name="T56" fmla="*/ 188 w 121"/>
                <a:gd name="T57" fmla="*/ 47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1" h="79">
                  <a:moveTo>
                    <a:pt x="65" y="14"/>
                  </a:moveTo>
                  <a:cubicBezTo>
                    <a:pt x="53" y="19"/>
                    <a:pt x="49" y="31"/>
                    <a:pt x="37" y="35"/>
                  </a:cubicBezTo>
                  <a:cubicBezTo>
                    <a:pt x="31" y="37"/>
                    <a:pt x="25" y="40"/>
                    <a:pt x="20" y="43"/>
                  </a:cubicBezTo>
                  <a:cubicBezTo>
                    <a:pt x="18" y="44"/>
                    <a:pt x="19" y="46"/>
                    <a:pt x="17" y="47"/>
                  </a:cubicBezTo>
                  <a:cubicBezTo>
                    <a:pt x="16" y="49"/>
                    <a:pt x="14" y="48"/>
                    <a:pt x="13" y="50"/>
                  </a:cubicBezTo>
                  <a:cubicBezTo>
                    <a:pt x="6" y="51"/>
                    <a:pt x="4" y="59"/>
                    <a:pt x="4" y="64"/>
                  </a:cubicBezTo>
                  <a:cubicBezTo>
                    <a:pt x="3" y="71"/>
                    <a:pt x="0" y="79"/>
                    <a:pt x="10" y="79"/>
                  </a:cubicBezTo>
                  <a:cubicBezTo>
                    <a:pt x="14" y="79"/>
                    <a:pt x="22" y="76"/>
                    <a:pt x="25" y="73"/>
                  </a:cubicBezTo>
                  <a:cubicBezTo>
                    <a:pt x="30" y="69"/>
                    <a:pt x="31" y="62"/>
                    <a:pt x="37" y="58"/>
                  </a:cubicBezTo>
                  <a:cubicBezTo>
                    <a:pt x="43" y="55"/>
                    <a:pt x="50" y="58"/>
                    <a:pt x="55" y="52"/>
                  </a:cubicBezTo>
                  <a:cubicBezTo>
                    <a:pt x="60" y="46"/>
                    <a:pt x="60" y="38"/>
                    <a:pt x="66" y="34"/>
                  </a:cubicBezTo>
                  <a:cubicBezTo>
                    <a:pt x="72" y="31"/>
                    <a:pt x="121" y="11"/>
                    <a:pt x="110" y="2"/>
                  </a:cubicBezTo>
                  <a:cubicBezTo>
                    <a:pt x="107" y="0"/>
                    <a:pt x="100" y="0"/>
                    <a:pt x="98" y="2"/>
                  </a:cubicBezTo>
                  <a:cubicBezTo>
                    <a:pt x="95" y="4"/>
                    <a:pt x="96" y="9"/>
                    <a:pt x="94" y="12"/>
                  </a:cubicBezTo>
                  <a:cubicBezTo>
                    <a:pt x="92" y="13"/>
                    <a:pt x="88" y="13"/>
                    <a:pt x="85" y="14"/>
                  </a:cubicBezTo>
                  <a:cubicBezTo>
                    <a:pt x="81" y="16"/>
                    <a:pt x="81" y="19"/>
                    <a:pt x="78" y="22"/>
                  </a:cubicBezTo>
                  <a:cubicBezTo>
                    <a:pt x="70" y="31"/>
                    <a:pt x="57" y="30"/>
                    <a:pt x="52" y="43"/>
                  </a:cubicBezTo>
                  <a:cubicBezTo>
                    <a:pt x="51" y="46"/>
                    <a:pt x="53" y="47"/>
                    <a:pt x="49" y="50"/>
                  </a:cubicBezTo>
                  <a:cubicBezTo>
                    <a:pt x="47" y="51"/>
                    <a:pt x="43" y="51"/>
                    <a:pt x="40" y="51"/>
                  </a:cubicBezTo>
                  <a:cubicBezTo>
                    <a:pt x="32" y="50"/>
                    <a:pt x="32" y="52"/>
                    <a:pt x="28" y="59"/>
                  </a:cubicBezTo>
                  <a:cubicBezTo>
                    <a:pt x="26" y="63"/>
                    <a:pt x="19" y="72"/>
                    <a:pt x="13" y="69"/>
                  </a:cubicBezTo>
                  <a:cubicBezTo>
                    <a:pt x="9" y="68"/>
                    <a:pt x="10" y="63"/>
                    <a:pt x="13" y="60"/>
                  </a:cubicBezTo>
                  <a:cubicBezTo>
                    <a:pt x="15" y="56"/>
                    <a:pt x="19" y="56"/>
                    <a:pt x="22" y="54"/>
                  </a:cubicBezTo>
                  <a:cubicBezTo>
                    <a:pt x="24" y="52"/>
                    <a:pt x="23" y="49"/>
                    <a:pt x="25" y="47"/>
                  </a:cubicBezTo>
                  <a:cubicBezTo>
                    <a:pt x="28" y="43"/>
                    <a:pt x="29" y="45"/>
                    <a:pt x="33" y="44"/>
                  </a:cubicBezTo>
                  <a:cubicBezTo>
                    <a:pt x="38" y="42"/>
                    <a:pt x="42" y="37"/>
                    <a:pt x="46" y="34"/>
                  </a:cubicBezTo>
                  <a:cubicBezTo>
                    <a:pt x="50" y="32"/>
                    <a:pt x="53" y="31"/>
                    <a:pt x="56" y="28"/>
                  </a:cubicBezTo>
                  <a:cubicBezTo>
                    <a:pt x="59" y="24"/>
                    <a:pt x="63" y="22"/>
                    <a:pt x="67" y="19"/>
                  </a:cubicBezTo>
                  <a:cubicBezTo>
                    <a:pt x="69" y="17"/>
                    <a:pt x="67" y="13"/>
                    <a:pt x="63" y="15"/>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2" name="Freeform 225">
              <a:extLst>
                <a:ext uri="{FF2B5EF4-FFF2-40B4-BE49-F238E27FC236}">
                  <a16:creationId xmlns:a16="http://schemas.microsoft.com/office/drawing/2014/main" id="{523BA551-9040-41FD-92CF-CA932A2B7567}"/>
                </a:ext>
              </a:extLst>
            </p:cNvPr>
            <p:cNvSpPr>
              <a:spLocks/>
            </p:cNvSpPr>
            <p:nvPr/>
          </p:nvSpPr>
          <p:spPr bwMode="auto">
            <a:xfrm>
              <a:off x="3858" y="2010"/>
              <a:ext cx="191" cy="176"/>
            </a:xfrm>
            <a:custGeom>
              <a:avLst/>
              <a:gdLst>
                <a:gd name="T0" fmla="*/ 318 w 132"/>
                <a:gd name="T1" fmla="*/ 32 h 121"/>
                <a:gd name="T2" fmla="*/ 252 w 132"/>
                <a:gd name="T3" fmla="*/ 19 h 121"/>
                <a:gd name="T4" fmla="*/ 164 w 132"/>
                <a:gd name="T5" fmla="*/ 108 h 121"/>
                <a:gd name="T6" fmla="*/ 25 w 132"/>
                <a:gd name="T7" fmla="*/ 163 h 121"/>
                <a:gd name="T8" fmla="*/ 19 w 132"/>
                <a:gd name="T9" fmla="*/ 224 h 121"/>
                <a:gd name="T10" fmla="*/ 69 w 132"/>
                <a:gd name="T11" fmla="*/ 273 h 121"/>
                <a:gd name="T12" fmla="*/ 56 w 132"/>
                <a:gd name="T13" fmla="*/ 345 h 121"/>
                <a:gd name="T14" fmla="*/ 130 w 132"/>
                <a:gd name="T15" fmla="*/ 351 h 121"/>
                <a:gd name="T16" fmla="*/ 182 w 132"/>
                <a:gd name="T17" fmla="*/ 285 h 121"/>
                <a:gd name="T18" fmla="*/ 252 w 132"/>
                <a:gd name="T19" fmla="*/ 269 h 121"/>
                <a:gd name="T20" fmla="*/ 285 w 132"/>
                <a:gd name="T21" fmla="*/ 209 h 121"/>
                <a:gd name="T22" fmla="*/ 346 w 132"/>
                <a:gd name="T23" fmla="*/ 185 h 121"/>
                <a:gd name="T24" fmla="*/ 343 w 132"/>
                <a:gd name="T25" fmla="*/ 99 h 121"/>
                <a:gd name="T26" fmla="*/ 314 w 132"/>
                <a:gd name="T27" fmla="*/ 134 h 121"/>
                <a:gd name="T28" fmla="*/ 278 w 132"/>
                <a:gd name="T29" fmla="*/ 144 h 121"/>
                <a:gd name="T30" fmla="*/ 259 w 132"/>
                <a:gd name="T31" fmla="*/ 138 h 121"/>
                <a:gd name="T32" fmla="*/ 276 w 132"/>
                <a:gd name="T33" fmla="*/ 177 h 121"/>
                <a:gd name="T34" fmla="*/ 217 w 132"/>
                <a:gd name="T35" fmla="*/ 182 h 121"/>
                <a:gd name="T36" fmla="*/ 191 w 132"/>
                <a:gd name="T37" fmla="*/ 211 h 121"/>
                <a:gd name="T38" fmla="*/ 188 w 132"/>
                <a:gd name="T39" fmla="*/ 243 h 121"/>
                <a:gd name="T40" fmla="*/ 149 w 132"/>
                <a:gd name="T41" fmla="*/ 246 h 121"/>
                <a:gd name="T42" fmla="*/ 127 w 132"/>
                <a:gd name="T43" fmla="*/ 285 h 121"/>
                <a:gd name="T44" fmla="*/ 90 w 132"/>
                <a:gd name="T45" fmla="*/ 298 h 121"/>
                <a:gd name="T46" fmla="*/ 103 w 132"/>
                <a:gd name="T47" fmla="*/ 243 h 121"/>
                <a:gd name="T48" fmla="*/ 90 w 132"/>
                <a:gd name="T49" fmla="*/ 211 h 121"/>
                <a:gd name="T50" fmla="*/ 56 w 132"/>
                <a:gd name="T51" fmla="*/ 205 h 121"/>
                <a:gd name="T52" fmla="*/ 80 w 132"/>
                <a:gd name="T53" fmla="*/ 182 h 121"/>
                <a:gd name="T54" fmla="*/ 88 w 132"/>
                <a:gd name="T55" fmla="*/ 177 h 121"/>
                <a:gd name="T56" fmla="*/ 100 w 132"/>
                <a:gd name="T57" fmla="*/ 163 h 121"/>
                <a:gd name="T58" fmla="*/ 136 w 132"/>
                <a:gd name="T59" fmla="*/ 157 h 121"/>
                <a:gd name="T60" fmla="*/ 178 w 132"/>
                <a:gd name="T61" fmla="*/ 121 h 121"/>
                <a:gd name="T62" fmla="*/ 216 w 132"/>
                <a:gd name="T63" fmla="*/ 103 h 121"/>
                <a:gd name="T64" fmla="*/ 233 w 132"/>
                <a:gd name="T65" fmla="*/ 70 h 121"/>
                <a:gd name="T66" fmla="*/ 271 w 132"/>
                <a:gd name="T67" fmla="*/ 68 h 121"/>
                <a:gd name="T68" fmla="*/ 282 w 132"/>
                <a:gd name="T69" fmla="*/ 36 h 121"/>
                <a:gd name="T70" fmla="*/ 324 w 132"/>
                <a:gd name="T71" fmla="*/ 41 h 121"/>
                <a:gd name="T72" fmla="*/ 327 w 132"/>
                <a:gd name="T73" fmla="*/ 33 h 121"/>
                <a:gd name="T74" fmla="*/ 318 w 132"/>
                <a:gd name="T75" fmla="*/ 28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2" h="121">
                  <a:moveTo>
                    <a:pt x="105" y="10"/>
                  </a:moveTo>
                  <a:cubicBezTo>
                    <a:pt x="104" y="0"/>
                    <a:pt x="89" y="2"/>
                    <a:pt x="83" y="6"/>
                  </a:cubicBezTo>
                  <a:cubicBezTo>
                    <a:pt x="70" y="13"/>
                    <a:pt x="65" y="26"/>
                    <a:pt x="54" y="35"/>
                  </a:cubicBezTo>
                  <a:cubicBezTo>
                    <a:pt x="41" y="45"/>
                    <a:pt x="21" y="43"/>
                    <a:pt x="8" y="53"/>
                  </a:cubicBezTo>
                  <a:cubicBezTo>
                    <a:pt x="0" y="58"/>
                    <a:pt x="1" y="66"/>
                    <a:pt x="6" y="73"/>
                  </a:cubicBezTo>
                  <a:cubicBezTo>
                    <a:pt x="10" y="80"/>
                    <a:pt x="21" y="81"/>
                    <a:pt x="23" y="89"/>
                  </a:cubicBezTo>
                  <a:cubicBezTo>
                    <a:pt x="25" y="97"/>
                    <a:pt x="15" y="105"/>
                    <a:pt x="19" y="112"/>
                  </a:cubicBezTo>
                  <a:cubicBezTo>
                    <a:pt x="23" y="121"/>
                    <a:pt x="37" y="118"/>
                    <a:pt x="43" y="114"/>
                  </a:cubicBezTo>
                  <a:cubicBezTo>
                    <a:pt x="52" y="109"/>
                    <a:pt x="53" y="99"/>
                    <a:pt x="60" y="93"/>
                  </a:cubicBezTo>
                  <a:cubicBezTo>
                    <a:pt x="67" y="88"/>
                    <a:pt x="76" y="91"/>
                    <a:pt x="83" y="87"/>
                  </a:cubicBezTo>
                  <a:cubicBezTo>
                    <a:pt x="90" y="82"/>
                    <a:pt x="88" y="72"/>
                    <a:pt x="94" y="68"/>
                  </a:cubicBezTo>
                  <a:cubicBezTo>
                    <a:pt x="101" y="63"/>
                    <a:pt x="108" y="66"/>
                    <a:pt x="114" y="60"/>
                  </a:cubicBezTo>
                  <a:cubicBezTo>
                    <a:pt x="122" y="53"/>
                    <a:pt x="132" y="30"/>
                    <a:pt x="113" y="32"/>
                  </a:cubicBezTo>
                  <a:cubicBezTo>
                    <a:pt x="103" y="33"/>
                    <a:pt x="106" y="37"/>
                    <a:pt x="104" y="43"/>
                  </a:cubicBezTo>
                  <a:cubicBezTo>
                    <a:pt x="103" y="49"/>
                    <a:pt x="97" y="48"/>
                    <a:pt x="92" y="47"/>
                  </a:cubicBezTo>
                  <a:cubicBezTo>
                    <a:pt x="90" y="46"/>
                    <a:pt x="88" y="45"/>
                    <a:pt x="86" y="45"/>
                  </a:cubicBezTo>
                  <a:cubicBezTo>
                    <a:pt x="85" y="50"/>
                    <a:pt x="93" y="55"/>
                    <a:pt x="91" y="58"/>
                  </a:cubicBezTo>
                  <a:cubicBezTo>
                    <a:pt x="89" y="64"/>
                    <a:pt x="76" y="59"/>
                    <a:pt x="72" y="59"/>
                  </a:cubicBezTo>
                  <a:cubicBezTo>
                    <a:pt x="65" y="58"/>
                    <a:pt x="62" y="61"/>
                    <a:pt x="63" y="69"/>
                  </a:cubicBezTo>
                  <a:cubicBezTo>
                    <a:pt x="64" y="74"/>
                    <a:pt x="69" y="76"/>
                    <a:pt x="62" y="79"/>
                  </a:cubicBezTo>
                  <a:cubicBezTo>
                    <a:pt x="58" y="82"/>
                    <a:pt x="54" y="78"/>
                    <a:pt x="49" y="80"/>
                  </a:cubicBezTo>
                  <a:cubicBezTo>
                    <a:pt x="43" y="82"/>
                    <a:pt x="44" y="88"/>
                    <a:pt x="42" y="93"/>
                  </a:cubicBezTo>
                  <a:cubicBezTo>
                    <a:pt x="40" y="98"/>
                    <a:pt x="35" y="102"/>
                    <a:pt x="30" y="97"/>
                  </a:cubicBezTo>
                  <a:cubicBezTo>
                    <a:pt x="24" y="90"/>
                    <a:pt x="31" y="84"/>
                    <a:pt x="34" y="79"/>
                  </a:cubicBezTo>
                  <a:cubicBezTo>
                    <a:pt x="38" y="75"/>
                    <a:pt x="38" y="71"/>
                    <a:pt x="30" y="69"/>
                  </a:cubicBezTo>
                  <a:cubicBezTo>
                    <a:pt x="25" y="68"/>
                    <a:pt x="20" y="74"/>
                    <a:pt x="19" y="67"/>
                  </a:cubicBezTo>
                  <a:cubicBezTo>
                    <a:pt x="17" y="61"/>
                    <a:pt x="23" y="62"/>
                    <a:pt x="26" y="59"/>
                  </a:cubicBezTo>
                  <a:cubicBezTo>
                    <a:pt x="27" y="59"/>
                    <a:pt x="28" y="58"/>
                    <a:pt x="29" y="58"/>
                  </a:cubicBezTo>
                  <a:cubicBezTo>
                    <a:pt x="30" y="57"/>
                    <a:pt x="31" y="54"/>
                    <a:pt x="33" y="53"/>
                  </a:cubicBezTo>
                  <a:cubicBezTo>
                    <a:pt x="37" y="50"/>
                    <a:pt x="41" y="53"/>
                    <a:pt x="45" y="51"/>
                  </a:cubicBezTo>
                  <a:cubicBezTo>
                    <a:pt x="51" y="49"/>
                    <a:pt x="53" y="41"/>
                    <a:pt x="59" y="39"/>
                  </a:cubicBezTo>
                  <a:cubicBezTo>
                    <a:pt x="64" y="36"/>
                    <a:pt x="67" y="39"/>
                    <a:pt x="71" y="34"/>
                  </a:cubicBezTo>
                  <a:cubicBezTo>
                    <a:pt x="75" y="31"/>
                    <a:pt x="73" y="26"/>
                    <a:pt x="77" y="23"/>
                  </a:cubicBezTo>
                  <a:cubicBezTo>
                    <a:pt x="81" y="18"/>
                    <a:pt x="85" y="24"/>
                    <a:pt x="89" y="22"/>
                  </a:cubicBezTo>
                  <a:cubicBezTo>
                    <a:pt x="93" y="21"/>
                    <a:pt x="91" y="15"/>
                    <a:pt x="93" y="12"/>
                  </a:cubicBezTo>
                  <a:cubicBezTo>
                    <a:pt x="98" y="4"/>
                    <a:pt x="102" y="11"/>
                    <a:pt x="107" y="13"/>
                  </a:cubicBezTo>
                  <a:cubicBezTo>
                    <a:pt x="107" y="13"/>
                    <a:pt x="108" y="12"/>
                    <a:pt x="108" y="11"/>
                  </a:cubicBezTo>
                  <a:cubicBezTo>
                    <a:pt x="107" y="11"/>
                    <a:pt x="106" y="9"/>
                    <a:pt x="105" y="9"/>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3" name="Freeform 226">
              <a:extLst>
                <a:ext uri="{FF2B5EF4-FFF2-40B4-BE49-F238E27FC236}">
                  <a16:creationId xmlns:a16="http://schemas.microsoft.com/office/drawing/2014/main" id="{2505589F-90ED-47F7-BEAC-7166021B6209}"/>
                </a:ext>
              </a:extLst>
            </p:cNvPr>
            <p:cNvSpPr>
              <a:spLocks/>
            </p:cNvSpPr>
            <p:nvPr/>
          </p:nvSpPr>
          <p:spPr bwMode="auto">
            <a:xfrm>
              <a:off x="3959" y="1822"/>
              <a:ext cx="65" cy="123"/>
            </a:xfrm>
            <a:custGeom>
              <a:avLst/>
              <a:gdLst>
                <a:gd name="T0" fmla="*/ 46 w 45"/>
                <a:gd name="T1" fmla="*/ 13 h 85"/>
                <a:gd name="T2" fmla="*/ 13 w 45"/>
                <a:gd name="T3" fmla="*/ 14 h 85"/>
                <a:gd name="T4" fmla="*/ 14 w 45"/>
                <a:gd name="T5" fmla="*/ 42 h 85"/>
                <a:gd name="T6" fmla="*/ 19 w 45"/>
                <a:gd name="T7" fmla="*/ 62 h 85"/>
                <a:gd name="T8" fmla="*/ 25 w 45"/>
                <a:gd name="T9" fmla="*/ 88 h 85"/>
                <a:gd name="T10" fmla="*/ 52 w 45"/>
                <a:gd name="T11" fmla="*/ 103 h 85"/>
                <a:gd name="T12" fmla="*/ 48 w 45"/>
                <a:gd name="T13" fmla="*/ 149 h 85"/>
                <a:gd name="T14" fmla="*/ 81 w 45"/>
                <a:gd name="T15" fmla="*/ 178 h 85"/>
                <a:gd name="T16" fmla="*/ 90 w 45"/>
                <a:gd name="T17" fmla="*/ 239 h 85"/>
                <a:gd name="T18" fmla="*/ 133 w 45"/>
                <a:gd name="T19" fmla="*/ 237 h 85"/>
                <a:gd name="T20" fmla="*/ 117 w 45"/>
                <a:gd name="T21" fmla="*/ 211 h 85"/>
                <a:gd name="T22" fmla="*/ 114 w 45"/>
                <a:gd name="T23" fmla="*/ 184 h 85"/>
                <a:gd name="T24" fmla="*/ 100 w 45"/>
                <a:gd name="T25" fmla="*/ 136 h 85"/>
                <a:gd name="T26" fmla="*/ 90 w 45"/>
                <a:gd name="T27" fmla="*/ 140 h 85"/>
                <a:gd name="T28" fmla="*/ 95 w 45"/>
                <a:gd name="T29" fmla="*/ 150 h 85"/>
                <a:gd name="T30" fmla="*/ 94 w 45"/>
                <a:gd name="T31" fmla="*/ 161 h 85"/>
                <a:gd name="T32" fmla="*/ 100 w 45"/>
                <a:gd name="T33" fmla="*/ 168 h 85"/>
                <a:gd name="T34" fmla="*/ 103 w 45"/>
                <a:gd name="T35" fmla="*/ 184 h 85"/>
                <a:gd name="T36" fmla="*/ 88 w 45"/>
                <a:gd name="T37" fmla="*/ 164 h 85"/>
                <a:gd name="T38" fmla="*/ 66 w 45"/>
                <a:gd name="T39" fmla="*/ 149 h 85"/>
                <a:gd name="T40" fmla="*/ 66 w 45"/>
                <a:gd name="T41" fmla="*/ 135 h 85"/>
                <a:gd name="T42" fmla="*/ 56 w 45"/>
                <a:gd name="T43" fmla="*/ 122 h 85"/>
                <a:gd name="T44" fmla="*/ 56 w 45"/>
                <a:gd name="T45" fmla="*/ 88 h 85"/>
                <a:gd name="T46" fmla="*/ 36 w 45"/>
                <a:gd name="T47" fmla="*/ 74 h 85"/>
                <a:gd name="T48" fmla="*/ 46 w 45"/>
                <a:gd name="T49" fmla="*/ 56 h 85"/>
                <a:gd name="T50" fmla="*/ 36 w 45"/>
                <a:gd name="T51" fmla="*/ 46 h 85"/>
                <a:gd name="T52" fmla="*/ 29 w 45"/>
                <a:gd name="T53" fmla="*/ 29 h 85"/>
                <a:gd name="T54" fmla="*/ 42 w 45"/>
                <a:gd name="T55" fmla="*/ 27 h 85"/>
                <a:gd name="T56" fmla="*/ 48 w 45"/>
                <a:gd name="T57" fmla="*/ 19 h 85"/>
                <a:gd name="T58" fmla="*/ 42 w 45"/>
                <a:gd name="T59" fmla="*/ 13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85">
                  <a:moveTo>
                    <a:pt x="15" y="4"/>
                  </a:moveTo>
                  <a:cubicBezTo>
                    <a:pt x="12" y="0"/>
                    <a:pt x="8" y="1"/>
                    <a:pt x="4" y="5"/>
                  </a:cubicBezTo>
                  <a:cubicBezTo>
                    <a:pt x="0" y="9"/>
                    <a:pt x="2" y="11"/>
                    <a:pt x="5" y="14"/>
                  </a:cubicBezTo>
                  <a:cubicBezTo>
                    <a:pt x="9" y="17"/>
                    <a:pt x="9" y="17"/>
                    <a:pt x="6" y="21"/>
                  </a:cubicBezTo>
                  <a:cubicBezTo>
                    <a:pt x="3" y="25"/>
                    <a:pt x="3" y="27"/>
                    <a:pt x="8" y="29"/>
                  </a:cubicBezTo>
                  <a:cubicBezTo>
                    <a:pt x="12" y="30"/>
                    <a:pt x="16" y="30"/>
                    <a:pt x="17" y="34"/>
                  </a:cubicBezTo>
                  <a:cubicBezTo>
                    <a:pt x="18" y="39"/>
                    <a:pt x="14" y="44"/>
                    <a:pt x="16" y="49"/>
                  </a:cubicBezTo>
                  <a:cubicBezTo>
                    <a:pt x="18" y="54"/>
                    <a:pt x="24" y="55"/>
                    <a:pt x="27" y="59"/>
                  </a:cubicBezTo>
                  <a:cubicBezTo>
                    <a:pt x="32" y="64"/>
                    <a:pt x="28" y="72"/>
                    <a:pt x="30" y="79"/>
                  </a:cubicBezTo>
                  <a:cubicBezTo>
                    <a:pt x="31" y="85"/>
                    <a:pt x="42" y="85"/>
                    <a:pt x="44" y="78"/>
                  </a:cubicBezTo>
                  <a:cubicBezTo>
                    <a:pt x="45" y="73"/>
                    <a:pt x="42" y="73"/>
                    <a:pt x="39" y="70"/>
                  </a:cubicBezTo>
                  <a:cubicBezTo>
                    <a:pt x="37" y="67"/>
                    <a:pt x="38" y="65"/>
                    <a:pt x="38" y="61"/>
                  </a:cubicBezTo>
                  <a:cubicBezTo>
                    <a:pt x="38" y="57"/>
                    <a:pt x="37" y="48"/>
                    <a:pt x="33" y="45"/>
                  </a:cubicBezTo>
                  <a:cubicBezTo>
                    <a:pt x="31" y="44"/>
                    <a:pt x="30" y="44"/>
                    <a:pt x="30" y="46"/>
                  </a:cubicBezTo>
                  <a:cubicBezTo>
                    <a:pt x="30" y="49"/>
                    <a:pt x="32" y="48"/>
                    <a:pt x="32" y="50"/>
                  </a:cubicBezTo>
                  <a:cubicBezTo>
                    <a:pt x="33" y="52"/>
                    <a:pt x="31" y="52"/>
                    <a:pt x="31" y="53"/>
                  </a:cubicBezTo>
                  <a:cubicBezTo>
                    <a:pt x="31" y="55"/>
                    <a:pt x="33" y="54"/>
                    <a:pt x="33" y="55"/>
                  </a:cubicBezTo>
                  <a:cubicBezTo>
                    <a:pt x="34" y="57"/>
                    <a:pt x="34" y="59"/>
                    <a:pt x="34" y="61"/>
                  </a:cubicBezTo>
                  <a:cubicBezTo>
                    <a:pt x="31" y="61"/>
                    <a:pt x="31" y="56"/>
                    <a:pt x="29" y="54"/>
                  </a:cubicBezTo>
                  <a:cubicBezTo>
                    <a:pt x="26" y="52"/>
                    <a:pt x="23" y="53"/>
                    <a:pt x="22" y="49"/>
                  </a:cubicBezTo>
                  <a:cubicBezTo>
                    <a:pt x="21" y="48"/>
                    <a:pt x="22" y="46"/>
                    <a:pt x="22" y="44"/>
                  </a:cubicBezTo>
                  <a:cubicBezTo>
                    <a:pt x="22" y="42"/>
                    <a:pt x="20" y="42"/>
                    <a:pt x="19" y="40"/>
                  </a:cubicBezTo>
                  <a:cubicBezTo>
                    <a:pt x="18" y="36"/>
                    <a:pt x="23" y="32"/>
                    <a:pt x="19" y="29"/>
                  </a:cubicBezTo>
                  <a:cubicBezTo>
                    <a:pt x="17" y="26"/>
                    <a:pt x="11" y="29"/>
                    <a:pt x="12" y="24"/>
                  </a:cubicBezTo>
                  <a:cubicBezTo>
                    <a:pt x="13" y="21"/>
                    <a:pt x="15" y="22"/>
                    <a:pt x="15" y="19"/>
                  </a:cubicBezTo>
                  <a:cubicBezTo>
                    <a:pt x="15" y="15"/>
                    <a:pt x="14" y="17"/>
                    <a:pt x="12" y="15"/>
                  </a:cubicBezTo>
                  <a:cubicBezTo>
                    <a:pt x="10" y="14"/>
                    <a:pt x="9" y="11"/>
                    <a:pt x="10" y="10"/>
                  </a:cubicBezTo>
                  <a:cubicBezTo>
                    <a:pt x="11" y="7"/>
                    <a:pt x="12" y="9"/>
                    <a:pt x="14" y="9"/>
                  </a:cubicBezTo>
                  <a:cubicBezTo>
                    <a:pt x="16" y="9"/>
                    <a:pt x="17" y="10"/>
                    <a:pt x="16" y="6"/>
                  </a:cubicBezTo>
                  <a:cubicBezTo>
                    <a:pt x="16" y="6"/>
                    <a:pt x="15" y="4"/>
                    <a:pt x="14" y="4"/>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4" name="Freeform 227">
              <a:extLst>
                <a:ext uri="{FF2B5EF4-FFF2-40B4-BE49-F238E27FC236}">
                  <a16:creationId xmlns:a16="http://schemas.microsoft.com/office/drawing/2014/main" id="{A1AA20AD-89CD-49F1-9E7F-830081BEDF3B}"/>
                </a:ext>
              </a:extLst>
            </p:cNvPr>
            <p:cNvSpPr>
              <a:spLocks/>
            </p:cNvSpPr>
            <p:nvPr/>
          </p:nvSpPr>
          <p:spPr bwMode="auto">
            <a:xfrm>
              <a:off x="3871" y="1866"/>
              <a:ext cx="84" cy="115"/>
            </a:xfrm>
            <a:custGeom>
              <a:avLst/>
              <a:gdLst>
                <a:gd name="T0" fmla="*/ 59 w 58"/>
                <a:gd name="T1" fmla="*/ 13 h 80"/>
                <a:gd name="T2" fmla="*/ 25 w 58"/>
                <a:gd name="T3" fmla="*/ 20 h 80"/>
                <a:gd name="T4" fmla="*/ 20 w 58"/>
                <a:gd name="T5" fmla="*/ 86 h 80"/>
                <a:gd name="T6" fmla="*/ 52 w 58"/>
                <a:gd name="T7" fmla="*/ 124 h 80"/>
                <a:gd name="T8" fmla="*/ 42 w 58"/>
                <a:gd name="T9" fmla="*/ 170 h 80"/>
                <a:gd name="T10" fmla="*/ 90 w 58"/>
                <a:gd name="T11" fmla="*/ 183 h 80"/>
                <a:gd name="T12" fmla="*/ 101 w 58"/>
                <a:gd name="T13" fmla="*/ 230 h 80"/>
                <a:gd name="T14" fmla="*/ 155 w 58"/>
                <a:gd name="T15" fmla="*/ 226 h 80"/>
                <a:gd name="T16" fmla="*/ 151 w 58"/>
                <a:gd name="T17" fmla="*/ 155 h 80"/>
                <a:gd name="T18" fmla="*/ 135 w 58"/>
                <a:gd name="T19" fmla="*/ 119 h 80"/>
                <a:gd name="T20" fmla="*/ 127 w 58"/>
                <a:gd name="T21" fmla="*/ 75 h 80"/>
                <a:gd name="T22" fmla="*/ 90 w 58"/>
                <a:gd name="T23" fmla="*/ 86 h 80"/>
                <a:gd name="T24" fmla="*/ 103 w 58"/>
                <a:gd name="T25" fmla="*/ 108 h 80"/>
                <a:gd name="T26" fmla="*/ 94 w 58"/>
                <a:gd name="T27" fmla="*/ 137 h 80"/>
                <a:gd name="T28" fmla="*/ 116 w 58"/>
                <a:gd name="T29" fmla="*/ 145 h 80"/>
                <a:gd name="T30" fmla="*/ 123 w 58"/>
                <a:gd name="T31" fmla="*/ 161 h 80"/>
                <a:gd name="T32" fmla="*/ 136 w 58"/>
                <a:gd name="T33" fmla="*/ 170 h 80"/>
                <a:gd name="T34" fmla="*/ 151 w 58"/>
                <a:gd name="T35" fmla="*/ 184 h 80"/>
                <a:gd name="T36" fmla="*/ 140 w 58"/>
                <a:gd name="T37" fmla="*/ 203 h 80"/>
                <a:gd name="T38" fmla="*/ 117 w 58"/>
                <a:gd name="T39" fmla="*/ 197 h 80"/>
                <a:gd name="T40" fmla="*/ 97 w 58"/>
                <a:gd name="T41" fmla="*/ 164 h 80"/>
                <a:gd name="T42" fmla="*/ 62 w 58"/>
                <a:gd name="T43" fmla="*/ 157 h 80"/>
                <a:gd name="T44" fmla="*/ 62 w 58"/>
                <a:gd name="T45" fmla="*/ 104 h 80"/>
                <a:gd name="T46" fmla="*/ 48 w 58"/>
                <a:gd name="T47" fmla="*/ 86 h 80"/>
                <a:gd name="T48" fmla="*/ 48 w 58"/>
                <a:gd name="T49" fmla="*/ 62 h 80"/>
                <a:gd name="T50" fmla="*/ 36 w 58"/>
                <a:gd name="T51" fmla="*/ 33 h 80"/>
                <a:gd name="T52" fmla="*/ 61 w 58"/>
                <a:gd name="T53" fmla="*/ 19 h 80"/>
                <a:gd name="T54" fmla="*/ 61 w 58"/>
                <a:gd name="T55" fmla="*/ 14 h 80"/>
                <a:gd name="T56" fmla="*/ 59 w 58"/>
                <a:gd name="T57" fmla="*/ 13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80">
                  <a:moveTo>
                    <a:pt x="19" y="4"/>
                  </a:moveTo>
                  <a:cubicBezTo>
                    <a:pt x="16" y="0"/>
                    <a:pt x="10" y="4"/>
                    <a:pt x="8" y="7"/>
                  </a:cubicBezTo>
                  <a:cubicBezTo>
                    <a:pt x="2" y="14"/>
                    <a:pt x="0" y="23"/>
                    <a:pt x="7" y="29"/>
                  </a:cubicBezTo>
                  <a:cubicBezTo>
                    <a:pt x="11" y="33"/>
                    <a:pt x="19" y="35"/>
                    <a:pt x="17" y="42"/>
                  </a:cubicBezTo>
                  <a:cubicBezTo>
                    <a:pt x="15" y="47"/>
                    <a:pt x="8" y="51"/>
                    <a:pt x="14" y="57"/>
                  </a:cubicBezTo>
                  <a:cubicBezTo>
                    <a:pt x="19" y="61"/>
                    <a:pt x="26" y="56"/>
                    <a:pt x="30" y="61"/>
                  </a:cubicBezTo>
                  <a:cubicBezTo>
                    <a:pt x="34" y="65"/>
                    <a:pt x="28" y="72"/>
                    <a:pt x="33" y="77"/>
                  </a:cubicBezTo>
                  <a:cubicBezTo>
                    <a:pt x="37" y="80"/>
                    <a:pt x="47" y="78"/>
                    <a:pt x="51" y="76"/>
                  </a:cubicBezTo>
                  <a:cubicBezTo>
                    <a:pt x="58" y="71"/>
                    <a:pt x="55" y="58"/>
                    <a:pt x="50" y="52"/>
                  </a:cubicBezTo>
                  <a:cubicBezTo>
                    <a:pt x="46" y="47"/>
                    <a:pt x="44" y="47"/>
                    <a:pt x="44" y="40"/>
                  </a:cubicBezTo>
                  <a:cubicBezTo>
                    <a:pt x="44" y="35"/>
                    <a:pt x="45" y="31"/>
                    <a:pt x="42" y="25"/>
                  </a:cubicBezTo>
                  <a:cubicBezTo>
                    <a:pt x="37" y="17"/>
                    <a:pt x="23" y="19"/>
                    <a:pt x="30" y="29"/>
                  </a:cubicBezTo>
                  <a:cubicBezTo>
                    <a:pt x="31" y="32"/>
                    <a:pt x="34" y="33"/>
                    <a:pt x="34" y="36"/>
                  </a:cubicBezTo>
                  <a:cubicBezTo>
                    <a:pt x="34" y="39"/>
                    <a:pt x="30" y="43"/>
                    <a:pt x="31" y="46"/>
                  </a:cubicBezTo>
                  <a:cubicBezTo>
                    <a:pt x="32" y="49"/>
                    <a:pt x="36" y="48"/>
                    <a:pt x="38" y="49"/>
                  </a:cubicBezTo>
                  <a:cubicBezTo>
                    <a:pt x="41" y="51"/>
                    <a:pt x="40" y="50"/>
                    <a:pt x="41" y="54"/>
                  </a:cubicBezTo>
                  <a:cubicBezTo>
                    <a:pt x="42" y="57"/>
                    <a:pt x="41" y="56"/>
                    <a:pt x="45" y="57"/>
                  </a:cubicBezTo>
                  <a:cubicBezTo>
                    <a:pt x="48" y="58"/>
                    <a:pt x="50" y="58"/>
                    <a:pt x="50" y="62"/>
                  </a:cubicBezTo>
                  <a:cubicBezTo>
                    <a:pt x="50" y="64"/>
                    <a:pt x="48" y="67"/>
                    <a:pt x="46" y="68"/>
                  </a:cubicBezTo>
                  <a:cubicBezTo>
                    <a:pt x="42" y="70"/>
                    <a:pt x="41" y="68"/>
                    <a:pt x="39" y="66"/>
                  </a:cubicBezTo>
                  <a:cubicBezTo>
                    <a:pt x="36" y="63"/>
                    <a:pt x="36" y="57"/>
                    <a:pt x="32" y="55"/>
                  </a:cubicBezTo>
                  <a:cubicBezTo>
                    <a:pt x="29" y="53"/>
                    <a:pt x="23" y="56"/>
                    <a:pt x="21" y="53"/>
                  </a:cubicBezTo>
                  <a:cubicBezTo>
                    <a:pt x="18" y="47"/>
                    <a:pt x="27" y="41"/>
                    <a:pt x="21" y="35"/>
                  </a:cubicBezTo>
                  <a:cubicBezTo>
                    <a:pt x="19" y="33"/>
                    <a:pt x="17" y="32"/>
                    <a:pt x="16" y="29"/>
                  </a:cubicBezTo>
                  <a:cubicBezTo>
                    <a:pt x="15" y="26"/>
                    <a:pt x="17" y="24"/>
                    <a:pt x="16" y="21"/>
                  </a:cubicBezTo>
                  <a:cubicBezTo>
                    <a:pt x="14" y="17"/>
                    <a:pt x="6" y="18"/>
                    <a:pt x="12" y="11"/>
                  </a:cubicBezTo>
                  <a:cubicBezTo>
                    <a:pt x="13" y="9"/>
                    <a:pt x="17" y="6"/>
                    <a:pt x="20" y="6"/>
                  </a:cubicBezTo>
                  <a:cubicBezTo>
                    <a:pt x="20" y="6"/>
                    <a:pt x="20" y="5"/>
                    <a:pt x="20" y="5"/>
                  </a:cubicBezTo>
                  <a:cubicBezTo>
                    <a:pt x="20" y="4"/>
                    <a:pt x="20" y="5"/>
                    <a:pt x="19" y="4"/>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5" name="Freeform 228">
              <a:extLst>
                <a:ext uri="{FF2B5EF4-FFF2-40B4-BE49-F238E27FC236}">
                  <a16:creationId xmlns:a16="http://schemas.microsoft.com/office/drawing/2014/main" id="{9C241017-D742-4032-9B66-FD3301006DCF}"/>
                </a:ext>
              </a:extLst>
            </p:cNvPr>
            <p:cNvSpPr>
              <a:spLocks/>
            </p:cNvSpPr>
            <p:nvPr/>
          </p:nvSpPr>
          <p:spPr bwMode="auto">
            <a:xfrm>
              <a:off x="3764" y="1926"/>
              <a:ext cx="98" cy="116"/>
            </a:xfrm>
            <a:custGeom>
              <a:avLst/>
              <a:gdLst>
                <a:gd name="T0" fmla="*/ 128 w 68"/>
                <a:gd name="T1" fmla="*/ 46 h 80"/>
                <a:gd name="T2" fmla="*/ 69 w 68"/>
                <a:gd name="T3" fmla="*/ 46 h 80"/>
                <a:gd name="T4" fmla="*/ 61 w 68"/>
                <a:gd name="T5" fmla="*/ 86 h 80"/>
                <a:gd name="T6" fmla="*/ 14 w 68"/>
                <a:gd name="T7" fmla="*/ 125 h 80"/>
                <a:gd name="T8" fmla="*/ 72 w 68"/>
                <a:gd name="T9" fmla="*/ 215 h 80"/>
                <a:gd name="T10" fmla="*/ 131 w 68"/>
                <a:gd name="T11" fmla="*/ 216 h 80"/>
                <a:gd name="T12" fmla="*/ 156 w 68"/>
                <a:gd name="T13" fmla="*/ 177 h 80"/>
                <a:gd name="T14" fmla="*/ 189 w 68"/>
                <a:gd name="T15" fmla="*/ 191 h 80"/>
                <a:gd name="T16" fmla="*/ 174 w 68"/>
                <a:gd name="T17" fmla="*/ 135 h 80"/>
                <a:gd name="T18" fmla="*/ 143 w 68"/>
                <a:gd name="T19" fmla="*/ 122 h 80"/>
                <a:gd name="T20" fmla="*/ 135 w 68"/>
                <a:gd name="T21" fmla="*/ 141 h 80"/>
                <a:gd name="T22" fmla="*/ 114 w 68"/>
                <a:gd name="T23" fmla="*/ 148 h 80"/>
                <a:gd name="T24" fmla="*/ 128 w 68"/>
                <a:gd name="T25" fmla="*/ 162 h 80"/>
                <a:gd name="T26" fmla="*/ 110 w 68"/>
                <a:gd name="T27" fmla="*/ 183 h 80"/>
                <a:gd name="T28" fmla="*/ 94 w 68"/>
                <a:gd name="T29" fmla="*/ 155 h 80"/>
                <a:gd name="T30" fmla="*/ 69 w 68"/>
                <a:gd name="T31" fmla="*/ 158 h 80"/>
                <a:gd name="T32" fmla="*/ 52 w 68"/>
                <a:gd name="T33" fmla="*/ 154 h 80"/>
                <a:gd name="T34" fmla="*/ 76 w 68"/>
                <a:gd name="T35" fmla="*/ 128 h 80"/>
                <a:gd name="T36" fmla="*/ 66 w 68"/>
                <a:gd name="T37" fmla="*/ 113 h 80"/>
                <a:gd name="T38" fmla="*/ 108 w 68"/>
                <a:gd name="T39" fmla="*/ 88 h 80"/>
                <a:gd name="T40" fmla="*/ 99 w 68"/>
                <a:gd name="T41" fmla="*/ 48 h 80"/>
                <a:gd name="T42" fmla="*/ 123 w 68"/>
                <a:gd name="T43" fmla="*/ 67 h 80"/>
                <a:gd name="T44" fmla="*/ 128 w 68"/>
                <a:gd name="T45" fmla="*/ 46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80">
                  <a:moveTo>
                    <a:pt x="43" y="15"/>
                  </a:moveTo>
                  <a:cubicBezTo>
                    <a:pt x="44" y="0"/>
                    <a:pt x="16" y="1"/>
                    <a:pt x="23" y="15"/>
                  </a:cubicBezTo>
                  <a:cubicBezTo>
                    <a:pt x="26" y="21"/>
                    <a:pt x="27" y="25"/>
                    <a:pt x="20" y="28"/>
                  </a:cubicBezTo>
                  <a:cubicBezTo>
                    <a:pt x="13" y="31"/>
                    <a:pt x="8" y="32"/>
                    <a:pt x="5" y="41"/>
                  </a:cubicBezTo>
                  <a:cubicBezTo>
                    <a:pt x="0" y="56"/>
                    <a:pt x="15" y="62"/>
                    <a:pt x="24" y="70"/>
                  </a:cubicBezTo>
                  <a:cubicBezTo>
                    <a:pt x="30" y="75"/>
                    <a:pt x="39" y="80"/>
                    <a:pt x="44" y="71"/>
                  </a:cubicBezTo>
                  <a:cubicBezTo>
                    <a:pt x="46" y="68"/>
                    <a:pt x="46" y="55"/>
                    <a:pt x="52" y="58"/>
                  </a:cubicBezTo>
                  <a:cubicBezTo>
                    <a:pt x="55" y="59"/>
                    <a:pt x="57" y="69"/>
                    <a:pt x="63" y="63"/>
                  </a:cubicBezTo>
                  <a:cubicBezTo>
                    <a:pt x="68" y="58"/>
                    <a:pt x="62" y="48"/>
                    <a:pt x="58" y="44"/>
                  </a:cubicBezTo>
                  <a:cubicBezTo>
                    <a:pt x="56" y="42"/>
                    <a:pt x="52" y="38"/>
                    <a:pt x="48" y="40"/>
                  </a:cubicBezTo>
                  <a:cubicBezTo>
                    <a:pt x="45" y="42"/>
                    <a:pt x="47" y="45"/>
                    <a:pt x="45" y="46"/>
                  </a:cubicBezTo>
                  <a:cubicBezTo>
                    <a:pt x="44" y="49"/>
                    <a:pt x="40" y="46"/>
                    <a:pt x="38" y="48"/>
                  </a:cubicBezTo>
                  <a:cubicBezTo>
                    <a:pt x="35" y="52"/>
                    <a:pt x="41" y="51"/>
                    <a:pt x="43" y="53"/>
                  </a:cubicBezTo>
                  <a:cubicBezTo>
                    <a:pt x="45" y="56"/>
                    <a:pt x="40" y="60"/>
                    <a:pt x="37" y="60"/>
                  </a:cubicBezTo>
                  <a:cubicBezTo>
                    <a:pt x="32" y="60"/>
                    <a:pt x="33" y="54"/>
                    <a:pt x="31" y="51"/>
                  </a:cubicBezTo>
                  <a:cubicBezTo>
                    <a:pt x="28" y="45"/>
                    <a:pt x="26" y="50"/>
                    <a:pt x="23" y="52"/>
                  </a:cubicBezTo>
                  <a:cubicBezTo>
                    <a:pt x="20" y="54"/>
                    <a:pt x="18" y="55"/>
                    <a:pt x="17" y="50"/>
                  </a:cubicBezTo>
                  <a:cubicBezTo>
                    <a:pt x="16" y="42"/>
                    <a:pt x="23" y="46"/>
                    <a:pt x="26" y="42"/>
                  </a:cubicBezTo>
                  <a:cubicBezTo>
                    <a:pt x="31" y="38"/>
                    <a:pt x="26" y="34"/>
                    <a:pt x="22" y="37"/>
                  </a:cubicBezTo>
                  <a:cubicBezTo>
                    <a:pt x="20" y="27"/>
                    <a:pt x="34" y="33"/>
                    <a:pt x="36" y="29"/>
                  </a:cubicBezTo>
                  <a:cubicBezTo>
                    <a:pt x="38" y="25"/>
                    <a:pt x="26" y="18"/>
                    <a:pt x="33" y="16"/>
                  </a:cubicBezTo>
                  <a:cubicBezTo>
                    <a:pt x="38" y="14"/>
                    <a:pt x="36" y="24"/>
                    <a:pt x="41" y="22"/>
                  </a:cubicBezTo>
                  <a:cubicBezTo>
                    <a:pt x="44" y="22"/>
                    <a:pt x="43" y="17"/>
                    <a:pt x="43" y="15"/>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6" name="Freeform 229">
              <a:extLst>
                <a:ext uri="{FF2B5EF4-FFF2-40B4-BE49-F238E27FC236}">
                  <a16:creationId xmlns:a16="http://schemas.microsoft.com/office/drawing/2014/main" id="{3E229E3D-6CC6-4785-B16A-9585E448E215}"/>
                </a:ext>
              </a:extLst>
            </p:cNvPr>
            <p:cNvSpPr>
              <a:spLocks/>
            </p:cNvSpPr>
            <p:nvPr/>
          </p:nvSpPr>
          <p:spPr bwMode="auto">
            <a:xfrm>
              <a:off x="3731" y="1772"/>
              <a:ext cx="175" cy="112"/>
            </a:xfrm>
            <a:custGeom>
              <a:avLst/>
              <a:gdLst>
                <a:gd name="T0" fmla="*/ 149 w 121"/>
                <a:gd name="T1" fmla="*/ 34 h 78"/>
                <a:gd name="T2" fmla="*/ 84 w 121"/>
                <a:gd name="T3" fmla="*/ 49 h 78"/>
                <a:gd name="T4" fmla="*/ 55 w 121"/>
                <a:gd name="T5" fmla="*/ 82 h 78"/>
                <a:gd name="T6" fmla="*/ 61 w 121"/>
                <a:gd name="T7" fmla="*/ 113 h 78"/>
                <a:gd name="T8" fmla="*/ 20 w 121"/>
                <a:gd name="T9" fmla="*/ 113 h 78"/>
                <a:gd name="T10" fmla="*/ 27 w 121"/>
                <a:gd name="T11" fmla="*/ 165 h 78"/>
                <a:gd name="T12" fmla="*/ 61 w 121"/>
                <a:gd name="T13" fmla="*/ 198 h 78"/>
                <a:gd name="T14" fmla="*/ 61 w 121"/>
                <a:gd name="T15" fmla="*/ 223 h 78"/>
                <a:gd name="T16" fmla="*/ 94 w 121"/>
                <a:gd name="T17" fmla="*/ 223 h 78"/>
                <a:gd name="T18" fmla="*/ 127 w 121"/>
                <a:gd name="T19" fmla="*/ 190 h 78"/>
                <a:gd name="T20" fmla="*/ 142 w 121"/>
                <a:gd name="T21" fmla="*/ 157 h 78"/>
                <a:gd name="T22" fmla="*/ 169 w 121"/>
                <a:gd name="T23" fmla="*/ 148 h 78"/>
                <a:gd name="T24" fmla="*/ 211 w 121"/>
                <a:gd name="T25" fmla="*/ 123 h 78"/>
                <a:gd name="T26" fmla="*/ 270 w 121"/>
                <a:gd name="T27" fmla="*/ 86 h 78"/>
                <a:gd name="T28" fmla="*/ 305 w 121"/>
                <a:gd name="T29" fmla="*/ 93 h 78"/>
                <a:gd name="T30" fmla="*/ 327 w 121"/>
                <a:gd name="T31" fmla="*/ 86 h 78"/>
                <a:gd name="T32" fmla="*/ 347 w 121"/>
                <a:gd name="T33" fmla="*/ 93 h 78"/>
                <a:gd name="T34" fmla="*/ 364 w 121"/>
                <a:gd name="T35" fmla="*/ 49 h 78"/>
                <a:gd name="T36" fmla="*/ 304 w 121"/>
                <a:gd name="T37" fmla="*/ 27 h 78"/>
                <a:gd name="T38" fmla="*/ 311 w 121"/>
                <a:gd name="T39" fmla="*/ 46 h 78"/>
                <a:gd name="T40" fmla="*/ 272 w 121"/>
                <a:gd name="T41" fmla="*/ 42 h 78"/>
                <a:gd name="T42" fmla="*/ 270 w 121"/>
                <a:gd name="T43" fmla="*/ 66 h 78"/>
                <a:gd name="T44" fmla="*/ 217 w 121"/>
                <a:gd name="T45" fmla="*/ 67 h 78"/>
                <a:gd name="T46" fmla="*/ 123 w 121"/>
                <a:gd name="T47" fmla="*/ 142 h 78"/>
                <a:gd name="T48" fmla="*/ 97 w 121"/>
                <a:gd name="T49" fmla="*/ 175 h 78"/>
                <a:gd name="T50" fmla="*/ 69 w 121"/>
                <a:gd name="T51" fmla="*/ 155 h 78"/>
                <a:gd name="T52" fmla="*/ 67 w 121"/>
                <a:gd name="T53" fmla="*/ 142 h 78"/>
                <a:gd name="T54" fmla="*/ 90 w 121"/>
                <a:gd name="T55" fmla="*/ 123 h 78"/>
                <a:gd name="T56" fmla="*/ 103 w 121"/>
                <a:gd name="T57" fmla="*/ 93 h 78"/>
                <a:gd name="T58" fmla="*/ 100 w 121"/>
                <a:gd name="T59" fmla="*/ 80 h 78"/>
                <a:gd name="T60" fmla="*/ 121 w 121"/>
                <a:gd name="T61" fmla="*/ 70 h 78"/>
                <a:gd name="T62" fmla="*/ 142 w 121"/>
                <a:gd name="T63" fmla="*/ 47 h 78"/>
                <a:gd name="T64" fmla="*/ 145 w 121"/>
                <a:gd name="T65" fmla="*/ 34 h 78"/>
                <a:gd name="T66" fmla="*/ 145 w 121"/>
                <a:gd name="T67" fmla="*/ 39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1" h="78">
                  <a:moveTo>
                    <a:pt x="49" y="12"/>
                  </a:moveTo>
                  <a:cubicBezTo>
                    <a:pt x="42" y="15"/>
                    <a:pt x="35" y="14"/>
                    <a:pt x="28" y="17"/>
                  </a:cubicBezTo>
                  <a:cubicBezTo>
                    <a:pt x="22" y="19"/>
                    <a:pt x="18" y="22"/>
                    <a:pt x="18" y="28"/>
                  </a:cubicBezTo>
                  <a:cubicBezTo>
                    <a:pt x="17" y="32"/>
                    <a:pt x="20" y="35"/>
                    <a:pt x="20" y="38"/>
                  </a:cubicBezTo>
                  <a:cubicBezTo>
                    <a:pt x="16" y="41"/>
                    <a:pt x="11" y="37"/>
                    <a:pt x="7" y="38"/>
                  </a:cubicBezTo>
                  <a:cubicBezTo>
                    <a:pt x="0" y="41"/>
                    <a:pt x="4" y="52"/>
                    <a:pt x="9" y="56"/>
                  </a:cubicBezTo>
                  <a:cubicBezTo>
                    <a:pt x="14" y="60"/>
                    <a:pt x="20" y="59"/>
                    <a:pt x="20" y="67"/>
                  </a:cubicBezTo>
                  <a:cubicBezTo>
                    <a:pt x="20" y="69"/>
                    <a:pt x="19" y="73"/>
                    <a:pt x="20" y="75"/>
                  </a:cubicBezTo>
                  <a:cubicBezTo>
                    <a:pt x="23" y="78"/>
                    <a:pt x="29" y="76"/>
                    <a:pt x="31" y="75"/>
                  </a:cubicBezTo>
                  <a:cubicBezTo>
                    <a:pt x="36" y="73"/>
                    <a:pt x="39" y="68"/>
                    <a:pt x="42" y="64"/>
                  </a:cubicBezTo>
                  <a:cubicBezTo>
                    <a:pt x="44" y="61"/>
                    <a:pt x="45" y="56"/>
                    <a:pt x="47" y="53"/>
                  </a:cubicBezTo>
                  <a:cubicBezTo>
                    <a:pt x="50" y="51"/>
                    <a:pt x="53" y="51"/>
                    <a:pt x="56" y="50"/>
                  </a:cubicBezTo>
                  <a:cubicBezTo>
                    <a:pt x="62" y="49"/>
                    <a:pt x="66" y="47"/>
                    <a:pt x="70" y="42"/>
                  </a:cubicBezTo>
                  <a:cubicBezTo>
                    <a:pt x="75" y="38"/>
                    <a:pt x="82" y="30"/>
                    <a:pt x="89" y="29"/>
                  </a:cubicBezTo>
                  <a:cubicBezTo>
                    <a:pt x="93" y="29"/>
                    <a:pt x="96" y="32"/>
                    <a:pt x="101" y="31"/>
                  </a:cubicBezTo>
                  <a:cubicBezTo>
                    <a:pt x="104" y="30"/>
                    <a:pt x="105" y="29"/>
                    <a:pt x="108" y="29"/>
                  </a:cubicBezTo>
                  <a:cubicBezTo>
                    <a:pt x="111" y="29"/>
                    <a:pt x="113" y="31"/>
                    <a:pt x="115" y="31"/>
                  </a:cubicBezTo>
                  <a:cubicBezTo>
                    <a:pt x="120" y="30"/>
                    <a:pt x="121" y="22"/>
                    <a:pt x="120" y="17"/>
                  </a:cubicBezTo>
                  <a:cubicBezTo>
                    <a:pt x="118" y="12"/>
                    <a:pt x="99" y="0"/>
                    <a:pt x="100" y="9"/>
                  </a:cubicBezTo>
                  <a:cubicBezTo>
                    <a:pt x="100" y="11"/>
                    <a:pt x="105" y="12"/>
                    <a:pt x="103" y="15"/>
                  </a:cubicBezTo>
                  <a:cubicBezTo>
                    <a:pt x="101" y="17"/>
                    <a:pt x="93" y="12"/>
                    <a:pt x="90" y="14"/>
                  </a:cubicBezTo>
                  <a:cubicBezTo>
                    <a:pt x="84" y="17"/>
                    <a:pt x="89" y="19"/>
                    <a:pt x="89" y="22"/>
                  </a:cubicBezTo>
                  <a:cubicBezTo>
                    <a:pt x="88" y="28"/>
                    <a:pt x="76" y="24"/>
                    <a:pt x="72" y="23"/>
                  </a:cubicBezTo>
                  <a:cubicBezTo>
                    <a:pt x="55" y="21"/>
                    <a:pt x="51" y="38"/>
                    <a:pt x="41" y="48"/>
                  </a:cubicBezTo>
                  <a:cubicBezTo>
                    <a:pt x="38" y="50"/>
                    <a:pt x="36" y="58"/>
                    <a:pt x="32" y="59"/>
                  </a:cubicBezTo>
                  <a:cubicBezTo>
                    <a:pt x="28" y="60"/>
                    <a:pt x="25" y="55"/>
                    <a:pt x="23" y="52"/>
                  </a:cubicBezTo>
                  <a:cubicBezTo>
                    <a:pt x="22" y="50"/>
                    <a:pt x="21" y="51"/>
                    <a:pt x="22" y="48"/>
                  </a:cubicBezTo>
                  <a:cubicBezTo>
                    <a:pt x="23" y="45"/>
                    <a:pt x="28" y="43"/>
                    <a:pt x="30" y="42"/>
                  </a:cubicBezTo>
                  <a:cubicBezTo>
                    <a:pt x="35" y="39"/>
                    <a:pt x="36" y="36"/>
                    <a:pt x="34" y="31"/>
                  </a:cubicBezTo>
                  <a:cubicBezTo>
                    <a:pt x="33" y="28"/>
                    <a:pt x="32" y="30"/>
                    <a:pt x="33" y="27"/>
                  </a:cubicBezTo>
                  <a:cubicBezTo>
                    <a:pt x="35" y="23"/>
                    <a:pt x="37" y="24"/>
                    <a:pt x="40" y="24"/>
                  </a:cubicBezTo>
                  <a:cubicBezTo>
                    <a:pt x="44" y="23"/>
                    <a:pt x="48" y="21"/>
                    <a:pt x="47" y="16"/>
                  </a:cubicBezTo>
                  <a:cubicBezTo>
                    <a:pt x="51" y="18"/>
                    <a:pt x="54" y="12"/>
                    <a:pt x="48" y="12"/>
                  </a:cubicBezTo>
                  <a:cubicBezTo>
                    <a:pt x="48" y="12"/>
                    <a:pt x="48" y="13"/>
                    <a:pt x="48" y="13"/>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7" name="Freeform 230">
              <a:extLst>
                <a:ext uri="{FF2B5EF4-FFF2-40B4-BE49-F238E27FC236}">
                  <a16:creationId xmlns:a16="http://schemas.microsoft.com/office/drawing/2014/main" id="{CE84EAEB-5189-4CE7-8698-5CC257200F21}"/>
                </a:ext>
              </a:extLst>
            </p:cNvPr>
            <p:cNvSpPr>
              <a:spLocks/>
            </p:cNvSpPr>
            <p:nvPr/>
          </p:nvSpPr>
          <p:spPr bwMode="auto">
            <a:xfrm>
              <a:off x="3711" y="1651"/>
              <a:ext cx="121" cy="110"/>
            </a:xfrm>
            <a:custGeom>
              <a:avLst/>
              <a:gdLst>
                <a:gd name="T0" fmla="*/ 137 w 84"/>
                <a:gd name="T1" fmla="*/ 61 h 76"/>
                <a:gd name="T2" fmla="*/ 20 w 84"/>
                <a:gd name="T3" fmla="*/ 46 h 76"/>
                <a:gd name="T4" fmla="*/ 24 w 84"/>
                <a:gd name="T5" fmla="*/ 97 h 76"/>
                <a:gd name="T6" fmla="*/ 27 w 84"/>
                <a:gd name="T7" fmla="*/ 149 h 76"/>
                <a:gd name="T8" fmla="*/ 9 w 84"/>
                <a:gd name="T9" fmla="*/ 203 h 76"/>
                <a:gd name="T10" fmla="*/ 69 w 84"/>
                <a:gd name="T11" fmla="*/ 229 h 76"/>
                <a:gd name="T12" fmla="*/ 141 w 84"/>
                <a:gd name="T13" fmla="*/ 177 h 76"/>
                <a:gd name="T14" fmla="*/ 206 w 84"/>
                <a:gd name="T15" fmla="*/ 177 h 76"/>
                <a:gd name="T16" fmla="*/ 243 w 84"/>
                <a:gd name="T17" fmla="*/ 136 h 76"/>
                <a:gd name="T18" fmla="*/ 245 w 84"/>
                <a:gd name="T19" fmla="*/ 117 h 76"/>
                <a:gd name="T20" fmla="*/ 203 w 84"/>
                <a:gd name="T21" fmla="*/ 116 h 76"/>
                <a:gd name="T22" fmla="*/ 174 w 84"/>
                <a:gd name="T23" fmla="*/ 136 h 76"/>
                <a:gd name="T24" fmla="*/ 137 w 84"/>
                <a:gd name="T25" fmla="*/ 123 h 76"/>
                <a:gd name="T26" fmla="*/ 114 w 84"/>
                <a:gd name="T27" fmla="*/ 149 h 76"/>
                <a:gd name="T28" fmla="*/ 61 w 84"/>
                <a:gd name="T29" fmla="*/ 158 h 76"/>
                <a:gd name="T30" fmla="*/ 69 w 84"/>
                <a:gd name="T31" fmla="*/ 100 h 76"/>
                <a:gd name="T32" fmla="*/ 89 w 84"/>
                <a:gd name="T33" fmla="*/ 75 h 76"/>
                <a:gd name="T34" fmla="*/ 109 w 84"/>
                <a:gd name="T35" fmla="*/ 85 h 76"/>
                <a:gd name="T36" fmla="*/ 127 w 84"/>
                <a:gd name="T37" fmla="*/ 80 h 76"/>
                <a:gd name="T38" fmla="*/ 135 w 84"/>
                <a:gd name="T39" fmla="*/ 6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76">
                  <a:moveTo>
                    <a:pt x="46" y="20"/>
                  </a:moveTo>
                  <a:cubicBezTo>
                    <a:pt x="36" y="12"/>
                    <a:pt x="17" y="0"/>
                    <a:pt x="7" y="15"/>
                  </a:cubicBezTo>
                  <a:cubicBezTo>
                    <a:pt x="3" y="21"/>
                    <a:pt x="6" y="26"/>
                    <a:pt x="8" y="32"/>
                  </a:cubicBezTo>
                  <a:cubicBezTo>
                    <a:pt x="11" y="38"/>
                    <a:pt x="12" y="43"/>
                    <a:pt x="9" y="49"/>
                  </a:cubicBezTo>
                  <a:cubicBezTo>
                    <a:pt x="6" y="55"/>
                    <a:pt x="0" y="60"/>
                    <a:pt x="3" y="67"/>
                  </a:cubicBezTo>
                  <a:cubicBezTo>
                    <a:pt x="7" y="74"/>
                    <a:pt x="16" y="76"/>
                    <a:pt x="23" y="75"/>
                  </a:cubicBezTo>
                  <a:cubicBezTo>
                    <a:pt x="34" y="73"/>
                    <a:pt x="38" y="61"/>
                    <a:pt x="47" y="58"/>
                  </a:cubicBezTo>
                  <a:cubicBezTo>
                    <a:pt x="54" y="56"/>
                    <a:pt x="62" y="60"/>
                    <a:pt x="69" y="58"/>
                  </a:cubicBezTo>
                  <a:cubicBezTo>
                    <a:pt x="77" y="57"/>
                    <a:pt x="79" y="52"/>
                    <a:pt x="81" y="45"/>
                  </a:cubicBezTo>
                  <a:cubicBezTo>
                    <a:pt x="82" y="43"/>
                    <a:pt x="84" y="41"/>
                    <a:pt x="82" y="39"/>
                  </a:cubicBezTo>
                  <a:cubicBezTo>
                    <a:pt x="80" y="34"/>
                    <a:pt x="71" y="36"/>
                    <a:pt x="68" y="38"/>
                  </a:cubicBezTo>
                  <a:cubicBezTo>
                    <a:pt x="64" y="40"/>
                    <a:pt x="63" y="45"/>
                    <a:pt x="58" y="45"/>
                  </a:cubicBezTo>
                  <a:cubicBezTo>
                    <a:pt x="53" y="46"/>
                    <a:pt x="50" y="41"/>
                    <a:pt x="46" y="41"/>
                  </a:cubicBezTo>
                  <a:cubicBezTo>
                    <a:pt x="40" y="41"/>
                    <a:pt x="40" y="45"/>
                    <a:pt x="38" y="49"/>
                  </a:cubicBezTo>
                  <a:cubicBezTo>
                    <a:pt x="35" y="54"/>
                    <a:pt x="24" y="57"/>
                    <a:pt x="20" y="52"/>
                  </a:cubicBezTo>
                  <a:cubicBezTo>
                    <a:pt x="27" y="47"/>
                    <a:pt x="31" y="39"/>
                    <a:pt x="23" y="33"/>
                  </a:cubicBezTo>
                  <a:cubicBezTo>
                    <a:pt x="15" y="27"/>
                    <a:pt x="22" y="16"/>
                    <a:pt x="30" y="25"/>
                  </a:cubicBezTo>
                  <a:cubicBezTo>
                    <a:pt x="32" y="28"/>
                    <a:pt x="33" y="29"/>
                    <a:pt x="37" y="28"/>
                  </a:cubicBezTo>
                  <a:cubicBezTo>
                    <a:pt x="38" y="27"/>
                    <a:pt x="42" y="26"/>
                    <a:pt x="42" y="26"/>
                  </a:cubicBezTo>
                  <a:cubicBezTo>
                    <a:pt x="44" y="25"/>
                    <a:pt x="46" y="22"/>
                    <a:pt x="45" y="20"/>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8" name="Freeform 231">
              <a:extLst>
                <a:ext uri="{FF2B5EF4-FFF2-40B4-BE49-F238E27FC236}">
                  <a16:creationId xmlns:a16="http://schemas.microsoft.com/office/drawing/2014/main" id="{2BEA6FE2-226E-4447-95D0-4707BB4E0CE9}"/>
                </a:ext>
              </a:extLst>
            </p:cNvPr>
            <p:cNvSpPr>
              <a:spLocks/>
            </p:cNvSpPr>
            <p:nvPr/>
          </p:nvSpPr>
          <p:spPr bwMode="auto">
            <a:xfrm>
              <a:off x="3481" y="1515"/>
              <a:ext cx="220" cy="144"/>
            </a:xfrm>
            <a:custGeom>
              <a:avLst/>
              <a:gdLst>
                <a:gd name="T0" fmla="*/ 237 w 152"/>
                <a:gd name="T1" fmla="*/ 22 h 99"/>
                <a:gd name="T2" fmla="*/ 168 w 152"/>
                <a:gd name="T3" fmla="*/ 1 h 99"/>
                <a:gd name="T4" fmla="*/ 103 w 152"/>
                <a:gd name="T5" fmla="*/ 83 h 99"/>
                <a:gd name="T6" fmla="*/ 109 w 152"/>
                <a:gd name="T7" fmla="*/ 111 h 99"/>
                <a:gd name="T8" fmla="*/ 81 w 152"/>
                <a:gd name="T9" fmla="*/ 129 h 99"/>
                <a:gd name="T10" fmla="*/ 46 w 152"/>
                <a:gd name="T11" fmla="*/ 191 h 99"/>
                <a:gd name="T12" fmla="*/ 61 w 152"/>
                <a:gd name="T13" fmla="*/ 246 h 99"/>
                <a:gd name="T14" fmla="*/ 36 w 152"/>
                <a:gd name="T15" fmla="*/ 297 h 99"/>
                <a:gd name="T16" fmla="*/ 94 w 152"/>
                <a:gd name="T17" fmla="*/ 297 h 99"/>
                <a:gd name="T18" fmla="*/ 136 w 152"/>
                <a:gd name="T19" fmla="*/ 257 h 99"/>
                <a:gd name="T20" fmla="*/ 174 w 152"/>
                <a:gd name="T21" fmla="*/ 246 h 99"/>
                <a:gd name="T22" fmla="*/ 206 w 152"/>
                <a:gd name="T23" fmla="*/ 257 h 99"/>
                <a:gd name="T24" fmla="*/ 258 w 152"/>
                <a:gd name="T25" fmla="*/ 188 h 99"/>
                <a:gd name="T26" fmla="*/ 343 w 152"/>
                <a:gd name="T27" fmla="*/ 201 h 99"/>
                <a:gd name="T28" fmla="*/ 371 w 152"/>
                <a:gd name="T29" fmla="*/ 154 h 99"/>
                <a:gd name="T30" fmla="*/ 399 w 152"/>
                <a:gd name="T31" fmla="*/ 161 h 99"/>
                <a:gd name="T32" fmla="*/ 436 w 152"/>
                <a:gd name="T33" fmla="*/ 129 h 99"/>
                <a:gd name="T34" fmla="*/ 446 w 152"/>
                <a:gd name="T35" fmla="*/ 68 h 99"/>
                <a:gd name="T36" fmla="*/ 399 w 152"/>
                <a:gd name="T37" fmla="*/ 48 h 99"/>
                <a:gd name="T38" fmla="*/ 404 w 152"/>
                <a:gd name="T39" fmla="*/ 95 h 99"/>
                <a:gd name="T40" fmla="*/ 360 w 152"/>
                <a:gd name="T41" fmla="*/ 83 h 99"/>
                <a:gd name="T42" fmla="*/ 347 w 152"/>
                <a:gd name="T43" fmla="*/ 99 h 99"/>
                <a:gd name="T44" fmla="*/ 355 w 152"/>
                <a:gd name="T45" fmla="*/ 121 h 99"/>
                <a:gd name="T46" fmla="*/ 313 w 152"/>
                <a:gd name="T47" fmla="*/ 129 h 99"/>
                <a:gd name="T48" fmla="*/ 263 w 152"/>
                <a:gd name="T49" fmla="*/ 108 h 99"/>
                <a:gd name="T50" fmla="*/ 245 w 152"/>
                <a:gd name="T51" fmla="*/ 144 h 99"/>
                <a:gd name="T52" fmla="*/ 256 w 152"/>
                <a:gd name="T53" fmla="*/ 161 h 99"/>
                <a:gd name="T54" fmla="*/ 224 w 152"/>
                <a:gd name="T55" fmla="*/ 169 h 99"/>
                <a:gd name="T56" fmla="*/ 178 w 152"/>
                <a:gd name="T57" fmla="*/ 161 h 99"/>
                <a:gd name="T58" fmla="*/ 182 w 152"/>
                <a:gd name="T59" fmla="*/ 195 h 99"/>
                <a:gd name="T60" fmla="*/ 140 w 152"/>
                <a:gd name="T61" fmla="*/ 205 h 99"/>
                <a:gd name="T62" fmla="*/ 113 w 152"/>
                <a:gd name="T63" fmla="*/ 204 h 99"/>
                <a:gd name="T64" fmla="*/ 90 w 152"/>
                <a:gd name="T65" fmla="*/ 191 h 99"/>
                <a:gd name="T66" fmla="*/ 113 w 152"/>
                <a:gd name="T67" fmla="*/ 163 h 99"/>
                <a:gd name="T68" fmla="*/ 140 w 152"/>
                <a:gd name="T69" fmla="*/ 154 h 99"/>
                <a:gd name="T70" fmla="*/ 145 w 152"/>
                <a:gd name="T71" fmla="*/ 116 h 99"/>
                <a:gd name="T72" fmla="*/ 142 w 152"/>
                <a:gd name="T73" fmla="*/ 103 h 99"/>
                <a:gd name="T74" fmla="*/ 169 w 152"/>
                <a:gd name="T75" fmla="*/ 95 h 99"/>
                <a:gd name="T76" fmla="*/ 197 w 152"/>
                <a:gd name="T77" fmla="*/ 95 h 99"/>
                <a:gd name="T78" fmla="*/ 203 w 152"/>
                <a:gd name="T79" fmla="*/ 55 h 99"/>
                <a:gd name="T80" fmla="*/ 221 w 152"/>
                <a:gd name="T81" fmla="*/ 68 h 99"/>
                <a:gd name="T82" fmla="*/ 233 w 152"/>
                <a:gd name="T83" fmla="*/ 47 h 99"/>
                <a:gd name="T84" fmla="*/ 245 w 152"/>
                <a:gd name="T85" fmla="*/ 41 h 99"/>
                <a:gd name="T86" fmla="*/ 233 w 152"/>
                <a:gd name="T87" fmla="*/ 25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99">
                  <a:moveTo>
                    <a:pt x="78" y="7"/>
                  </a:moveTo>
                  <a:cubicBezTo>
                    <a:pt x="74" y="0"/>
                    <a:pt x="62" y="0"/>
                    <a:pt x="55" y="1"/>
                  </a:cubicBezTo>
                  <a:cubicBezTo>
                    <a:pt x="45" y="4"/>
                    <a:pt x="29" y="14"/>
                    <a:pt x="34" y="27"/>
                  </a:cubicBezTo>
                  <a:cubicBezTo>
                    <a:pt x="35" y="30"/>
                    <a:pt x="38" y="33"/>
                    <a:pt x="36" y="36"/>
                  </a:cubicBezTo>
                  <a:cubicBezTo>
                    <a:pt x="35" y="39"/>
                    <a:pt x="30" y="41"/>
                    <a:pt x="27" y="42"/>
                  </a:cubicBezTo>
                  <a:cubicBezTo>
                    <a:pt x="20" y="46"/>
                    <a:pt x="10" y="53"/>
                    <a:pt x="15" y="62"/>
                  </a:cubicBezTo>
                  <a:cubicBezTo>
                    <a:pt x="18" y="67"/>
                    <a:pt x="28" y="74"/>
                    <a:pt x="20" y="80"/>
                  </a:cubicBezTo>
                  <a:cubicBezTo>
                    <a:pt x="15" y="84"/>
                    <a:pt x="0" y="89"/>
                    <a:pt x="12" y="96"/>
                  </a:cubicBezTo>
                  <a:cubicBezTo>
                    <a:pt x="18" y="99"/>
                    <a:pt x="26" y="98"/>
                    <a:pt x="31" y="96"/>
                  </a:cubicBezTo>
                  <a:cubicBezTo>
                    <a:pt x="37" y="93"/>
                    <a:pt x="41" y="88"/>
                    <a:pt x="45" y="84"/>
                  </a:cubicBezTo>
                  <a:cubicBezTo>
                    <a:pt x="49" y="81"/>
                    <a:pt x="53" y="79"/>
                    <a:pt x="57" y="80"/>
                  </a:cubicBezTo>
                  <a:cubicBezTo>
                    <a:pt x="61" y="81"/>
                    <a:pt x="64" y="84"/>
                    <a:pt x="68" y="84"/>
                  </a:cubicBezTo>
                  <a:cubicBezTo>
                    <a:pt x="81" y="84"/>
                    <a:pt x="76" y="65"/>
                    <a:pt x="85" y="61"/>
                  </a:cubicBezTo>
                  <a:cubicBezTo>
                    <a:pt x="94" y="57"/>
                    <a:pt x="103" y="74"/>
                    <a:pt x="113" y="65"/>
                  </a:cubicBezTo>
                  <a:cubicBezTo>
                    <a:pt x="118" y="61"/>
                    <a:pt x="117" y="51"/>
                    <a:pt x="122" y="50"/>
                  </a:cubicBezTo>
                  <a:cubicBezTo>
                    <a:pt x="126" y="50"/>
                    <a:pt x="128" y="53"/>
                    <a:pt x="132" y="52"/>
                  </a:cubicBezTo>
                  <a:cubicBezTo>
                    <a:pt x="138" y="51"/>
                    <a:pt x="141" y="47"/>
                    <a:pt x="144" y="42"/>
                  </a:cubicBezTo>
                  <a:cubicBezTo>
                    <a:pt x="149" y="36"/>
                    <a:pt x="152" y="29"/>
                    <a:pt x="147" y="22"/>
                  </a:cubicBezTo>
                  <a:cubicBezTo>
                    <a:pt x="145" y="18"/>
                    <a:pt x="136" y="12"/>
                    <a:pt x="132" y="16"/>
                  </a:cubicBezTo>
                  <a:cubicBezTo>
                    <a:pt x="128" y="20"/>
                    <a:pt x="138" y="27"/>
                    <a:pt x="133" y="31"/>
                  </a:cubicBezTo>
                  <a:cubicBezTo>
                    <a:pt x="130" y="34"/>
                    <a:pt x="124" y="26"/>
                    <a:pt x="119" y="27"/>
                  </a:cubicBezTo>
                  <a:cubicBezTo>
                    <a:pt x="117" y="27"/>
                    <a:pt x="115" y="30"/>
                    <a:pt x="115" y="32"/>
                  </a:cubicBezTo>
                  <a:cubicBezTo>
                    <a:pt x="115" y="35"/>
                    <a:pt x="117" y="36"/>
                    <a:pt x="117" y="39"/>
                  </a:cubicBezTo>
                  <a:cubicBezTo>
                    <a:pt x="118" y="46"/>
                    <a:pt x="107" y="44"/>
                    <a:pt x="103" y="42"/>
                  </a:cubicBezTo>
                  <a:cubicBezTo>
                    <a:pt x="96" y="38"/>
                    <a:pt x="96" y="31"/>
                    <a:pt x="87" y="35"/>
                  </a:cubicBezTo>
                  <a:cubicBezTo>
                    <a:pt x="81" y="38"/>
                    <a:pt x="77" y="40"/>
                    <a:pt x="81" y="47"/>
                  </a:cubicBezTo>
                  <a:cubicBezTo>
                    <a:pt x="82" y="48"/>
                    <a:pt x="84" y="50"/>
                    <a:pt x="84" y="52"/>
                  </a:cubicBezTo>
                  <a:cubicBezTo>
                    <a:pt x="83" y="55"/>
                    <a:pt x="76" y="55"/>
                    <a:pt x="74" y="55"/>
                  </a:cubicBezTo>
                  <a:cubicBezTo>
                    <a:pt x="70" y="54"/>
                    <a:pt x="63" y="51"/>
                    <a:pt x="59" y="52"/>
                  </a:cubicBezTo>
                  <a:cubicBezTo>
                    <a:pt x="50" y="55"/>
                    <a:pt x="59" y="60"/>
                    <a:pt x="60" y="63"/>
                  </a:cubicBezTo>
                  <a:cubicBezTo>
                    <a:pt x="61" y="69"/>
                    <a:pt x="49" y="69"/>
                    <a:pt x="46" y="67"/>
                  </a:cubicBezTo>
                  <a:cubicBezTo>
                    <a:pt x="40" y="65"/>
                    <a:pt x="42" y="62"/>
                    <a:pt x="37" y="66"/>
                  </a:cubicBezTo>
                  <a:cubicBezTo>
                    <a:pt x="33" y="70"/>
                    <a:pt x="28" y="69"/>
                    <a:pt x="30" y="62"/>
                  </a:cubicBezTo>
                  <a:cubicBezTo>
                    <a:pt x="31" y="58"/>
                    <a:pt x="34" y="55"/>
                    <a:pt x="37" y="53"/>
                  </a:cubicBezTo>
                  <a:cubicBezTo>
                    <a:pt x="41" y="50"/>
                    <a:pt x="42" y="51"/>
                    <a:pt x="46" y="50"/>
                  </a:cubicBezTo>
                  <a:cubicBezTo>
                    <a:pt x="54" y="49"/>
                    <a:pt x="51" y="43"/>
                    <a:pt x="48" y="38"/>
                  </a:cubicBezTo>
                  <a:cubicBezTo>
                    <a:pt x="47" y="37"/>
                    <a:pt x="46" y="36"/>
                    <a:pt x="47" y="34"/>
                  </a:cubicBezTo>
                  <a:cubicBezTo>
                    <a:pt x="48" y="32"/>
                    <a:pt x="53" y="30"/>
                    <a:pt x="56" y="31"/>
                  </a:cubicBezTo>
                  <a:cubicBezTo>
                    <a:pt x="59" y="33"/>
                    <a:pt x="64" y="39"/>
                    <a:pt x="65" y="31"/>
                  </a:cubicBezTo>
                  <a:cubicBezTo>
                    <a:pt x="66" y="27"/>
                    <a:pt x="60" y="19"/>
                    <a:pt x="67" y="18"/>
                  </a:cubicBezTo>
                  <a:cubicBezTo>
                    <a:pt x="70" y="18"/>
                    <a:pt x="71" y="21"/>
                    <a:pt x="73" y="22"/>
                  </a:cubicBezTo>
                  <a:cubicBezTo>
                    <a:pt x="74" y="19"/>
                    <a:pt x="74" y="17"/>
                    <a:pt x="77" y="15"/>
                  </a:cubicBezTo>
                  <a:cubicBezTo>
                    <a:pt x="80" y="14"/>
                    <a:pt x="79" y="16"/>
                    <a:pt x="81" y="13"/>
                  </a:cubicBezTo>
                  <a:cubicBezTo>
                    <a:pt x="82" y="10"/>
                    <a:pt x="79" y="9"/>
                    <a:pt x="77" y="8"/>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49" name="Freeform 232">
              <a:extLst>
                <a:ext uri="{FF2B5EF4-FFF2-40B4-BE49-F238E27FC236}">
                  <a16:creationId xmlns:a16="http://schemas.microsoft.com/office/drawing/2014/main" id="{4A7EAECB-22E4-40FA-BB10-C98A3B51318B}"/>
                </a:ext>
              </a:extLst>
            </p:cNvPr>
            <p:cNvSpPr>
              <a:spLocks/>
            </p:cNvSpPr>
            <p:nvPr/>
          </p:nvSpPr>
          <p:spPr bwMode="auto">
            <a:xfrm>
              <a:off x="3559" y="1683"/>
              <a:ext cx="123" cy="212"/>
            </a:xfrm>
            <a:custGeom>
              <a:avLst/>
              <a:gdLst>
                <a:gd name="T0" fmla="*/ 191 w 85"/>
                <a:gd name="T1" fmla="*/ 33 h 146"/>
                <a:gd name="T2" fmla="*/ 116 w 85"/>
                <a:gd name="T3" fmla="*/ 22 h 146"/>
                <a:gd name="T4" fmla="*/ 33 w 85"/>
                <a:gd name="T5" fmla="*/ 136 h 146"/>
                <a:gd name="T6" fmla="*/ 100 w 85"/>
                <a:gd name="T7" fmla="*/ 190 h 146"/>
                <a:gd name="T8" fmla="*/ 62 w 85"/>
                <a:gd name="T9" fmla="*/ 229 h 146"/>
                <a:gd name="T10" fmla="*/ 14 w 85"/>
                <a:gd name="T11" fmla="*/ 283 h 146"/>
                <a:gd name="T12" fmla="*/ 81 w 85"/>
                <a:gd name="T13" fmla="*/ 337 h 146"/>
                <a:gd name="T14" fmla="*/ 81 w 85"/>
                <a:gd name="T15" fmla="*/ 420 h 146"/>
                <a:gd name="T16" fmla="*/ 164 w 85"/>
                <a:gd name="T17" fmla="*/ 428 h 146"/>
                <a:gd name="T18" fmla="*/ 243 w 85"/>
                <a:gd name="T19" fmla="*/ 318 h 146"/>
                <a:gd name="T20" fmla="*/ 239 w 85"/>
                <a:gd name="T21" fmla="*/ 218 h 146"/>
                <a:gd name="T22" fmla="*/ 195 w 85"/>
                <a:gd name="T23" fmla="*/ 211 h 146"/>
                <a:gd name="T24" fmla="*/ 203 w 85"/>
                <a:gd name="T25" fmla="*/ 318 h 146"/>
                <a:gd name="T26" fmla="*/ 161 w 85"/>
                <a:gd name="T27" fmla="*/ 325 h 146"/>
                <a:gd name="T28" fmla="*/ 140 w 85"/>
                <a:gd name="T29" fmla="*/ 340 h 146"/>
                <a:gd name="T30" fmla="*/ 135 w 85"/>
                <a:gd name="T31" fmla="*/ 383 h 146"/>
                <a:gd name="T32" fmla="*/ 103 w 85"/>
                <a:gd name="T33" fmla="*/ 350 h 146"/>
                <a:gd name="T34" fmla="*/ 113 w 85"/>
                <a:gd name="T35" fmla="*/ 293 h 146"/>
                <a:gd name="T36" fmla="*/ 67 w 85"/>
                <a:gd name="T37" fmla="*/ 283 h 146"/>
                <a:gd name="T38" fmla="*/ 85 w 85"/>
                <a:gd name="T39" fmla="*/ 248 h 146"/>
                <a:gd name="T40" fmla="*/ 127 w 85"/>
                <a:gd name="T41" fmla="*/ 248 h 146"/>
                <a:gd name="T42" fmla="*/ 130 w 85"/>
                <a:gd name="T43" fmla="*/ 225 h 146"/>
                <a:gd name="T44" fmla="*/ 122 w 85"/>
                <a:gd name="T45" fmla="*/ 218 h 146"/>
                <a:gd name="T46" fmla="*/ 130 w 85"/>
                <a:gd name="T47" fmla="*/ 202 h 146"/>
                <a:gd name="T48" fmla="*/ 145 w 85"/>
                <a:gd name="T49" fmla="*/ 202 h 146"/>
                <a:gd name="T50" fmla="*/ 158 w 85"/>
                <a:gd name="T51" fmla="*/ 196 h 146"/>
                <a:gd name="T52" fmla="*/ 161 w 85"/>
                <a:gd name="T53" fmla="*/ 168 h 146"/>
                <a:gd name="T54" fmla="*/ 117 w 85"/>
                <a:gd name="T55" fmla="*/ 144 h 146"/>
                <a:gd name="T56" fmla="*/ 116 w 85"/>
                <a:gd name="T57" fmla="*/ 97 h 146"/>
                <a:gd name="T58" fmla="*/ 94 w 85"/>
                <a:gd name="T59" fmla="*/ 102 h 146"/>
                <a:gd name="T60" fmla="*/ 80 w 85"/>
                <a:gd name="T61" fmla="*/ 116 h 146"/>
                <a:gd name="T62" fmla="*/ 74 w 85"/>
                <a:gd name="T63" fmla="*/ 87 h 146"/>
                <a:gd name="T64" fmla="*/ 97 w 85"/>
                <a:gd name="T65" fmla="*/ 70 h 146"/>
                <a:gd name="T66" fmla="*/ 127 w 85"/>
                <a:gd name="T67" fmla="*/ 74 h 146"/>
                <a:gd name="T68" fmla="*/ 158 w 85"/>
                <a:gd name="T69" fmla="*/ 36 h 146"/>
                <a:gd name="T70" fmla="*/ 188 w 85"/>
                <a:gd name="T71" fmla="*/ 52 h 146"/>
                <a:gd name="T72" fmla="*/ 205 w 85"/>
                <a:gd name="T73" fmla="*/ 42 h 146"/>
                <a:gd name="T74" fmla="*/ 188 w 85"/>
                <a:gd name="T75" fmla="*/ 28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146">
                  <a:moveTo>
                    <a:pt x="63" y="11"/>
                  </a:moveTo>
                  <a:cubicBezTo>
                    <a:pt x="61" y="0"/>
                    <a:pt x="44" y="4"/>
                    <a:pt x="38" y="7"/>
                  </a:cubicBezTo>
                  <a:cubicBezTo>
                    <a:pt x="26" y="13"/>
                    <a:pt x="0" y="29"/>
                    <a:pt x="11" y="45"/>
                  </a:cubicBezTo>
                  <a:cubicBezTo>
                    <a:pt x="15" y="52"/>
                    <a:pt x="34" y="53"/>
                    <a:pt x="33" y="62"/>
                  </a:cubicBezTo>
                  <a:cubicBezTo>
                    <a:pt x="33" y="68"/>
                    <a:pt x="25" y="72"/>
                    <a:pt x="21" y="75"/>
                  </a:cubicBezTo>
                  <a:cubicBezTo>
                    <a:pt x="15" y="80"/>
                    <a:pt x="8" y="85"/>
                    <a:pt x="5" y="92"/>
                  </a:cubicBezTo>
                  <a:cubicBezTo>
                    <a:pt x="1" y="106"/>
                    <a:pt x="20" y="104"/>
                    <a:pt x="27" y="110"/>
                  </a:cubicBezTo>
                  <a:cubicBezTo>
                    <a:pt x="34" y="116"/>
                    <a:pt x="23" y="128"/>
                    <a:pt x="27" y="137"/>
                  </a:cubicBezTo>
                  <a:cubicBezTo>
                    <a:pt x="31" y="146"/>
                    <a:pt x="46" y="143"/>
                    <a:pt x="54" y="140"/>
                  </a:cubicBezTo>
                  <a:cubicBezTo>
                    <a:pt x="68" y="133"/>
                    <a:pt x="77" y="119"/>
                    <a:pt x="80" y="104"/>
                  </a:cubicBezTo>
                  <a:cubicBezTo>
                    <a:pt x="83" y="94"/>
                    <a:pt x="85" y="80"/>
                    <a:pt x="79" y="71"/>
                  </a:cubicBezTo>
                  <a:cubicBezTo>
                    <a:pt x="76" y="66"/>
                    <a:pt x="67" y="62"/>
                    <a:pt x="64" y="69"/>
                  </a:cubicBezTo>
                  <a:cubicBezTo>
                    <a:pt x="59" y="81"/>
                    <a:pt x="74" y="92"/>
                    <a:pt x="67" y="104"/>
                  </a:cubicBezTo>
                  <a:cubicBezTo>
                    <a:pt x="63" y="111"/>
                    <a:pt x="60" y="109"/>
                    <a:pt x="53" y="106"/>
                  </a:cubicBezTo>
                  <a:cubicBezTo>
                    <a:pt x="48" y="104"/>
                    <a:pt x="45" y="105"/>
                    <a:pt x="46" y="111"/>
                  </a:cubicBezTo>
                  <a:cubicBezTo>
                    <a:pt x="46" y="115"/>
                    <a:pt x="49" y="121"/>
                    <a:pt x="44" y="125"/>
                  </a:cubicBezTo>
                  <a:cubicBezTo>
                    <a:pt x="37" y="130"/>
                    <a:pt x="33" y="120"/>
                    <a:pt x="34" y="114"/>
                  </a:cubicBezTo>
                  <a:cubicBezTo>
                    <a:pt x="34" y="109"/>
                    <a:pt x="40" y="102"/>
                    <a:pt x="37" y="96"/>
                  </a:cubicBezTo>
                  <a:cubicBezTo>
                    <a:pt x="34" y="88"/>
                    <a:pt x="28" y="94"/>
                    <a:pt x="22" y="92"/>
                  </a:cubicBezTo>
                  <a:cubicBezTo>
                    <a:pt x="14" y="90"/>
                    <a:pt x="24" y="83"/>
                    <a:pt x="28" y="81"/>
                  </a:cubicBezTo>
                  <a:cubicBezTo>
                    <a:pt x="33" y="80"/>
                    <a:pt x="38" y="85"/>
                    <a:pt x="42" y="81"/>
                  </a:cubicBezTo>
                  <a:cubicBezTo>
                    <a:pt x="44" y="79"/>
                    <a:pt x="44" y="76"/>
                    <a:pt x="43" y="74"/>
                  </a:cubicBezTo>
                  <a:cubicBezTo>
                    <a:pt x="42" y="72"/>
                    <a:pt x="40" y="72"/>
                    <a:pt x="40" y="71"/>
                  </a:cubicBezTo>
                  <a:cubicBezTo>
                    <a:pt x="39" y="69"/>
                    <a:pt x="42" y="66"/>
                    <a:pt x="43" y="66"/>
                  </a:cubicBezTo>
                  <a:cubicBezTo>
                    <a:pt x="47" y="64"/>
                    <a:pt x="46" y="66"/>
                    <a:pt x="48" y="66"/>
                  </a:cubicBezTo>
                  <a:cubicBezTo>
                    <a:pt x="50" y="66"/>
                    <a:pt x="50" y="67"/>
                    <a:pt x="52" y="64"/>
                  </a:cubicBezTo>
                  <a:cubicBezTo>
                    <a:pt x="54" y="62"/>
                    <a:pt x="54" y="58"/>
                    <a:pt x="53" y="55"/>
                  </a:cubicBezTo>
                  <a:cubicBezTo>
                    <a:pt x="50" y="49"/>
                    <a:pt x="39" y="55"/>
                    <a:pt x="39" y="47"/>
                  </a:cubicBezTo>
                  <a:cubicBezTo>
                    <a:pt x="38" y="42"/>
                    <a:pt x="45" y="36"/>
                    <a:pt x="38" y="32"/>
                  </a:cubicBezTo>
                  <a:cubicBezTo>
                    <a:pt x="36" y="31"/>
                    <a:pt x="33" y="31"/>
                    <a:pt x="31" y="33"/>
                  </a:cubicBezTo>
                  <a:cubicBezTo>
                    <a:pt x="29" y="34"/>
                    <a:pt x="28" y="37"/>
                    <a:pt x="26" y="38"/>
                  </a:cubicBezTo>
                  <a:cubicBezTo>
                    <a:pt x="22" y="39"/>
                    <a:pt x="23" y="31"/>
                    <a:pt x="24" y="28"/>
                  </a:cubicBezTo>
                  <a:cubicBezTo>
                    <a:pt x="25" y="26"/>
                    <a:pt x="29" y="23"/>
                    <a:pt x="32" y="23"/>
                  </a:cubicBezTo>
                  <a:cubicBezTo>
                    <a:pt x="35" y="23"/>
                    <a:pt x="38" y="25"/>
                    <a:pt x="42" y="24"/>
                  </a:cubicBezTo>
                  <a:cubicBezTo>
                    <a:pt x="48" y="23"/>
                    <a:pt x="47" y="14"/>
                    <a:pt x="52" y="12"/>
                  </a:cubicBezTo>
                  <a:cubicBezTo>
                    <a:pt x="58" y="9"/>
                    <a:pt x="59" y="14"/>
                    <a:pt x="62" y="17"/>
                  </a:cubicBezTo>
                  <a:cubicBezTo>
                    <a:pt x="65" y="20"/>
                    <a:pt x="70" y="19"/>
                    <a:pt x="68" y="14"/>
                  </a:cubicBezTo>
                  <a:cubicBezTo>
                    <a:pt x="67" y="10"/>
                    <a:pt x="65" y="11"/>
                    <a:pt x="62" y="9"/>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0" name="Freeform 233">
              <a:extLst>
                <a:ext uri="{FF2B5EF4-FFF2-40B4-BE49-F238E27FC236}">
                  <a16:creationId xmlns:a16="http://schemas.microsoft.com/office/drawing/2014/main" id="{6BC694E4-71C7-4A03-A661-967D6A08C417}"/>
                </a:ext>
              </a:extLst>
            </p:cNvPr>
            <p:cNvSpPr>
              <a:spLocks/>
            </p:cNvSpPr>
            <p:nvPr/>
          </p:nvSpPr>
          <p:spPr bwMode="auto">
            <a:xfrm>
              <a:off x="3371" y="1714"/>
              <a:ext cx="146" cy="228"/>
            </a:xfrm>
            <a:custGeom>
              <a:avLst/>
              <a:gdLst>
                <a:gd name="T0" fmla="*/ 286 w 101"/>
                <a:gd name="T1" fmla="*/ 39 h 158"/>
                <a:gd name="T2" fmla="*/ 226 w 101"/>
                <a:gd name="T3" fmla="*/ 9 h 158"/>
                <a:gd name="T4" fmla="*/ 156 w 101"/>
                <a:gd name="T5" fmla="*/ 131 h 158"/>
                <a:gd name="T6" fmla="*/ 61 w 101"/>
                <a:gd name="T7" fmla="*/ 196 h 158"/>
                <a:gd name="T8" fmla="*/ 6 w 101"/>
                <a:gd name="T9" fmla="*/ 267 h 158"/>
                <a:gd name="T10" fmla="*/ 25 w 101"/>
                <a:gd name="T11" fmla="*/ 352 h 158"/>
                <a:gd name="T12" fmla="*/ 84 w 101"/>
                <a:gd name="T13" fmla="*/ 381 h 158"/>
                <a:gd name="T14" fmla="*/ 163 w 101"/>
                <a:gd name="T15" fmla="*/ 358 h 158"/>
                <a:gd name="T16" fmla="*/ 198 w 101"/>
                <a:gd name="T17" fmla="*/ 414 h 158"/>
                <a:gd name="T18" fmla="*/ 266 w 101"/>
                <a:gd name="T19" fmla="*/ 456 h 158"/>
                <a:gd name="T20" fmla="*/ 266 w 101"/>
                <a:gd name="T21" fmla="*/ 348 h 158"/>
                <a:gd name="T22" fmla="*/ 202 w 101"/>
                <a:gd name="T23" fmla="*/ 316 h 158"/>
                <a:gd name="T24" fmla="*/ 160 w 101"/>
                <a:gd name="T25" fmla="*/ 279 h 158"/>
                <a:gd name="T26" fmla="*/ 136 w 101"/>
                <a:gd name="T27" fmla="*/ 255 h 158"/>
                <a:gd name="T28" fmla="*/ 69 w 101"/>
                <a:gd name="T29" fmla="*/ 291 h 158"/>
                <a:gd name="T30" fmla="*/ 100 w 101"/>
                <a:gd name="T31" fmla="*/ 244 h 158"/>
                <a:gd name="T32" fmla="*/ 137 w 101"/>
                <a:gd name="T33" fmla="*/ 222 h 158"/>
                <a:gd name="T34" fmla="*/ 163 w 101"/>
                <a:gd name="T35" fmla="*/ 185 h 158"/>
                <a:gd name="T36" fmla="*/ 217 w 101"/>
                <a:gd name="T37" fmla="*/ 196 h 158"/>
                <a:gd name="T38" fmla="*/ 236 w 101"/>
                <a:gd name="T39" fmla="*/ 165 h 158"/>
                <a:gd name="T40" fmla="*/ 230 w 101"/>
                <a:gd name="T41" fmla="*/ 144 h 158"/>
                <a:gd name="T42" fmla="*/ 221 w 101"/>
                <a:gd name="T43" fmla="*/ 128 h 158"/>
                <a:gd name="T44" fmla="*/ 259 w 101"/>
                <a:gd name="T45" fmla="*/ 107 h 158"/>
                <a:gd name="T46" fmla="*/ 276 w 101"/>
                <a:gd name="T47" fmla="*/ 69 h 158"/>
                <a:gd name="T48" fmla="*/ 291 w 101"/>
                <a:gd name="T49" fmla="*/ 56 h 158"/>
                <a:gd name="T50" fmla="*/ 299 w 101"/>
                <a:gd name="T51" fmla="*/ 42 h 158"/>
                <a:gd name="T52" fmla="*/ 286 w 101"/>
                <a:gd name="T53" fmla="*/ 36 h 1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1" h="158">
                  <a:moveTo>
                    <a:pt x="95" y="13"/>
                  </a:moveTo>
                  <a:cubicBezTo>
                    <a:pt x="89" y="8"/>
                    <a:pt x="85" y="0"/>
                    <a:pt x="75" y="3"/>
                  </a:cubicBezTo>
                  <a:cubicBezTo>
                    <a:pt x="56" y="8"/>
                    <a:pt x="56" y="29"/>
                    <a:pt x="52" y="44"/>
                  </a:cubicBezTo>
                  <a:cubicBezTo>
                    <a:pt x="47" y="60"/>
                    <a:pt x="34" y="61"/>
                    <a:pt x="20" y="65"/>
                  </a:cubicBezTo>
                  <a:cubicBezTo>
                    <a:pt x="7" y="69"/>
                    <a:pt x="0" y="74"/>
                    <a:pt x="2" y="89"/>
                  </a:cubicBezTo>
                  <a:cubicBezTo>
                    <a:pt x="3" y="99"/>
                    <a:pt x="0" y="109"/>
                    <a:pt x="8" y="117"/>
                  </a:cubicBezTo>
                  <a:cubicBezTo>
                    <a:pt x="13" y="122"/>
                    <a:pt x="20" y="126"/>
                    <a:pt x="28" y="127"/>
                  </a:cubicBezTo>
                  <a:cubicBezTo>
                    <a:pt x="37" y="128"/>
                    <a:pt x="45" y="121"/>
                    <a:pt x="54" y="119"/>
                  </a:cubicBezTo>
                  <a:cubicBezTo>
                    <a:pt x="69" y="116"/>
                    <a:pt x="64" y="129"/>
                    <a:pt x="66" y="138"/>
                  </a:cubicBezTo>
                  <a:cubicBezTo>
                    <a:pt x="67" y="149"/>
                    <a:pt x="77" y="158"/>
                    <a:pt x="88" y="152"/>
                  </a:cubicBezTo>
                  <a:cubicBezTo>
                    <a:pt x="101" y="145"/>
                    <a:pt x="96" y="125"/>
                    <a:pt x="88" y="116"/>
                  </a:cubicBezTo>
                  <a:cubicBezTo>
                    <a:pt x="81" y="110"/>
                    <a:pt x="75" y="108"/>
                    <a:pt x="67" y="105"/>
                  </a:cubicBezTo>
                  <a:cubicBezTo>
                    <a:pt x="61" y="103"/>
                    <a:pt x="55" y="99"/>
                    <a:pt x="53" y="93"/>
                  </a:cubicBezTo>
                  <a:cubicBezTo>
                    <a:pt x="51" y="87"/>
                    <a:pt x="54" y="76"/>
                    <a:pt x="45" y="85"/>
                  </a:cubicBezTo>
                  <a:cubicBezTo>
                    <a:pt x="40" y="91"/>
                    <a:pt x="32" y="104"/>
                    <a:pt x="23" y="97"/>
                  </a:cubicBezTo>
                  <a:cubicBezTo>
                    <a:pt x="13" y="88"/>
                    <a:pt x="25" y="82"/>
                    <a:pt x="33" y="81"/>
                  </a:cubicBezTo>
                  <a:cubicBezTo>
                    <a:pt x="38" y="80"/>
                    <a:pt x="43" y="79"/>
                    <a:pt x="46" y="74"/>
                  </a:cubicBezTo>
                  <a:cubicBezTo>
                    <a:pt x="49" y="71"/>
                    <a:pt x="50" y="64"/>
                    <a:pt x="54" y="62"/>
                  </a:cubicBezTo>
                  <a:cubicBezTo>
                    <a:pt x="61" y="57"/>
                    <a:pt x="66" y="67"/>
                    <a:pt x="72" y="65"/>
                  </a:cubicBezTo>
                  <a:cubicBezTo>
                    <a:pt x="76" y="64"/>
                    <a:pt x="78" y="59"/>
                    <a:pt x="78" y="55"/>
                  </a:cubicBezTo>
                  <a:cubicBezTo>
                    <a:pt x="78" y="53"/>
                    <a:pt x="77" y="50"/>
                    <a:pt x="76" y="48"/>
                  </a:cubicBezTo>
                  <a:cubicBezTo>
                    <a:pt x="76" y="46"/>
                    <a:pt x="73" y="44"/>
                    <a:pt x="73" y="43"/>
                  </a:cubicBezTo>
                  <a:cubicBezTo>
                    <a:pt x="72" y="36"/>
                    <a:pt x="81" y="34"/>
                    <a:pt x="86" y="35"/>
                  </a:cubicBezTo>
                  <a:cubicBezTo>
                    <a:pt x="96" y="37"/>
                    <a:pt x="93" y="30"/>
                    <a:pt x="91" y="23"/>
                  </a:cubicBezTo>
                  <a:cubicBezTo>
                    <a:pt x="89" y="18"/>
                    <a:pt x="91" y="21"/>
                    <a:pt x="96" y="19"/>
                  </a:cubicBezTo>
                  <a:cubicBezTo>
                    <a:pt x="98" y="17"/>
                    <a:pt x="99" y="17"/>
                    <a:pt x="99" y="14"/>
                  </a:cubicBezTo>
                  <a:cubicBezTo>
                    <a:pt x="97" y="14"/>
                    <a:pt x="96" y="13"/>
                    <a:pt x="95" y="12"/>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1" name="Freeform 234">
              <a:extLst>
                <a:ext uri="{FF2B5EF4-FFF2-40B4-BE49-F238E27FC236}">
                  <a16:creationId xmlns:a16="http://schemas.microsoft.com/office/drawing/2014/main" id="{67ECFA9D-6971-4837-95F2-121B6E091A59}"/>
                </a:ext>
              </a:extLst>
            </p:cNvPr>
            <p:cNvSpPr>
              <a:spLocks/>
            </p:cNvSpPr>
            <p:nvPr/>
          </p:nvSpPr>
          <p:spPr bwMode="auto">
            <a:xfrm>
              <a:off x="3253" y="1796"/>
              <a:ext cx="62" cy="109"/>
            </a:xfrm>
            <a:custGeom>
              <a:avLst/>
              <a:gdLst>
                <a:gd name="T0" fmla="*/ 127 w 43"/>
                <a:gd name="T1" fmla="*/ 42 h 75"/>
                <a:gd name="T2" fmla="*/ 102 w 43"/>
                <a:gd name="T3" fmla="*/ 15 h 75"/>
                <a:gd name="T4" fmla="*/ 52 w 43"/>
                <a:gd name="T5" fmla="*/ 48 h 75"/>
                <a:gd name="T6" fmla="*/ 52 w 43"/>
                <a:gd name="T7" fmla="*/ 87 h 75"/>
                <a:gd name="T8" fmla="*/ 61 w 43"/>
                <a:gd name="T9" fmla="*/ 113 h 75"/>
                <a:gd name="T10" fmla="*/ 14 w 43"/>
                <a:gd name="T11" fmla="*/ 148 h 75"/>
                <a:gd name="T12" fmla="*/ 1 w 43"/>
                <a:gd name="T13" fmla="*/ 187 h 75"/>
                <a:gd name="T14" fmla="*/ 42 w 43"/>
                <a:gd name="T15" fmla="*/ 205 h 75"/>
                <a:gd name="T16" fmla="*/ 72 w 43"/>
                <a:gd name="T17" fmla="*/ 169 h 75"/>
                <a:gd name="T18" fmla="*/ 81 w 43"/>
                <a:gd name="T19" fmla="*/ 150 h 75"/>
                <a:gd name="T20" fmla="*/ 104 w 43"/>
                <a:gd name="T21" fmla="*/ 148 h 75"/>
                <a:gd name="T22" fmla="*/ 88 w 43"/>
                <a:gd name="T23" fmla="*/ 121 h 75"/>
                <a:gd name="T24" fmla="*/ 94 w 43"/>
                <a:gd name="T25" fmla="*/ 89 h 75"/>
                <a:gd name="T26" fmla="*/ 104 w 43"/>
                <a:gd name="T27" fmla="*/ 80 h 75"/>
                <a:gd name="T28" fmla="*/ 89 w 43"/>
                <a:gd name="T29" fmla="*/ 48 h 75"/>
                <a:gd name="T30" fmla="*/ 108 w 43"/>
                <a:gd name="T31" fmla="*/ 36 h 75"/>
                <a:gd name="T32" fmla="*/ 117 w 43"/>
                <a:gd name="T33" fmla="*/ 47 h 75"/>
                <a:gd name="T34" fmla="*/ 128 w 43"/>
                <a:gd name="T35" fmla="*/ 48 h 75"/>
                <a:gd name="T36" fmla="*/ 128 w 43"/>
                <a:gd name="T37" fmla="*/ 42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75">
                  <a:moveTo>
                    <a:pt x="42" y="14"/>
                  </a:moveTo>
                  <a:cubicBezTo>
                    <a:pt x="42" y="11"/>
                    <a:pt x="36" y="7"/>
                    <a:pt x="34" y="5"/>
                  </a:cubicBezTo>
                  <a:cubicBezTo>
                    <a:pt x="25" y="0"/>
                    <a:pt x="17" y="7"/>
                    <a:pt x="17" y="16"/>
                  </a:cubicBezTo>
                  <a:cubicBezTo>
                    <a:pt x="16" y="20"/>
                    <a:pt x="16" y="24"/>
                    <a:pt x="17" y="28"/>
                  </a:cubicBezTo>
                  <a:cubicBezTo>
                    <a:pt x="18" y="31"/>
                    <a:pt x="20" y="34"/>
                    <a:pt x="20" y="37"/>
                  </a:cubicBezTo>
                  <a:cubicBezTo>
                    <a:pt x="19" y="45"/>
                    <a:pt x="10" y="45"/>
                    <a:pt x="5" y="48"/>
                  </a:cubicBezTo>
                  <a:cubicBezTo>
                    <a:pt x="0" y="51"/>
                    <a:pt x="0" y="56"/>
                    <a:pt x="1" y="61"/>
                  </a:cubicBezTo>
                  <a:cubicBezTo>
                    <a:pt x="2" y="71"/>
                    <a:pt x="7" y="75"/>
                    <a:pt x="14" y="67"/>
                  </a:cubicBezTo>
                  <a:cubicBezTo>
                    <a:pt x="18" y="64"/>
                    <a:pt x="21" y="59"/>
                    <a:pt x="24" y="55"/>
                  </a:cubicBezTo>
                  <a:cubicBezTo>
                    <a:pt x="24" y="53"/>
                    <a:pt x="25" y="50"/>
                    <a:pt x="27" y="49"/>
                  </a:cubicBezTo>
                  <a:cubicBezTo>
                    <a:pt x="30" y="47"/>
                    <a:pt x="33" y="51"/>
                    <a:pt x="35" y="48"/>
                  </a:cubicBezTo>
                  <a:cubicBezTo>
                    <a:pt x="38" y="43"/>
                    <a:pt x="31" y="41"/>
                    <a:pt x="29" y="39"/>
                  </a:cubicBezTo>
                  <a:cubicBezTo>
                    <a:pt x="27" y="36"/>
                    <a:pt x="28" y="32"/>
                    <a:pt x="31" y="29"/>
                  </a:cubicBezTo>
                  <a:cubicBezTo>
                    <a:pt x="34" y="28"/>
                    <a:pt x="36" y="30"/>
                    <a:pt x="35" y="26"/>
                  </a:cubicBezTo>
                  <a:cubicBezTo>
                    <a:pt x="35" y="22"/>
                    <a:pt x="31" y="20"/>
                    <a:pt x="30" y="16"/>
                  </a:cubicBezTo>
                  <a:cubicBezTo>
                    <a:pt x="29" y="12"/>
                    <a:pt x="33" y="9"/>
                    <a:pt x="36" y="12"/>
                  </a:cubicBezTo>
                  <a:cubicBezTo>
                    <a:pt x="38" y="13"/>
                    <a:pt x="37" y="14"/>
                    <a:pt x="39" y="15"/>
                  </a:cubicBezTo>
                  <a:cubicBezTo>
                    <a:pt x="40" y="16"/>
                    <a:pt x="42" y="16"/>
                    <a:pt x="43" y="16"/>
                  </a:cubicBezTo>
                  <a:cubicBezTo>
                    <a:pt x="43" y="15"/>
                    <a:pt x="43" y="15"/>
                    <a:pt x="43" y="14"/>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2" name="Freeform 235">
              <a:extLst>
                <a:ext uri="{FF2B5EF4-FFF2-40B4-BE49-F238E27FC236}">
                  <a16:creationId xmlns:a16="http://schemas.microsoft.com/office/drawing/2014/main" id="{9D517675-64E6-46FE-9F98-55067BBFEF00}"/>
                </a:ext>
              </a:extLst>
            </p:cNvPr>
            <p:cNvSpPr>
              <a:spLocks/>
            </p:cNvSpPr>
            <p:nvPr/>
          </p:nvSpPr>
          <p:spPr bwMode="auto">
            <a:xfrm>
              <a:off x="3239" y="1935"/>
              <a:ext cx="89" cy="81"/>
            </a:xfrm>
            <a:custGeom>
              <a:avLst/>
              <a:gdLst>
                <a:gd name="T0" fmla="*/ 165 w 62"/>
                <a:gd name="T1" fmla="*/ 0 h 56"/>
                <a:gd name="T2" fmla="*/ 128 w 62"/>
                <a:gd name="T3" fmla="*/ 25 h 56"/>
                <a:gd name="T4" fmla="*/ 39 w 62"/>
                <a:gd name="T5" fmla="*/ 36 h 56"/>
                <a:gd name="T6" fmla="*/ 1 w 62"/>
                <a:gd name="T7" fmla="*/ 85 h 56"/>
                <a:gd name="T8" fmla="*/ 14 w 62"/>
                <a:gd name="T9" fmla="*/ 107 h 56"/>
                <a:gd name="T10" fmla="*/ 42 w 62"/>
                <a:gd name="T11" fmla="*/ 116 h 56"/>
                <a:gd name="T12" fmla="*/ 53 w 62"/>
                <a:gd name="T13" fmla="*/ 169 h 56"/>
                <a:gd name="T14" fmla="*/ 89 w 62"/>
                <a:gd name="T15" fmla="*/ 155 h 56"/>
                <a:gd name="T16" fmla="*/ 118 w 62"/>
                <a:gd name="T17" fmla="*/ 150 h 56"/>
                <a:gd name="T18" fmla="*/ 151 w 62"/>
                <a:gd name="T19" fmla="*/ 108 h 56"/>
                <a:gd name="T20" fmla="*/ 169 w 62"/>
                <a:gd name="T21" fmla="*/ 56 h 56"/>
                <a:gd name="T22" fmla="*/ 138 w 62"/>
                <a:gd name="T23" fmla="*/ 56 h 56"/>
                <a:gd name="T24" fmla="*/ 129 w 62"/>
                <a:gd name="T25" fmla="*/ 97 h 56"/>
                <a:gd name="T26" fmla="*/ 89 w 62"/>
                <a:gd name="T27" fmla="*/ 94 h 56"/>
                <a:gd name="T28" fmla="*/ 80 w 62"/>
                <a:gd name="T29" fmla="*/ 123 h 56"/>
                <a:gd name="T30" fmla="*/ 67 w 62"/>
                <a:gd name="T31" fmla="*/ 108 h 56"/>
                <a:gd name="T32" fmla="*/ 66 w 62"/>
                <a:gd name="T33" fmla="*/ 81 h 56"/>
                <a:gd name="T34" fmla="*/ 39 w 62"/>
                <a:gd name="T35" fmla="*/ 80 h 56"/>
                <a:gd name="T36" fmla="*/ 49 w 62"/>
                <a:gd name="T37" fmla="*/ 62 h 56"/>
                <a:gd name="T38" fmla="*/ 86 w 62"/>
                <a:gd name="T39" fmla="*/ 61 h 56"/>
                <a:gd name="T40" fmla="*/ 134 w 62"/>
                <a:gd name="T41" fmla="*/ 42 h 56"/>
                <a:gd name="T42" fmla="*/ 175 w 62"/>
                <a:gd name="T43" fmla="*/ 6 h 56"/>
                <a:gd name="T44" fmla="*/ 171 w 62"/>
                <a:gd name="T45" fmla="*/ 6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 h="56">
                  <a:moveTo>
                    <a:pt x="56" y="0"/>
                  </a:moveTo>
                  <a:cubicBezTo>
                    <a:pt x="55" y="5"/>
                    <a:pt x="47" y="7"/>
                    <a:pt x="43" y="8"/>
                  </a:cubicBezTo>
                  <a:cubicBezTo>
                    <a:pt x="33" y="11"/>
                    <a:pt x="23" y="9"/>
                    <a:pt x="13" y="12"/>
                  </a:cubicBezTo>
                  <a:cubicBezTo>
                    <a:pt x="5" y="14"/>
                    <a:pt x="0" y="19"/>
                    <a:pt x="1" y="28"/>
                  </a:cubicBezTo>
                  <a:cubicBezTo>
                    <a:pt x="1" y="31"/>
                    <a:pt x="2" y="34"/>
                    <a:pt x="5" y="35"/>
                  </a:cubicBezTo>
                  <a:cubicBezTo>
                    <a:pt x="9" y="37"/>
                    <a:pt x="12" y="34"/>
                    <a:pt x="14" y="38"/>
                  </a:cubicBezTo>
                  <a:cubicBezTo>
                    <a:pt x="16" y="43"/>
                    <a:pt x="9" y="55"/>
                    <a:pt x="18" y="56"/>
                  </a:cubicBezTo>
                  <a:cubicBezTo>
                    <a:pt x="23" y="56"/>
                    <a:pt x="27" y="52"/>
                    <a:pt x="30" y="51"/>
                  </a:cubicBezTo>
                  <a:cubicBezTo>
                    <a:pt x="34" y="49"/>
                    <a:pt x="36" y="50"/>
                    <a:pt x="40" y="50"/>
                  </a:cubicBezTo>
                  <a:cubicBezTo>
                    <a:pt x="46" y="48"/>
                    <a:pt x="49" y="41"/>
                    <a:pt x="51" y="36"/>
                  </a:cubicBezTo>
                  <a:cubicBezTo>
                    <a:pt x="53" y="32"/>
                    <a:pt x="58" y="24"/>
                    <a:pt x="57" y="19"/>
                  </a:cubicBezTo>
                  <a:cubicBezTo>
                    <a:pt x="56" y="14"/>
                    <a:pt x="50" y="15"/>
                    <a:pt x="47" y="19"/>
                  </a:cubicBezTo>
                  <a:cubicBezTo>
                    <a:pt x="44" y="22"/>
                    <a:pt x="47" y="29"/>
                    <a:pt x="44" y="32"/>
                  </a:cubicBezTo>
                  <a:cubicBezTo>
                    <a:pt x="37" y="41"/>
                    <a:pt x="33" y="22"/>
                    <a:pt x="30" y="31"/>
                  </a:cubicBezTo>
                  <a:cubicBezTo>
                    <a:pt x="30" y="35"/>
                    <a:pt x="31" y="39"/>
                    <a:pt x="27" y="41"/>
                  </a:cubicBezTo>
                  <a:cubicBezTo>
                    <a:pt x="22" y="44"/>
                    <a:pt x="21" y="40"/>
                    <a:pt x="23" y="36"/>
                  </a:cubicBezTo>
                  <a:cubicBezTo>
                    <a:pt x="24" y="33"/>
                    <a:pt x="26" y="28"/>
                    <a:pt x="22" y="27"/>
                  </a:cubicBezTo>
                  <a:cubicBezTo>
                    <a:pt x="18" y="26"/>
                    <a:pt x="16" y="30"/>
                    <a:pt x="13" y="26"/>
                  </a:cubicBezTo>
                  <a:cubicBezTo>
                    <a:pt x="11" y="23"/>
                    <a:pt x="14" y="21"/>
                    <a:pt x="17" y="21"/>
                  </a:cubicBezTo>
                  <a:cubicBezTo>
                    <a:pt x="22" y="20"/>
                    <a:pt x="24" y="23"/>
                    <a:pt x="29" y="20"/>
                  </a:cubicBezTo>
                  <a:cubicBezTo>
                    <a:pt x="34" y="16"/>
                    <a:pt x="39" y="17"/>
                    <a:pt x="45" y="14"/>
                  </a:cubicBezTo>
                  <a:cubicBezTo>
                    <a:pt x="49" y="12"/>
                    <a:pt x="62" y="9"/>
                    <a:pt x="59" y="2"/>
                  </a:cubicBezTo>
                  <a:cubicBezTo>
                    <a:pt x="59" y="2"/>
                    <a:pt x="58" y="2"/>
                    <a:pt x="58" y="2"/>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3" name="Freeform 236">
              <a:extLst>
                <a:ext uri="{FF2B5EF4-FFF2-40B4-BE49-F238E27FC236}">
                  <a16:creationId xmlns:a16="http://schemas.microsoft.com/office/drawing/2014/main" id="{CDBA0D00-BA82-4FFC-B884-D5F523A9962C}"/>
                </a:ext>
              </a:extLst>
            </p:cNvPr>
            <p:cNvSpPr>
              <a:spLocks/>
            </p:cNvSpPr>
            <p:nvPr/>
          </p:nvSpPr>
          <p:spPr bwMode="auto">
            <a:xfrm>
              <a:off x="3354" y="1981"/>
              <a:ext cx="104" cy="73"/>
            </a:xfrm>
            <a:custGeom>
              <a:avLst/>
              <a:gdLst>
                <a:gd name="T0" fmla="*/ 211 w 72"/>
                <a:gd name="T1" fmla="*/ 28 h 50"/>
                <a:gd name="T2" fmla="*/ 196 w 72"/>
                <a:gd name="T3" fmla="*/ 1 h 50"/>
                <a:gd name="T4" fmla="*/ 137 w 72"/>
                <a:gd name="T5" fmla="*/ 28 h 50"/>
                <a:gd name="T6" fmla="*/ 52 w 72"/>
                <a:gd name="T7" fmla="*/ 42 h 50"/>
                <a:gd name="T8" fmla="*/ 52 w 72"/>
                <a:gd name="T9" fmla="*/ 83 h 50"/>
                <a:gd name="T10" fmla="*/ 9 w 72"/>
                <a:gd name="T11" fmla="*/ 112 h 50"/>
                <a:gd name="T12" fmla="*/ 19 w 72"/>
                <a:gd name="T13" fmla="*/ 143 h 50"/>
                <a:gd name="T14" fmla="*/ 88 w 72"/>
                <a:gd name="T15" fmla="*/ 124 h 50"/>
                <a:gd name="T16" fmla="*/ 121 w 72"/>
                <a:gd name="T17" fmla="*/ 121 h 50"/>
                <a:gd name="T18" fmla="*/ 137 w 72"/>
                <a:gd name="T19" fmla="*/ 134 h 50"/>
                <a:gd name="T20" fmla="*/ 192 w 72"/>
                <a:gd name="T21" fmla="*/ 83 h 50"/>
                <a:gd name="T22" fmla="*/ 165 w 72"/>
                <a:gd name="T23" fmla="*/ 66 h 50"/>
                <a:gd name="T24" fmla="*/ 155 w 72"/>
                <a:gd name="T25" fmla="*/ 83 h 50"/>
                <a:gd name="T26" fmla="*/ 155 w 72"/>
                <a:gd name="T27" fmla="*/ 96 h 50"/>
                <a:gd name="T28" fmla="*/ 121 w 72"/>
                <a:gd name="T29" fmla="*/ 88 h 50"/>
                <a:gd name="T30" fmla="*/ 94 w 72"/>
                <a:gd name="T31" fmla="*/ 101 h 50"/>
                <a:gd name="T32" fmla="*/ 62 w 72"/>
                <a:gd name="T33" fmla="*/ 101 h 50"/>
                <a:gd name="T34" fmla="*/ 48 w 72"/>
                <a:gd name="T35" fmla="*/ 112 h 50"/>
                <a:gd name="T36" fmla="*/ 88 w 72"/>
                <a:gd name="T37" fmla="*/ 74 h 50"/>
                <a:gd name="T38" fmla="*/ 81 w 72"/>
                <a:gd name="T39" fmla="*/ 47 h 50"/>
                <a:gd name="T40" fmla="*/ 108 w 72"/>
                <a:gd name="T41" fmla="*/ 38 h 50"/>
                <a:gd name="T42" fmla="*/ 142 w 72"/>
                <a:gd name="T43" fmla="*/ 54 h 50"/>
                <a:gd name="T44" fmla="*/ 155 w 72"/>
                <a:gd name="T45" fmla="*/ 38 h 50"/>
                <a:gd name="T46" fmla="*/ 169 w 72"/>
                <a:gd name="T47" fmla="*/ 47 h 50"/>
                <a:gd name="T48" fmla="*/ 183 w 72"/>
                <a:gd name="T49" fmla="*/ 32 h 50"/>
                <a:gd name="T50" fmla="*/ 192 w 72"/>
                <a:gd name="T51" fmla="*/ 42 h 50"/>
                <a:gd name="T52" fmla="*/ 211 w 72"/>
                <a:gd name="T53" fmla="*/ 32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2" h="50">
                  <a:moveTo>
                    <a:pt x="70" y="9"/>
                  </a:moveTo>
                  <a:cubicBezTo>
                    <a:pt x="72" y="5"/>
                    <a:pt x="69" y="1"/>
                    <a:pt x="65" y="1"/>
                  </a:cubicBezTo>
                  <a:cubicBezTo>
                    <a:pt x="58" y="0"/>
                    <a:pt x="52" y="6"/>
                    <a:pt x="46" y="9"/>
                  </a:cubicBezTo>
                  <a:cubicBezTo>
                    <a:pt x="38" y="12"/>
                    <a:pt x="20" y="0"/>
                    <a:pt x="17" y="14"/>
                  </a:cubicBezTo>
                  <a:cubicBezTo>
                    <a:pt x="16" y="19"/>
                    <a:pt x="20" y="23"/>
                    <a:pt x="17" y="27"/>
                  </a:cubicBezTo>
                  <a:cubicBezTo>
                    <a:pt x="13" y="31"/>
                    <a:pt x="6" y="31"/>
                    <a:pt x="3" y="36"/>
                  </a:cubicBezTo>
                  <a:cubicBezTo>
                    <a:pt x="0" y="40"/>
                    <a:pt x="2" y="44"/>
                    <a:pt x="6" y="46"/>
                  </a:cubicBezTo>
                  <a:cubicBezTo>
                    <a:pt x="14" y="50"/>
                    <a:pt x="22" y="44"/>
                    <a:pt x="29" y="40"/>
                  </a:cubicBezTo>
                  <a:cubicBezTo>
                    <a:pt x="32" y="39"/>
                    <a:pt x="36" y="38"/>
                    <a:pt x="40" y="39"/>
                  </a:cubicBezTo>
                  <a:cubicBezTo>
                    <a:pt x="42" y="40"/>
                    <a:pt x="44" y="42"/>
                    <a:pt x="46" y="43"/>
                  </a:cubicBezTo>
                  <a:cubicBezTo>
                    <a:pt x="54" y="44"/>
                    <a:pt x="62" y="33"/>
                    <a:pt x="64" y="27"/>
                  </a:cubicBezTo>
                  <a:cubicBezTo>
                    <a:pt x="66" y="20"/>
                    <a:pt x="61" y="17"/>
                    <a:pt x="55" y="21"/>
                  </a:cubicBezTo>
                  <a:cubicBezTo>
                    <a:pt x="53" y="23"/>
                    <a:pt x="51" y="24"/>
                    <a:pt x="51" y="27"/>
                  </a:cubicBezTo>
                  <a:cubicBezTo>
                    <a:pt x="51" y="28"/>
                    <a:pt x="51" y="30"/>
                    <a:pt x="51" y="31"/>
                  </a:cubicBezTo>
                  <a:cubicBezTo>
                    <a:pt x="48" y="34"/>
                    <a:pt x="43" y="28"/>
                    <a:pt x="40" y="28"/>
                  </a:cubicBezTo>
                  <a:cubicBezTo>
                    <a:pt x="35" y="26"/>
                    <a:pt x="34" y="30"/>
                    <a:pt x="31" y="32"/>
                  </a:cubicBezTo>
                  <a:cubicBezTo>
                    <a:pt x="27" y="35"/>
                    <a:pt x="25" y="31"/>
                    <a:pt x="21" y="32"/>
                  </a:cubicBezTo>
                  <a:cubicBezTo>
                    <a:pt x="18" y="33"/>
                    <a:pt x="18" y="36"/>
                    <a:pt x="16" y="36"/>
                  </a:cubicBezTo>
                  <a:cubicBezTo>
                    <a:pt x="12" y="28"/>
                    <a:pt x="24" y="25"/>
                    <a:pt x="29" y="24"/>
                  </a:cubicBezTo>
                  <a:cubicBezTo>
                    <a:pt x="37" y="23"/>
                    <a:pt x="34" y="15"/>
                    <a:pt x="27" y="15"/>
                  </a:cubicBezTo>
                  <a:cubicBezTo>
                    <a:pt x="28" y="11"/>
                    <a:pt x="34" y="11"/>
                    <a:pt x="36" y="12"/>
                  </a:cubicBezTo>
                  <a:cubicBezTo>
                    <a:pt x="40" y="14"/>
                    <a:pt x="42" y="19"/>
                    <a:pt x="47" y="17"/>
                  </a:cubicBezTo>
                  <a:cubicBezTo>
                    <a:pt x="49" y="16"/>
                    <a:pt x="50" y="13"/>
                    <a:pt x="51" y="12"/>
                  </a:cubicBezTo>
                  <a:cubicBezTo>
                    <a:pt x="54" y="12"/>
                    <a:pt x="54" y="15"/>
                    <a:pt x="56" y="15"/>
                  </a:cubicBezTo>
                  <a:cubicBezTo>
                    <a:pt x="59" y="16"/>
                    <a:pt x="59" y="11"/>
                    <a:pt x="61" y="10"/>
                  </a:cubicBezTo>
                  <a:cubicBezTo>
                    <a:pt x="63" y="10"/>
                    <a:pt x="63" y="13"/>
                    <a:pt x="64" y="14"/>
                  </a:cubicBezTo>
                  <a:cubicBezTo>
                    <a:pt x="67" y="16"/>
                    <a:pt x="71" y="14"/>
                    <a:pt x="70" y="10"/>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4" name="Freeform 237">
              <a:extLst>
                <a:ext uri="{FF2B5EF4-FFF2-40B4-BE49-F238E27FC236}">
                  <a16:creationId xmlns:a16="http://schemas.microsoft.com/office/drawing/2014/main" id="{1E059E8C-F42F-4E1F-B4E3-5414B67CDB57}"/>
                </a:ext>
              </a:extLst>
            </p:cNvPr>
            <p:cNvSpPr>
              <a:spLocks/>
            </p:cNvSpPr>
            <p:nvPr/>
          </p:nvSpPr>
          <p:spPr bwMode="auto">
            <a:xfrm>
              <a:off x="3367" y="2093"/>
              <a:ext cx="82" cy="85"/>
            </a:xfrm>
            <a:custGeom>
              <a:avLst/>
              <a:gdLst>
                <a:gd name="T0" fmla="*/ 168 w 57"/>
                <a:gd name="T1" fmla="*/ 35 h 59"/>
                <a:gd name="T2" fmla="*/ 145 w 57"/>
                <a:gd name="T3" fmla="*/ 1 h 59"/>
                <a:gd name="T4" fmla="*/ 101 w 57"/>
                <a:gd name="T5" fmla="*/ 24 h 59"/>
                <a:gd name="T6" fmla="*/ 14 w 57"/>
                <a:gd name="T7" fmla="*/ 39 h 59"/>
                <a:gd name="T8" fmla="*/ 14 w 57"/>
                <a:gd name="T9" fmla="*/ 99 h 59"/>
                <a:gd name="T10" fmla="*/ 20 w 57"/>
                <a:gd name="T11" fmla="*/ 128 h 59"/>
                <a:gd name="T12" fmla="*/ 9 w 57"/>
                <a:gd name="T13" fmla="*/ 156 h 59"/>
                <a:gd name="T14" fmla="*/ 53 w 57"/>
                <a:gd name="T15" fmla="*/ 169 h 59"/>
                <a:gd name="T16" fmla="*/ 109 w 57"/>
                <a:gd name="T17" fmla="*/ 122 h 59"/>
                <a:gd name="T18" fmla="*/ 151 w 57"/>
                <a:gd name="T19" fmla="*/ 114 h 59"/>
                <a:gd name="T20" fmla="*/ 142 w 57"/>
                <a:gd name="T21" fmla="*/ 69 h 59"/>
                <a:gd name="T22" fmla="*/ 108 w 57"/>
                <a:gd name="T23" fmla="*/ 102 h 59"/>
                <a:gd name="T24" fmla="*/ 72 w 57"/>
                <a:gd name="T25" fmla="*/ 104 h 59"/>
                <a:gd name="T26" fmla="*/ 56 w 57"/>
                <a:gd name="T27" fmla="*/ 122 h 59"/>
                <a:gd name="T28" fmla="*/ 33 w 57"/>
                <a:gd name="T29" fmla="*/ 128 h 59"/>
                <a:gd name="T30" fmla="*/ 47 w 57"/>
                <a:gd name="T31" fmla="*/ 94 h 59"/>
                <a:gd name="T32" fmla="*/ 53 w 57"/>
                <a:gd name="T33" fmla="*/ 76 h 59"/>
                <a:gd name="T34" fmla="*/ 42 w 57"/>
                <a:gd name="T35" fmla="*/ 66 h 59"/>
                <a:gd name="T36" fmla="*/ 35 w 57"/>
                <a:gd name="T37" fmla="*/ 66 h 59"/>
                <a:gd name="T38" fmla="*/ 56 w 57"/>
                <a:gd name="T39" fmla="*/ 53 h 59"/>
                <a:gd name="T40" fmla="*/ 83 w 57"/>
                <a:gd name="T41" fmla="*/ 76 h 59"/>
                <a:gd name="T42" fmla="*/ 119 w 57"/>
                <a:gd name="T43" fmla="*/ 53 h 59"/>
                <a:gd name="T44" fmla="*/ 141 w 57"/>
                <a:gd name="T45" fmla="*/ 56 h 59"/>
                <a:gd name="T46" fmla="*/ 151 w 57"/>
                <a:gd name="T47" fmla="*/ 48 h 59"/>
                <a:gd name="T48" fmla="*/ 170 w 57"/>
                <a:gd name="T49" fmla="*/ 35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59">
                  <a:moveTo>
                    <a:pt x="56" y="12"/>
                  </a:moveTo>
                  <a:cubicBezTo>
                    <a:pt x="57" y="8"/>
                    <a:pt x="53" y="2"/>
                    <a:pt x="49" y="1"/>
                  </a:cubicBezTo>
                  <a:cubicBezTo>
                    <a:pt x="44" y="0"/>
                    <a:pt x="38" y="6"/>
                    <a:pt x="34" y="8"/>
                  </a:cubicBezTo>
                  <a:cubicBezTo>
                    <a:pt x="24" y="13"/>
                    <a:pt x="13" y="4"/>
                    <a:pt x="5" y="13"/>
                  </a:cubicBezTo>
                  <a:cubicBezTo>
                    <a:pt x="0" y="20"/>
                    <a:pt x="2" y="26"/>
                    <a:pt x="5" y="33"/>
                  </a:cubicBezTo>
                  <a:cubicBezTo>
                    <a:pt x="6" y="36"/>
                    <a:pt x="8" y="39"/>
                    <a:pt x="7" y="43"/>
                  </a:cubicBezTo>
                  <a:cubicBezTo>
                    <a:pt x="6" y="46"/>
                    <a:pt x="3" y="49"/>
                    <a:pt x="3" y="52"/>
                  </a:cubicBezTo>
                  <a:cubicBezTo>
                    <a:pt x="4" y="58"/>
                    <a:pt x="13" y="59"/>
                    <a:pt x="18" y="56"/>
                  </a:cubicBezTo>
                  <a:cubicBezTo>
                    <a:pt x="25" y="53"/>
                    <a:pt x="29" y="43"/>
                    <a:pt x="37" y="41"/>
                  </a:cubicBezTo>
                  <a:cubicBezTo>
                    <a:pt x="43" y="40"/>
                    <a:pt x="47" y="44"/>
                    <a:pt x="51" y="38"/>
                  </a:cubicBezTo>
                  <a:cubicBezTo>
                    <a:pt x="54" y="34"/>
                    <a:pt x="56" y="23"/>
                    <a:pt x="48" y="23"/>
                  </a:cubicBezTo>
                  <a:cubicBezTo>
                    <a:pt x="41" y="24"/>
                    <a:pt x="39" y="30"/>
                    <a:pt x="36" y="34"/>
                  </a:cubicBezTo>
                  <a:cubicBezTo>
                    <a:pt x="33" y="41"/>
                    <a:pt x="30" y="37"/>
                    <a:pt x="24" y="35"/>
                  </a:cubicBezTo>
                  <a:cubicBezTo>
                    <a:pt x="20" y="33"/>
                    <a:pt x="20" y="37"/>
                    <a:pt x="19" y="41"/>
                  </a:cubicBezTo>
                  <a:cubicBezTo>
                    <a:pt x="18" y="46"/>
                    <a:pt x="14" y="48"/>
                    <a:pt x="11" y="43"/>
                  </a:cubicBezTo>
                  <a:cubicBezTo>
                    <a:pt x="8" y="38"/>
                    <a:pt x="13" y="34"/>
                    <a:pt x="16" y="31"/>
                  </a:cubicBezTo>
                  <a:cubicBezTo>
                    <a:pt x="17" y="29"/>
                    <a:pt x="18" y="29"/>
                    <a:pt x="18" y="26"/>
                  </a:cubicBezTo>
                  <a:cubicBezTo>
                    <a:pt x="18" y="22"/>
                    <a:pt x="16" y="23"/>
                    <a:pt x="14" y="22"/>
                  </a:cubicBezTo>
                  <a:cubicBezTo>
                    <a:pt x="14" y="22"/>
                    <a:pt x="12" y="22"/>
                    <a:pt x="12" y="22"/>
                  </a:cubicBezTo>
                  <a:cubicBezTo>
                    <a:pt x="11" y="19"/>
                    <a:pt x="17" y="18"/>
                    <a:pt x="19" y="18"/>
                  </a:cubicBezTo>
                  <a:cubicBezTo>
                    <a:pt x="23" y="20"/>
                    <a:pt x="23" y="27"/>
                    <a:pt x="28" y="26"/>
                  </a:cubicBezTo>
                  <a:cubicBezTo>
                    <a:pt x="36" y="26"/>
                    <a:pt x="29" y="13"/>
                    <a:pt x="40" y="18"/>
                  </a:cubicBezTo>
                  <a:cubicBezTo>
                    <a:pt x="43" y="20"/>
                    <a:pt x="43" y="23"/>
                    <a:pt x="47" y="19"/>
                  </a:cubicBezTo>
                  <a:cubicBezTo>
                    <a:pt x="50" y="17"/>
                    <a:pt x="49" y="17"/>
                    <a:pt x="51" y="16"/>
                  </a:cubicBezTo>
                  <a:cubicBezTo>
                    <a:pt x="54" y="15"/>
                    <a:pt x="57" y="16"/>
                    <a:pt x="57" y="12"/>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5" name="Freeform 238">
              <a:extLst>
                <a:ext uri="{FF2B5EF4-FFF2-40B4-BE49-F238E27FC236}">
                  <a16:creationId xmlns:a16="http://schemas.microsoft.com/office/drawing/2014/main" id="{40433F8E-4233-47F4-99B3-CD220A11D50C}"/>
                </a:ext>
              </a:extLst>
            </p:cNvPr>
            <p:cNvSpPr>
              <a:spLocks/>
            </p:cNvSpPr>
            <p:nvPr/>
          </p:nvSpPr>
          <p:spPr bwMode="auto">
            <a:xfrm>
              <a:off x="3246" y="2061"/>
              <a:ext cx="78" cy="104"/>
            </a:xfrm>
            <a:custGeom>
              <a:avLst/>
              <a:gdLst>
                <a:gd name="T0" fmla="*/ 114 w 54"/>
                <a:gd name="T1" fmla="*/ 19 h 72"/>
                <a:gd name="T2" fmla="*/ 39 w 54"/>
                <a:gd name="T3" fmla="*/ 9 h 72"/>
                <a:gd name="T4" fmla="*/ 52 w 54"/>
                <a:gd name="T5" fmla="*/ 84 h 72"/>
                <a:gd name="T6" fmla="*/ 69 w 54"/>
                <a:gd name="T7" fmla="*/ 130 h 72"/>
                <a:gd name="T8" fmla="*/ 69 w 54"/>
                <a:gd name="T9" fmla="*/ 170 h 72"/>
                <a:gd name="T10" fmla="*/ 100 w 54"/>
                <a:gd name="T11" fmla="*/ 192 h 72"/>
                <a:gd name="T12" fmla="*/ 133 w 54"/>
                <a:gd name="T13" fmla="*/ 208 h 72"/>
                <a:gd name="T14" fmla="*/ 160 w 54"/>
                <a:gd name="T15" fmla="*/ 155 h 72"/>
                <a:gd name="T16" fmla="*/ 137 w 54"/>
                <a:gd name="T17" fmla="*/ 103 h 72"/>
                <a:gd name="T18" fmla="*/ 133 w 54"/>
                <a:gd name="T19" fmla="*/ 133 h 72"/>
                <a:gd name="T20" fmla="*/ 117 w 54"/>
                <a:gd name="T21" fmla="*/ 149 h 72"/>
                <a:gd name="T22" fmla="*/ 103 w 54"/>
                <a:gd name="T23" fmla="*/ 127 h 72"/>
                <a:gd name="T24" fmla="*/ 84 w 54"/>
                <a:gd name="T25" fmla="*/ 150 h 72"/>
                <a:gd name="T26" fmla="*/ 88 w 54"/>
                <a:gd name="T27" fmla="*/ 114 h 72"/>
                <a:gd name="T28" fmla="*/ 111 w 54"/>
                <a:gd name="T29" fmla="*/ 81 h 72"/>
                <a:gd name="T30" fmla="*/ 75 w 54"/>
                <a:gd name="T31" fmla="*/ 74 h 72"/>
                <a:gd name="T32" fmla="*/ 69 w 54"/>
                <a:gd name="T33" fmla="*/ 46 h 72"/>
                <a:gd name="T34" fmla="*/ 46 w 54"/>
                <a:gd name="T35" fmla="*/ 25 h 72"/>
                <a:gd name="T36" fmla="*/ 74 w 54"/>
                <a:gd name="T37" fmla="*/ 20 h 72"/>
                <a:gd name="T38" fmla="*/ 94 w 54"/>
                <a:gd name="T39" fmla="*/ 39 h 72"/>
                <a:gd name="T40" fmla="*/ 114 w 54"/>
                <a:gd name="T41" fmla="*/ 2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72">
                  <a:moveTo>
                    <a:pt x="38" y="6"/>
                  </a:moveTo>
                  <a:cubicBezTo>
                    <a:pt x="30" y="2"/>
                    <a:pt x="22" y="0"/>
                    <a:pt x="13" y="3"/>
                  </a:cubicBezTo>
                  <a:cubicBezTo>
                    <a:pt x="0" y="8"/>
                    <a:pt x="9" y="22"/>
                    <a:pt x="17" y="28"/>
                  </a:cubicBezTo>
                  <a:cubicBezTo>
                    <a:pt x="23" y="32"/>
                    <a:pt x="26" y="36"/>
                    <a:pt x="23" y="43"/>
                  </a:cubicBezTo>
                  <a:cubicBezTo>
                    <a:pt x="21" y="48"/>
                    <a:pt x="18" y="53"/>
                    <a:pt x="23" y="57"/>
                  </a:cubicBezTo>
                  <a:cubicBezTo>
                    <a:pt x="29" y="60"/>
                    <a:pt x="31" y="57"/>
                    <a:pt x="33" y="64"/>
                  </a:cubicBezTo>
                  <a:cubicBezTo>
                    <a:pt x="35" y="70"/>
                    <a:pt x="38" y="72"/>
                    <a:pt x="44" y="69"/>
                  </a:cubicBezTo>
                  <a:cubicBezTo>
                    <a:pt x="50" y="65"/>
                    <a:pt x="53" y="57"/>
                    <a:pt x="53" y="51"/>
                  </a:cubicBezTo>
                  <a:cubicBezTo>
                    <a:pt x="54" y="47"/>
                    <a:pt x="53" y="33"/>
                    <a:pt x="46" y="34"/>
                  </a:cubicBezTo>
                  <a:cubicBezTo>
                    <a:pt x="41" y="35"/>
                    <a:pt x="43" y="41"/>
                    <a:pt x="44" y="44"/>
                  </a:cubicBezTo>
                  <a:cubicBezTo>
                    <a:pt x="45" y="47"/>
                    <a:pt x="43" y="52"/>
                    <a:pt x="39" y="49"/>
                  </a:cubicBezTo>
                  <a:cubicBezTo>
                    <a:pt x="37" y="47"/>
                    <a:pt x="38" y="41"/>
                    <a:pt x="34" y="42"/>
                  </a:cubicBezTo>
                  <a:cubicBezTo>
                    <a:pt x="31" y="42"/>
                    <a:pt x="32" y="50"/>
                    <a:pt x="28" y="50"/>
                  </a:cubicBezTo>
                  <a:cubicBezTo>
                    <a:pt x="23" y="49"/>
                    <a:pt x="28" y="40"/>
                    <a:pt x="29" y="38"/>
                  </a:cubicBezTo>
                  <a:cubicBezTo>
                    <a:pt x="32" y="34"/>
                    <a:pt x="40" y="33"/>
                    <a:pt x="37" y="27"/>
                  </a:cubicBezTo>
                  <a:cubicBezTo>
                    <a:pt x="34" y="21"/>
                    <a:pt x="29" y="26"/>
                    <a:pt x="25" y="24"/>
                  </a:cubicBezTo>
                  <a:cubicBezTo>
                    <a:pt x="23" y="22"/>
                    <a:pt x="20" y="16"/>
                    <a:pt x="23" y="15"/>
                  </a:cubicBezTo>
                  <a:cubicBezTo>
                    <a:pt x="22" y="12"/>
                    <a:pt x="10" y="14"/>
                    <a:pt x="15" y="8"/>
                  </a:cubicBezTo>
                  <a:cubicBezTo>
                    <a:pt x="16" y="6"/>
                    <a:pt x="22" y="6"/>
                    <a:pt x="24" y="7"/>
                  </a:cubicBezTo>
                  <a:cubicBezTo>
                    <a:pt x="27" y="8"/>
                    <a:pt x="28" y="11"/>
                    <a:pt x="31" y="13"/>
                  </a:cubicBezTo>
                  <a:cubicBezTo>
                    <a:pt x="38" y="18"/>
                    <a:pt x="41" y="12"/>
                    <a:pt x="38" y="7"/>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6" name="Freeform 239">
              <a:extLst>
                <a:ext uri="{FF2B5EF4-FFF2-40B4-BE49-F238E27FC236}">
                  <a16:creationId xmlns:a16="http://schemas.microsoft.com/office/drawing/2014/main" id="{3C97CEFD-B94F-4A0B-9872-D24C50C82734}"/>
                </a:ext>
              </a:extLst>
            </p:cNvPr>
            <p:cNvSpPr>
              <a:spLocks/>
            </p:cNvSpPr>
            <p:nvPr/>
          </p:nvSpPr>
          <p:spPr bwMode="auto">
            <a:xfrm>
              <a:off x="3423" y="2177"/>
              <a:ext cx="211" cy="116"/>
            </a:xfrm>
            <a:custGeom>
              <a:avLst/>
              <a:gdLst>
                <a:gd name="T0" fmla="*/ 419 w 146"/>
                <a:gd name="T1" fmla="*/ 15 h 80"/>
                <a:gd name="T2" fmla="*/ 361 w 146"/>
                <a:gd name="T3" fmla="*/ 0 h 80"/>
                <a:gd name="T4" fmla="*/ 250 w 146"/>
                <a:gd name="T5" fmla="*/ 25 h 80"/>
                <a:gd name="T6" fmla="*/ 192 w 146"/>
                <a:gd name="T7" fmla="*/ 52 h 80"/>
                <a:gd name="T8" fmla="*/ 100 w 146"/>
                <a:gd name="T9" fmla="*/ 42 h 80"/>
                <a:gd name="T10" fmla="*/ 61 w 146"/>
                <a:gd name="T11" fmla="*/ 55 h 80"/>
                <a:gd name="T12" fmla="*/ 27 w 146"/>
                <a:gd name="T13" fmla="*/ 67 h 80"/>
                <a:gd name="T14" fmla="*/ 42 w 146"/>
                <a:gd name="T15" fmla="*/ 136 h 80"/>
                <a:gd name="T16" fmla="*/ 79 w 146"/>
                <a:gd name="T17" fmla="*/ 168 h 80"/>
                <a:gd name="T18" fmla="*/ 103 w 146"/>
                <a:gd name="T19" fmla="*/ 191 h 80"/>
                <a:gd name="T20" fmla="*/ 198 w 146"/>
                <a:gd name="T21" fmla="*/ 155 h 80"/>
                <a:gd name="T22" fmla="*/ 272 w 146"/>
                <a:gd name="T23" fmla="*/ 183 h 80"/>
                <a:gd name="T24" fmla="*/ 341 w 146"/>
                <a:gd name="T25" fmla="*/ 232 h 80"/>
                <a:gd name="T26" fmla="*/ 416 w 146"/>
                <a:gd name="T27" fmla="*/ 209 h 80"/>
                <a:gd name="T28" fmla="*/ 419 w 146"/>
                <a:gd name="T29" fmla="*/ 103 h 80"/>
                <a:gd name="T30" fmla="*/ 379 w 146"/>
                <a:gd name="T31" fmla="*/ 128 h 80"/>
                <a:gd name="T32" fmla="*/ 351 w 146"/>
                <a:gd name="T33" fmla="*/ 136 h 80"/>
                <a:gd name="T34" fmla="*/ 306 w 146"/>
                <a:gd name="T35" fmla="*/ 102 h 80"/>
                <a:gd name="T36" fmla="*/ 290 w 146"/>
                <a:gd name="T37" fmla="*/ 107 h 80"/>
                <a:gd name="T38" fmla="*/ 292 w 146"/>
                <a:gd name="T39" fmla="*/ 135 h 80"/>
                <a:gd name="T40" fmla="*/ 257 w 146"/>
                <a:gd name="T41" fmla="*/ 125 h 80"/>
                <a:gd name="T42" fmla="*/ 197 w 146"/>
                <a:gd name="T43" fmla="*/ 102 h 80"/>
                <a:gd name="T44" fmla="*/ 165 w 146"/>
                <a:gd name="T45" fmla="*/ 131 h 80"/>
                <a:gd name="T46" fmla="*/ 111 w 146"/>
                <a:gd name="T47" fmla="*/ 149 h 80"/>
                <a:gd name="T48" fmla="*/ 107 w 146"/>
                <a:gd name="T49" fmla="*/ 102 h 80"/>
                <a:gd name="T50" fmla="*/ 188 w 146"/>
                <a:gd name="T51" fmla="*/ 94 h 80"/>
                <a:gd name="T52" fmla="*/ 211 w 146"/>
                <a:gd name="T53" fmla="*/ 94 h 80"/>
                <a:gd name="T54" fmla="*/ 224 w 146"/>
                <a:gd name="T55" fmla="*/ 80 h 80"/>
                <a:gd name="T56" fmla="*/ 253 w 146"/>
                <a:gd name="T57" fmla="*/ 83 h 80"/>
                <a:gd name="T58" fmla="*/ 280 w 146"/>
                <a:gd name="T59" fmla="*/ 70 h 80"/>
                <a:gd name="T60" fmla="*/ 318 w 146"/>
                <a:gd name="T61" fmla="*/ 75 h 80"/>
                <a:gd name="T62" fmla="*/ 360 w 146"/>
                <a:gd name="T63" fmla="*/ 70 h 80"/>
                <a:gd name="T64" fmla="*/ 357 w 146"/>
                <a:gd name="T65" fmla="*/ 33 h 80"/>
                <a:gd name="T66" fmla="*/ 413 w 146"/>
                <a:gd name="T67" fmla="*/ 42 h 80"/>
                <a:gd name="T68" fmla="*/ 416 w 146"/>
                <a:gd name="T69" fmla="*/ 15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6" h="80">
                  <a:moveTo>
                    <a:pt x="139" y="5"/>
                  </a:moveTo>
                  <a:cubicBezTo>
                    <a:pt x="137" y="0"/>
                    <a:pt x="124" y="0"/>
                    <a:pt x="120" y="0"/>
                  </a:cubicBezTo>
                  <a:cubicBezTo>
                    <a:pt x="108" y="0"/>
                    <a:pt x="93" y="2"/>
                    <a:pt x="83" y="8"/>
                  </a:cubicBezTo>
                  <a:cubicBezTo>
                    <a:pt x="77" y="12"/>
                    <a:pt x="73" y="17"/>
                    <a:pt x="64" y="17"/>
                  </a:cubicBezTo>
                  <a:cubicBezTo>
                    <a:pt x="54" y="17"/>
                    <a:pt x="44" y="12"/>
                    <a:pt x="33" y="14"/>
                  </a:cubicBezTo>
                  <a:cubicBezTo>
                    <a:pt x="29" y="15"/>
                    <a:pt x="24" y="17"/>
                    <a:pt x="20" y="18"/>
                  </a:cubicBezTo>
                  <a:cubicBezTo>
                    <a:pt x="16" y="18"/>
                    <a:pt x="12" y="19"/>
                    <a:pt x="9" y="22"/>
                  </a:cubicBezTo>
                  <a:cubicBezTo>
                    <a:pt x="0" y="29"/>
                    <a:pt x="8" y="39"/>
                    <a:pt x="14" y="45"/>
                  </a:cubicBezTo>
                  <a:cubicBezTo>
                    <a:pt x="18" y="48"/>
                    <a:pt x="22" y="51"/>
                    <a:pt x="26" y="55"/>
                  </a:cubicBezTo>
                  <a:cubicBezTo>
                    <a:pt x="29" y="57"/>
                    <a:pt x="31" y="62"/>
                    <a:pt x="34" y="63"/>
                  </a:cubicBezTo>
                  <a:cubicBezTo>
                    <a:pt x="44" y="70"/>
                    <a:pt x="58" y="55"/>
                    <a:pt x="66" y="51"/>
                  </a:cubicBezTo>
                  <a:cubicBezTo>
                    <a:pt x="78" y="45"/>
                    <a:pt x="86" y="49"/>
                    <a:pt x="90" y="60"/>
                  </a:cubicBezTo>
                  <a:cubicBezTo>
                    <a:pt x="95" y="71"/>
                    <a:pt x="102" y="74"/>
                    <a:pt x="113" y="76"/>
                  </a:cubicBezTo>
                  <a:cubicBezTo>
                    <a:pt x="124" y="77"/>
                    <a:pt x="133" y="80"/>
                    <a:pt x="138" y="68"/>
                  </a:cubicBezTo>
                  <a:cubicBezTo>
                    <a:pt x="142" y="60"/>
                    <a:pt x="146" y="41"/>
                    <a:pt x="139" y="34"/>
                  </a:cubicBezTo>
                  <a:cubicBezTo>
                    <a:pt x="133" y="27"/>
                    <a:pt x="126" y="36"/>
                    <a:pt x="125" y="42"/>
                  </a:cubicBezTo>
                  <a:cubicBezTo>
                    <a:pt x="123" y="50"/>
                    <a:pt x="123" y="51"/>
                    <a:pt x="116" y="45"/>
                  </a:cubicBezTo>
                  <a:cubicBezTo>
                    <a:pt x="112" y="42"/>
                    <a:pt x="108" y="33"/>
                    <a:pt x="102" y="33"/>
                  </a:cubicBezTo>
                  <a:cubicBezTo>
                    <a:pt x="100" y="32"/>
                    <a:pt x="97" y="33"/>
                    <a:pt x="96" y="35"/>
                  </a:cubicBezTo>
                  <a:cubicBezTo>
                    <a:pt x="94" y="38"/>
                    <a:pt x="98" y="41"/>
                    <a:pt x="97" y="44"/>
                  </a:cubicBezTo>
                  <a:cubicBezTo>
                    <a:pt x="95" y="49"/>
                    <a:pt x="88" y="43"/>
                    <a:pt x="85" y="41"/>
                  </a:cubicBezTo>
                  <a:cubicBezTo>
                    <a:pt x="79" y="38"/>
                    <a:pt x="72" y="33"/>
                    <a:pt x="65" y="33"/>
                  </a:cubicBezTo>
                  <a:cubicBezTo>
                    <a:pt x="58" y="34"/>
                    <a:pt x="58" y="39"/>
                    <a:pt x="55" y="43"/>
                  </a:cubicBezTo>
                  <a:cubicBezTo>
                    <a:pt x="52" y="48"/>
                    <a:pt x="42" y="50"/>
                    <a:pt x="37" y="49"/>
                  </a:cubicBezTo>
                  <a:cubicBezTo>
                    <a:pt x="29" y="47"/>
                    <a:pt x="30" y="37"/>
                    <a:pt x="35" y="33"/>
                  </a:cubicBezTo>
                  <a:cubicBezTo>
                    <a:pt x="43" y="26"/>
                    <a:pt x="54" y="28"/>
                    <a:pt x="62" y="31"/>
                  </a:cubicBezTo>
                  <a:cubicBezTo>
                    <a:pt x="65" y="32"/>
                    <a:pt x="67" y="33"/>
                    <a:pt x="70" y="31"/>
                  </a:cubicBezTo>
                  <a:cubicBezTo>
                    <a:pt x="72" y="30"/>
                    <a:pt x="72" y="27"/>
                    <a:pt x="74" y="26"/>
                  </a:cubicBezTo>
                  <a:cubicBezTo>
                    <a:pt x="77" y="23"/>
                    <a:pt x="80" y="26"/>
                    <a:pt x="84" y="27"/>
                  </a:cubicBezTo>
                  <a:cubicBezTo>
                    <a:pt x="89" y="28"/>
                    <a:pt x="88" y="25"/>
                    <a:pt x="93" y="23"/>
                  </a:cubicBezTo>
                  <a:cubicBezTo>
                    <a:pt x="97" y="20"/>
                    <a:pt x="101" y="23"/>
                    <a:pt x="105" y="25"/>
                  </a:cubicBezTo>
                  <a:cubicBezTo>
                    <a:pt x="109" y="28"/>
                    <a:pt x="115" y="29"/>
                    <a:pt x="119" y="23"/>
                  </a:cubicBezTo>
                  <a:cubicBezTo>
                    <a:pt x="123" y="18"/>
                    <a:pt x="116" y="14"/>
                    <a:pt x="118" y="11"/>
                  </a:cubicBezTo>
                  <a:cubicBezTo>
                    <a:pt x="122" y="4"/>
                    <a:pt x="131" y="18"/>
                    <a:pt x="137" y="14"/>
                  </a:cubicBezTo>
                  <a:cubicBezTo>
                    <a:pt x="139" y="12"/>
                    <a:pt x="140" y="7"/>
                    <a:pt x="138" y="5"/>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7" name="Freeform 240">
              <a:extLst>
                <a:ext uri="{FF2B5EF4-FFF2-40B4-BE49-F238E27FC236}">
                  <a16:creationId xmlns:a16="http://schemas.microsoft.com/office/drawing/2014/main" id="{C8B47260-96C7-4D0A-A775-D2AD8AD42AC7}"/>
                </a:ext>
              </a:extLst>
            </p:cNvPr>
            <p:cNvSpPr>
              <a:spLocks/>
            </p:cNvSpPr>
            <p:nvPr/>
          </p:nvSpPr>
          <p:spPr bwMode="auto">
            <a:xfrm>
              <a:off x="3445" y="2330"/>
              <a:ext cx="79" cy="55"/>
            </a:xfrm>
            <a:custGeom>
              <a:avLst/>
              <a:gdLst>
                <a:gd name="T0" fmla="*/ 93 w 55"/>
                <a:gd name="T1" fmla="*/ 9 h 38"/>
                <a:gd name="T2" fmla="*/ 62 w 55"/>
                <a:gd name="T3" fmla="*/ 1 h 38"/>
                <a:gd name="T4" fmla="*/ 29 w 55"/>
                <a:gd name="T5" fmla="*/ 20 h 38"/>
                <a:gd name="T6" fmla="*/ 27 w 55"/>
                <a:gd name="T7" fmla="*/ 59 h 38"/>
                <a:gd name="T8" fmla="*/ 1 w 55"/>
                <a:gd name="T9" fmla="*/ 90 h 38"/>
                <a:gd name="T10" fmla="*/ 53 w 55"/>
                <a:gd name="T11" fmla="*/ 85 h 38"/>
                <a:gd name="T12" fmla="*/ 124 w 55"/>
                <a:gd name="T13" fmla="*/ 75 h 38"/>
                <a:gd name="T14" fmla="*/ 161 w 55"/>
                <a:gd name="T15" fmla="*/ 55 h 38"/>
                <a:gd name="T16" fmla="*/ 122 w 55"/>
                <a:gd name="T17" fmla="*/ 28 h 38"/>
                <a:gd name="T18" fmla="*/ 113 w 55"/>
                <a:gd name="T19" fmla="*/ 52 h 38"/>
                <a:gd name="T20" fmla="*/ 80 w 55"/>
                <a:gd name="T21" fmla="*/ 33 h 38"/>
                <a:gd name="T22" fmla="*/ 66 w 55"/>
                <a:gd name="T23" fmla="*/ 59 h 38"/>
                <a:gd name="T24" fmla="*/ 39 w 55"/>
                <a:gd name="T25" fmla="*/ 59 h 38"/>
                <a:gd name="T26" fmla="*/ 49 w 55"/>
                <a:gd name="T27" fmla="*/ 28 h 38"/>
                <a:gd name="T28" fmla="*/ 75 w 55"/>
                <a:gd name="T29" fmla="*/ 25 h 38"/>
                <a:gd name="T30" fmla="*/ 101 w 55"/>
                <a:gd name="T31" fmla="*/ 13 h 38"/>
                <a:gd name="T32" fmla="*/ 93 w 55"/>
                <a:gd name="T33" fmla="*/ 9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38">
                  <a:moveTo>
                    <a:pt x="31" y="3"/>
                  </a:moveTo>
                  <a:cubicBezTo>
                    <a:pt x="28" y="4"/>
                    <a:pt x="24" y="1"/>
                    <a:pt x="21" y="1"/>
                  </a:cubicBezTo>
                  <a:cubicBezTo>
                    <a:pt x="17" y="0"/>
                    <a:pt x="11" y="3"/>
                    <a:pt x="10" y="7"/>
                  </a:cubicBezTo>
                  <a:cubicBezTo>
                    <a:pt x="9" y="11"/>
                    <a:pt x="11" y="16"/>
                    <a:pt x="9" y="19"/>
                  </a:cubicBezTo>
                  <a:cubicBezTo>
                    <a:pt x="7" y="23"/>
                    <a:pt x="0" y="25"/>
                    <a:pt x="1" y="30"/>
                  </a:cubicBezTo>
                  <a:cubicBezTo>
                    <a:pt x="3" y="38"/>
                    <a:pt x="15" y="30"/>
                    <a:pt x="18" y="28"/>
                  </a:cubicBezTo>
                  <a:cubicBezTo>
                    <a:pt x="25" y="23"/>
                    <a:pt x="34" y="22"/>
                    <a:pt x="42" y="25"/>
                  </a:cubicBezTo>
                  <a:cubicBezTo>
                    <a:pt x="47" y="26"/>
                    <a:pt x="53" y="24"/>
                    <a:pt x="54" y="18"/>
                  </a:cubicBezTo>
                  <a:cubicBezTo>
                    <a:pt x="55" y="12"/>
                    <a:pt x="46" y="4"/>
                    <a:pt x="41" y="9"/>
                  </a:cubicBezTo>
                  <a:cubicBezTo>
                    <a:pt x="39" y="11"/>
                    <a:pt x="41" y="17"/>
                    <a:pt x="38" y="17"/>
                  </a:cubicBezTo>
                  <a:cubicBezTo>
                    <a:pt x="35" y="18"/>
                    <a:pt x="32" y="10"/>
                    <a:pt x="27" y="11"/>
                  </a:cubicBezTo>
                  <a:cubicBezTo>
                    <a:pt x="22" y="12"/>
                    <a:pt x="24" y="16"/>
                    <a:pt x="22" y="19"/>
                  </a:cubicBezTo>
                  <a:cubicBezTo>
                    <a:pt x="21" y="22"/>
                    <a:pt x="15" y="21"/>
                    <a:pt x="13" y="19"/>
                  </a:cubicBezTo>
                  <a:cubicBezTo>
                    <a:pt x="11" y="15"/>
                    <a:pt x="15" y="11"/>
                    <a:pt x="17" y="9"/>
                  </a:cubicBezTo>
                  <a:cubicBezTo>
                    <a:pt x="21" y="7"/>
                    <a:pt x="21" y="8"/>
                    <a:pt x="25" y="8"/>
                  </a:cubicBezTo>
                  <a:cubicBezTo>
                    <a:pt x="28" y="8"/>
                    <a:pt x="37" y="8"/>
                    <a:pt x="34" y="4"/>
                  </a:cubicBezTo>
                  <a:cubicBezTo>
                    <a:pt x="33" y="3"/>
                    <a:pt x="32" y="3"/>
                    <a:pt x="31" y="3"/>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8" name="Freeform 241">
              <a:extLst>
                <a:ext uri="{FF2B5EF4-FFF2-40B4-BE49-F238E27FC236}">
                  <a16:creationId xmlns:a16="http://schemas.microsoft.com/office/drawing/2014/main" id="{168A525D-3895-4208-8676-355FA7A6E1B0}"/>
                </a:ext>
              </a:extLst>
            </p:cNvPr>
            <p:cNvSpPr>
              <a:spLocks/>
            </p:cNvSpPr>
            <p:nvPr/>
          </p:nvSpPr>
          <p:spPr bwMode="auto">
            <a:xfrm>
              <a:off x="3293" y="2222"/>
              <a:ext cx="101" cy="220"/>
            </a:xfrm>
            <a:custGeom>
              <a:avLst/>
              <a:gdLst>
                <a:gd name="T0" fmla="*/ 156 w 70"/>
                <a:gd name="T1" fmla="*/ 42 h 152"/>
                <a:gd name="T2" fmla="*/ 84 w 70"/>
                <a:gd name="T3" fmla="*/ 1 h 152"/>
                <a:gd name="T4" fmla="*/ 25 w 70"/>
                <a:gd name="T5" fmla="*/ 69 h 152"/>
                <a:gd name="T6" fmla="*/ 52 w 70"/>
                <a:gd name="T7" fmla="*/ 142 h 152"/>
                <a:gd name="T8" fmla="*/ 25 w 70"/>
                <a:gd name="T9" fmla="*/ 174 h 152"/>
                <a:gd name="T10" fmla="*/ 1 w 70"/>
                <a:gd name="T11" fmla="*/ 211 h 152"/>
                <a:gd name="T12" fmla="*/ 25 w 70"/>
                <a:gd name="T13" fmla="*/ 282 h 152"/>
                <a:gd name="T14" fmla="*/ 25 w 70"/>
                <a:gd name="T15" fmla="*/ 355 h 152"/>
                <a:gd name="T16" fmla="*/ 13 w 70"/>
                <a:gd name="T17" fmla="*/ 413 h 152"/>
                <a:gd name="T18" fmla="*/ 61 w 70"/>
                <a:gd name="T19" fmla="*/ 454 h 152"/>
                <a:gd name="T20" fmla="*/ 107 w 70"/>
                <a:gd name="T21" fmla="*/ 427 h 152"/>
                <a:gd name="T22" fmla="*/ 147 w 70"/>
                <a:gd name="T23" fmla="*/ 398 h 152"/>
                <a:gd name="T24" fmla="*/ 202 w 70"/>
                <a:gd name="T25" fmla="*/ 333 h 152"/>
                <a:gd name="T26" fmla="*/ 208 w 70"/>
                <a:gd name="T27" fmla="*/ 282 h 152"/>
                <a:gd name="T28" fmla="*/ 170 w 70"/>
                <a:gd name="T29" fmla="*/ 282 h 152"/>
                <a:gd name="T30" fmla="*/ 136 w 70"/>
                <a:gd name="T31" fmla="*/ 365 h 152"/>
                <a:gd name="T32" fmla="*/ 102 w 70"/>
                <a:gd name="T33" fmla="*/ 346 h 152"/>
                <a:gd name="T34" fmla="*/ 75 w 70"/>
                <a:gd name="T35" fmla="*/ 394 h 152"/>
                <a:gd name="T36" fmla="*/ 39 w 70"/>
                <a:gd name="T37" fmla="*/ 392 h 152"/>
                <a:gd name="T38" fmla="*/ 55 w 70"/>
                <a:gd name="T39" fmla="*/ 343 h 152"/>
                <a:gd name="T40" fmla="*/ 74 w 70"/>
                <a:gd name="T41" fmla="*/ 317 h 152"/>
                <a:gd name="T42" fmla="*/ 42 w 70"/>
                <a:gd name="T43" fmla="*/ 304 h 152"/>
                <a:gd name="T44" fmla="*/ 69 w 70"/>
                <a:gd name="T45" fmla="*/ 282 h 152"/>
                <a:gd name="T46" fmla="*/ 52 w 70"/>
                <a:gd name="T47" fmla="*/ 256 h 152"/>
                <a:gd name="T48" fmla="*/ 39 w 70"/>
                <a:gd name="T49" fmla="*/ 230 h 152"/>
                <a:gd name="T50" fmla="*/ 55 w 70"/>
                <a:gd name="T51" fmla="*/ 211 h 152"/>
                <a:gd name="T52" fmla="*/ 75 w 70"/>
                <a:gd name="T53" fmla="*/ 211 h 152"/>
                <a:gd name="T54" fmla="*/ 61 w 70"/>
                <a:gd name="T55" fmla="*/ 188 h 152"/>
                <a:gd name="T56" fmla="*/ 55 w 70"/>
                <a:gd name="T57" fmla="*/ 177 h 152"/>
                <a:gd name="T58" fmla="*/ 75 w 70"/>
                <a:gd name="T59" fmla="*/ 161 h 152"/>
                <a:gd name="T60" fmla="*/ 114 w 70"/>
                <a:gd name="T61" fmla="*/ 149 h 152"/>
                <a:gd name="T62" fmla="*/ 89 w 70"/>
                <a:gd name="T63" fmla="*/ 103 h 152"/>
                <a:gd name="T64" fmla="*/ 62 w 70"/>
                <a:gd name="T65" fmla="*/ 59 h 152"/>
                <a:gd name="T66" fmla="*/ 81 w 70"/>
                <a:gd name="T67" fmla="*/ 20 h 152"/>
                <a:gd name="T68" fmla="*/ 123 w 70"/>
                <a:gd name="T69" fmla="*/ 42 h 152"/>
                <a:gd name="T70" fmla="*/ 137 w 70"/>
                <a:gd name="T71" fmla="*/ 75 h 152"/>
                <a:gd name="T72" fmla="*/ 164 w 70"/>
                <a:gd name="T73" fmla="*/ 67 h 152"/>
                <a:gd name="T74" fmla="*/ 154 w 70"/>
                <a:gd name="T75" fmla="*/ 29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 h="152">
                  <a:moveTo>
                    <a:pt x="52" y="14"/>
                  </a:moveTo>
                  <a:cubicBezTo>
                    <a:pt x="46" y="6"/>
                    <a:pt x="39" y="2"/>
                    <a:pt x="28" y="1"/>
                  </a:cubicBezTo>
                  <a:cubicBezTo>
                    <a:pt x="14" y="0"/>
                    <a:pt x="6" y="9"/>
                    <a:pt x="8" y="23"/>
                  </a:cubicBezTo>
                  <a:cubicBezTo>
                    <a:pt x="10" y="31"/>
                    <a:pt x="18" y="39"/>
                    <a:pt x="17" y="47"/>
                  </a:cubicBezTo>
                  <a:cubicBezTo>
                    <a:pt x="16" y="52"/>
                    <a:pt x="12" y="54"/>
                    <a:pt x="8" y="57"/>
                  </a:cubicBezTo>
                  <a:cubicBezTo>
                    <a:pt x="4" y="60"/>
                    <a:pt x="2" y="64"/>
                    <a:pt x="1" y="70"/>
                  </a:cubicBezTo>
                  <a:cubicBezTo>
                    <a:pt x="0" y="79"/>
                    <a:pt x="6" y="85"/>
                    <a:pt x="8" y="93"/>
                  </a:cubicBezTo>
                  <a:cubicBezTo>
                    <a:pt x="10" y="102"/>
                    <a:pt x="9" y="109"/>
                    <a:pt x="8" y="117"/>
                  </a:cubicBezTo>
                  <a:cubicBezTo>
                    <a:pt x="7" y="124"/>
                    <a:pt x="4" y="130"/>
                    <a:pt x="4" y="136"/>
                  </a:cubicBezTo>
                  <a:cubicBezTo>
                    <a:pt x="4" y="144"/>
                    <a:pt x="12" y="152"/>
                    <a:pt x="20" y="150"/>
                  </a:cubicBezTo>
                  <a:cubicBezTo>
                    <a:pt x="26" y="148"/>
                    <a:pt x="30" y="143"/>
                    <a:pt x="35" y="141"/>
                  </a:cubicBezTo>
                  <a:cubicBezTo>
                    <a:pt x="40" y="138"/>
                    <a:pt x="45" y="135"/>
                    <a:pt x="49" y="131"/>
                  </a:cubicBezTo>
                  <a:cubicBezTo>
                    <a:pt x="55" y="125"/>
                    <a:pt x="64" y="118"/>
                    <a:pt x="67" y="110"/>
                  </a:cubicBezTo>
                  <a:cubicBezTo>
                    <a:pt x="69" y="106"/>
                    <a:pt x="70" y="98"/>
                    <a:pt x="69" y="93"/>
                  </a:cubicBezTo>
                  <a:cubicBezTo>
                    <a:pt x="67" y="86"/>
                    <a:pt x="61" y="88"/>
                    <a:pt x="57" y="93"/>
                  </a:cubicBezTo>
                  <a:cubicBezTo>
                    <a:pt x="52" y="100"/>
                    <a:pt x="60" y="122"/>
                    <a:pt x="45" y="120"/>
                  </a:cubicBezTo>
                  <a:cubicBezTo>
                    <a:pt x="41" y="120"/>
                    <a:pt x="38" y="113"/>
                    <a:pt x="34" y="114"/>
                  </a:cubicBezTo>
                  <a:cubicBezTo>
                    <a:pt x="29" y="115"/>
                    <a:pt x="28" y="127"/>
                    <a:pt x="25" y="130"/>
                  </a:cubicBezTo>
                  <a:cubicBezTo>
                    <a:pt x="21" y="135"/>
                    <a:pt x="16" y="134"/>
                    <a:pt x="13" y="129"/>
                  </a:cubicBezTo>
                  <a:cubicBezTo>
                    <a:pt x="9" y="123"/>
                    <a:pt x="13" y="117"/>
                    <a:pt x="18" y="113"/>
                  </a:cubicBezTo>
                  <a:cubicBezTo>
                    <a:pt x="21" y="111"/>
                    <a:pt x="27" y="108"/>
                    <a:pt x="24" y="104"/>
                  </a:cubicBezTo>
                  <a:cubicBezTo>
                    <a:pt x="21" y="100"/>
                    <a:pt x="15" y="105"/>
                    <a:pt x="14" y="100"/>
                  </a:cubicBezTo>
                  <a:cubicBezTo>
                    <a:pt x="14" y="95"/>
                    <a:pt x="21" y="96"/>
                    <a:pt x="23" y="93"/>
                  </a:cubicBezTo>
                  <a:cubicBezTo>
                    <a:pt x="28" y="89"/>
                    <a:pt x="21" y="85"/>
                    <a:pt x="17" y="84"/>
                  </a:cubicBezTo>
                  <a:cubicBezTo>
                    <a:pt x="12" y="83"/>
                    <a:pt x="10" y="81"/>
                    <a:pt x="13" y="76"/>
                  </a:cubicBezTo>
                  <a:cubicBezTo>
                    <a:pt x="14" y="73"/>
                    <a:pt x="16" y="71"/>
                    <a:pt x="18" y="70"/>
                  </a:cubicBezTo>
                  <a:cubicBezTo>
                    <a:pt x="20" y="69"/>
                    <a:pt x="23" y="71"/>
                    <a:pt x="25" y="70"/>
                  </a:cubicBezTo>
                  <a:cubicBezTo>
                    <a:pt x="32" y="67"/>
                    <a:pt x="22" y="63"/>
                    <a:pt x="20" y="62"/>
                  </a:cubicBezTo>
                  <a:cubicBezTo>
                    <a:pt x="18" y="60"/>
                    <a:pt x="17" y="61"/>
                    <a:pt x="18" y="58"/>
                  </a:cubicBezTo>
                  <a:cubicBezTo>
                    <a:pt x="19" y="55"/>
                    <a:pt x="23" y="54"/>
                    <a:pt x="25" y="53"/>
                  </a:cubicBezTo>
                  <a:cubicBezTo>
                    <a:pt x="30" y="53"/>
                    <a:pt x="35" y="55"/>
                    <a:pt x="38" y="49"/>
                  </a:cubicBezTo>
                  <a:cubicBezTo>
                    <a:pt x="41" y="43"/>
                    <a:pt x="33" y="39"/>
                    <a:pt x="30" y="34"/>
                  </a:cubicBezTo>
                  <a:cubicBezTo>
                    <a:pt x="26" y="29"/>
                    <a:pt x="21" y="25"/>
                    <a:pt x="21" y="19"/>
                  </a:cubicBezTo>
                  <a:cubicBezTo>
                    <a:pt x="21" y="13"/>
                    <a:pt x="20" y="8"/>
                    <a:pt x="27" y="7"/>
                  </a:cubicBezTo>
                  <a:cubicBezTo>
                    <a:pt x="32" y="6"/>
                    <a:pt x="38" y="10"/>
                    <a:pt x="41" y="14"/>
                  </a:cubicBezTo>
                  <a:cubicBezTo>
                    <a:pt x="43" y="17"/>
                    <a:pt x="44" y="22"/>
                    <a:pt x="46" y="25"/>
                  </a:cubicBezTo>
                  <a:cubicBezTo>
                    <a:pt x="50" y="29"/>
                    <a:pt x="54" y="27"/>
                    <a:pt x="55" y="22"/>
                  </a:cubicBezTo>
                  <a:cubicBezTo>
                    <a:pt x="56" y="19"/>
                    <a:pt x="53" y="13"/>
                    <a:pt x="51" y="10"/>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59" name="Freeform 242">
              <a:extLst>
                <a:ext uri="{FF2B5EF4-FFF2-40B4-BE49-F238E27FC236}">
                  <a16:creationId xmlns:a16="http://schemas.microsoft.com/office/drawing/2014/main" id="{4B46EB53-BF15-4898-B16E-7ABB25FA90D2}"/>
                </a:ext>
              </a:extLst>
            </p:cNvPr>
            <p:cNvSpPr>
              <a:spLocks/>
            </p:cNvSpPr>
            <p:nvPr/>
          </p:nvSpPr>
          <p:spPr bwMode="auto">
            <a:xfrm>
              <a:off x="3296" y="2489"/>
              <a:ext cx="91" cy="161"/>
            </a:xfrm>
            <a:custGeom>
              <a:avLst/>
              <a:gdLst>
                <a:gd name="T0" fmla="*/ 169 w 63"/>
                <a:gd name="T1" fmla="*/ 32 h 111"/>
                <a:gd name="T2" fmla="*/ 133 w 63"/>
                <a:gd name="T3" fmla="*/ 1 h 111"/>
                <a:gd name="T4" fmla="*/ 81 w 63"/>
                <a:gd name="T5" fmla="*/ 32 h 111"/>
                <a:gd name="T6" fmla="*/ 46 w 63"/>
                <a:gd name="T7" fmla="*/ 59 h 111"/>
                <a:gd name="T8" fmla="*/ 1 w 63"/>
                <a:gd name="T9" fmla="*/ 75 h 111"/>
                <a:gd name="T10" fmla="*/ 42 w 63"/>
                <a:gd name="T11" fmla="*/ 136 h 111"/>
                <a:gd name="T12" fmla="*/ 62 w 63"/>
                <a:gd name="T13" fmla="*/ 177 h 111"/>
                <a:gd name="T14" fmla="*/ 62 w 63"/>
                <a:gd name="T15" fmla="*/ 232 h 111"/>
                <a:gd name="T16" fmla="*/ 84 w 63"/>
                <a:gd name="T17" fmla="*/ 313 h 111"/>
                <a:gd name="T18" fmla="*/ 136 w 63"/>
                <a:gd name="T19" fmla="*/ 305 h 111"/>
                <a:gd name="T20" fmla="*/ 137 w 63"/>
                <a:gd name="T21" fmla="*/ 215 h 111"/>
                <a:gd name="T22" fmla="*/ 108 w 63"/>
                <a:gd name="T23" fmla="*/ 238 h 111"/>
                <a:gd name="T24" fmla="*/ 95 w 63"/>
                <a:gd name="T25" fmla="*/ 219 h 111"/>
                <a:gd name="T26" fmla="*/ 95 w 63"/>
                <a:gd name="T27" fmla="*/ 196 h 111"/>
                <a:gd name="T28" fmla="*/ 111 w 63"/>
                <a:gd name="T29" fmla="*/ 183 h 111"/>
                <a:gd name="T30" fmla="*/ 100 w 63"/>
                <a:gd name="T31" fmla="*/ 144 h 111"/>
                <a:gd name="T32" fmla="*/ 74 w 63"/>
                <a:gd name="T33" fmla="*/ 154 h 111"/>
                <a:gd name="T34" fmla="*/ 61 w 63"/>
                <a:gd name="T35" fmla="*/ 102 h 111"/>
                <a:gd name="T36" fmla="*/ 39 w 63"/>
                <a:gd name="T37" fmla="*/ 88 h 111"/>
                <a:gd name="T38" fmla="*/ 94 w 63"/>
                <a:gd name="T39" fmla="*/ 64 h 111"/>
                <a:gd name="T40" fmla="*/ 133 w 63"/>
                <a:gd name="T41" fmla="*/ 88 h 111"/>
                <a:gd name="T42" fmla="*/ 149 w 63"/>
                <a:gd name="T43" fmla="*/ 55 h 111"/>
                <a:gd name="T44" fmla="*/ 169 w 63"/>
                <a:gd name="T45" fmla="*/ 74 h 111"/>
                <a:gd name="T46" fmla="*/ 170 w 63"/>
                <a:gd name="T47" fmla="*/ 3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111">
                  <a:moveTo>
                    <a:pt x="56" y="10"/>
                  </a:moveTo>
                  <a:cubicBezTo>
                    <a:pt x="55" y="6"/>
                    <a:pt x="48" y="2"/>
                    <a:pt x="44" y="1"/>
                  </a:cubicBezTo>
                  <a:cubicBezTo>
                    <a:pt x="38" y="0"/>
                    <a:pt x="31" y="5"/>
                    <a:pt x="27" y="10"/>
                  </a:cubicBezTo>
                  <a:cubicBezTo>
                    <a:pt x="24" y="15"/>
                    <a:pt x="22" y="20"/>
                    <a:pt x="15" y="19"/>
                  </a:cubicBezTo>
                  <a:cubicBezTo>
                    <a:pt x="9" y="19"/>
                    <a:pt x="0" y="15"/>
                    <a:pt x="1" y="25"/>
                  </a:cubicBezTo>
                  <a:cubicBezTo>
                    <a:pt x="1" y="32"/>
                    <a:pt x="10" y="40"/>
                    <a:pt x="14" y="45"/>
                  </a:cubicBezTo>
                  <a:cubicBezTo>
                    <a:pt x="17" y="49"/>
                    <a:pt x="20" y="53"/>
                    <a:pt x="21" y="58"/>
                  </a:cubicBezTo>
                  <a:cubicBezTo>
                    <a:pt x="22" y="64"/>
                    <a:pt x="21" y="70"/>
                    <a:pt x="21" y="76"/>
                  </a:cubicBezTo>
                  <a:cubicBezTo>
                    <a:pt x="21" y="85"/>
                    <a:pt x="23" y="95"/>
                    <a:pt x="28" y="103"/>
                  </a:cubicBezTo>
                  <a:cubicBezTo>
                    <a:pt x="33" y="111"/>
                    <a:pt x="41" y="106"/>
                    <a:pt x="45" y="100"/>
                  </a:cubicBezTo>
                  <a:cubicBezTo>
                    <a:pt x="49" y="95"/>
                    <a:pt x="52" y="75"/>
                    <a:pt x="46" y="70"/>
                  </a:cubicBezTo>
                  <a:cubicBezTo>
                    <a:pt x="40" y="66"/>
                    <a:pt x="39" y="76"/>
                    <a:pt x="36" y="78"/>
                  </a:cubicBezTo>
                  <a:cubicBezTo>
                    <a:pt x="32" y="80"/>
                    <a:pt x="32" y="75"/>
                    <a:pt x="32" y="72"/>
                  </a:cubicBezTo>
                  <a:cubicBezTo>
                    <a:pt x="32" y="69"/>
                    <a:pt x="31" y="66"/>
                    <a:pt x="32" y="64"/>
                  </a:cubicBezTo>
                  <a:cubicBezTo>
                    <a:pt x="33" y="61"/>
                    <a:pt x="35" y="62"/>
                    <a:pt x="37" y="60"/>
                  </a:cubicBezTo>
                  <a:cubicBezTo>
                    <a:pt x="40" y="56"/>
                    <a:pt x="38" y="48"/>
                    <a:pt x="33" y="47"/>
                  </a:cubicBezTo>
                  <a:cubicBezTo>
                    <a:pt x="28" y="47"/>
                    <a:pt x="27" y="54"/>
                    <a:pt x="24" y="50"/>
                  </a:cubicBezTo>
                  <a:cubicBezTo>
                    <a:pt x="21" y="46"/>
                    <a:pt x="24" y="37"/>
                    <a:pt x="20" y="33"/>
                  </a:cubicBezTo>
                  <a:cubicBezTo>
                    <a:pt x="18" y="31"/>
                    <a:pt x="15" y="31"/>
                    <a:pt x="13" y="29"/>
                  </a:cubicBezTo>
                  <a:cubicBezTo>
                    <a:pt x="15" y="25"/>
                    <a:pt x="26" y="21"/>
                    <a:pt x="31" y="21"/>
                  </a:cubicBezTo>
                  <a:cubicBezTo>
                    <a:pt x="37" y="21"/>
                    <a:pt x="38" y="31"/>
                    <a:pt x="44" y="29"/>
                  </a:cubicBezTo>
                  <a:cubicBezTo>
                    <a:pt x="49" y="28"/>
                    <a:pt x="45" y="20"/>
                    <a:pt x="49" y="18"/>
                  </a:cubicBezTo>
                  <a:cubicBezTo>
                    <a:pt x="53" y="17"/>
                    <a:pt x="54" y="23"/>
                    <a:pt x="56" y="24"/>
                  </a:cubicBezTo>
                  <a:cubicBezTo>
                    <a:pt x="59" y="22"/>
                    <a:pt x="63" y="11"/>
                    <a:pt x="57" y="10"/>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0" name="Freeform 243">
              <a:extLst>
                <a:ext uri="{FF2B5EF4-FFF2-40B4-BE49-F238E27FC236}">
                  <a16:creationId xmlns:a16="http://schemas.microsoft.com/office/drawing/2014/main" id="{34A16228-3BB3-4B7E-9977-F1130B9536F4}"/>
                </a:ext>
              </a:extLst>
            </p:cNvPr>
            <p:cNvSpPr>
              <a:spLocks/>
            </p:cNvSpPr>
            <p:nvPr/>
          </p:nvSpPr>
          <p:spPr bwMode="auto">
            <a:xfrm>
              <a:off x="3345" y="1294"/>
              <a:ext cx="220" cy="109"/>
            </a:xfrm>
            <a:custGeom>
              <a:avLst/>
              <a:gdLst>
                <a:gd name="T0" fmla="*/ 81 w 152"/>
                <a:gd name="T1" fmla="*/ 25 h 75"/>
                <a:gd name="T2" fmla="*/ 55 w 152"/>
                <a:gd name="T3" fmla="*/ 203 h 75"/>
                <a:gd name="T4" fmla="*/ 195 w 152"/>
                <a:gd name="T5" fmla="*/ 163 h 75"/>
                <a:gd name="T6" fmla="*/ 388 w 152"/>
                <a:gd name="T7" fmla="*/ 150 h 75"/>
                <a:gd name="T8" fmla="*/ 421 w 152"/>
                <a:gd name="T9" fmla="*/ 25 h 75"/>
                <a:gd name="T10" fmla="*/ 360 w 152"/>
                <a:gd name="T11" fmla="*/ 6 h 75"/>
                <a:gd name="T12" fmla="*/ 333 w 152"/>
                <a:gd name="T13" fmla="*/ 41 h 75"/>
                <a:gd name="T14" fmla="*/ 263 w 152"/>
                <a:gd name="T15" fmla="*/ 9 h 75"/>
                <a:gd name="T16" fmla="*/ 203 w 152"/>
                <a:gd name="T17" fmla="*/ 48 h 75"/>
                <a:gd name="T18" fmla="*/ 230 w 152"/>
                <a:gd name="T19" fmla="*/ 65 h 75"/>
                <a:gd name="T20" fmla="*/ 252 w 152"/>
                <a:gd name="T21" fmla="*/ 60 h 75"/>
                <a:gd name="T22" fmla="*/ 263 w 152"/>
                <a:gd name="T23" fmla="*/ 68 h 75"/>
                <a:gd name="T24" fmla="*/ 294 w 152"/>
                <a:gd name="T25" fmla="*/ 52 h 75"/>
                <a:gd name="T26" fmla="*/ 318 w 152"/>
                <a:gd name="T27" fmla="*/ 89 h 75"/>
                <a:gd name="T28" fmla="*/ 398 w 152"/>
                <a:gd name="T29" fmla="*/ 52 h 75"/>
                <a:gd name="T30" fmla="*/ 318 w 152"/>
                <a:gd name="T31" fmla="*/ 129 h 75"/>
                <a:gd name="T32" fmla="*/ 201 w 152"/>
                <a:gd name="T33" fmla="*/ 116 h 75"/>
                <a:gd name="T34" fmla="*/ 164 w 152"/>
                <a:gd name="T35" fmla="*/ 135 h 75"/>
                <a:gd name="T36" fmla="*/ 107 w 152"/>
                <a:gd name="T37" fmla="*/ 144 h 75"/>
                <a:gd name="T38" fmla="*/ 80 w 152"/>
                <a:gd name="T39" fmla="*/ 164 h 75"/>
                <a:gd name="T40" fmla="*/ 81 w 152"/>
                <a:gd name="T41" fmla="*/ 110 h 75"/>
                <a:gd name="T42" fmla="*/ 127 w 152"/>
                <a:gd name="T43" fmla="*/ 52 h 75"/>
                <a:gd name="T44" fmla="*/ 90 w 152"/>
                <a:gd name="T45" fmla="*/ 25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2" h="75">
                  <a:moveTo>
                    <a:pt x="27" y="8"/>
                  </a:moveTo>
                  <a:cubicBezTo>
                    <a:pt x="12" y="17"/>
                    <a:pt x="0" y="54"/>
                    <a:pt x="18" y="66"/>
                  </a:cubicBezTo>
                  <a:cubicBezTo>
                    <a:pt x="33" y="75"/>
                    <a:pt x="51" y="59"/>
                    <a:pt x="64" y="53"/>
                  </a:cubicBezTo>
                  <a:cubicBezTo>
                    <a:pt x="84" y="43"/>
                    <a:pt x="107" y="60"/>
                    <a:pt x="128" y="49"/>
                  </a:cubicBezTo>
                  <a:cubicBezTo>
                    <a:pt x="142" y="42"/>
                    <a:pt x="152" y="21"/>
                    <a:pt x="139" y="8"/>
                  </a:cubicBezTo>
                  <a:cubicBezTo>
                    <a:pt x="135" y="3"/>
                    <a:pt x="125" y="0"/>
                    <a:pt x="119" y="2"/>
                  </a:cubicBezTo>
                  <a:cubicBezTo>
                    <a:pt x="111" y="4"/>
                    <a:pt x="114" y="8"/>
                    <a:pt x="110" y="13"/>
                  </a:cubicBezTo>
                  <a:cubicBezTo>
                    <a:pt x="105" y="19"/>
                    <a:pt x="95" y="5"/>
                    <a:pt x="87" y="3"/>
                  </a:cubicBezTo>
                  <a:cubicBezTo>
                    <a:pt x="80" y="1"/>
                    <a:pt x="65" y="6"/>
                    <a:pt x="67" y="16"/>
                  </a:cubicBezTo>
                  <a:cubicBezTo>
                    <a:pt x="68" y="20"/>
                    <a:pt x="72" y="21"/>
                    <a:pt x="76" y="21"/>
                  </a:cubicBezTo>
                  <a:cubicBezTo>
                    <a:pt x="78" y="21"/>
                    <a:pt x="80" y="19"/>
                    <a:pt x="83" y="19"/>
                  </a:cubicBezTo>
                  <a:cubicBezTo>
                    <a:pt x="84" y="19"/>
                    <a:pt x="87" y="22"/>
                    <a:pt x="87" y="22"/>
                  </a:cubicBezTo>
                  <a:cubicBezTo>
                    <a:pt x="91" y="22"/>
                    <a:pt x="94" y="16"/>
                    <a:pt x="97" y="17"/>
                  </a:cubicBezTo>
                  <a:cubicBezTo>
                    <a:pt x="101" y="17"/>
                    <a:pt x="101" y="28"/>
                    <a:pt x="105" y="29"/>
                  </a:cubicBezTo>
                  <a:cubicBezTo>
                    <a:pt x="117" y="35"/>
                    <a:pt x="120" y="0"/>
                    <a:pt x="131" y="17"/>
                  </a:cubicBezTo>
                  <a:cubicBezTo>
                    <a:pt x="142" y="34"/>
                    <a:pt x="118" y="44"/>
                    <a:pt x="105" y="42"/>
                  </a:cubicBezTo>
                  <a:cubicBezTo>
                    <a:pt x="92" y="41"/>
                    <a:pt x="78" y="30"/>
                    <a:pt x="66" y="38"/>
                  </a:cubicBezTo>
                  <a:cubicBezTo>
                    <a:pt x="60" y="43"/>
                    <a:pt x="62" y="45"/>
                    <a:pt x="54" y="44"/>
                  </a:cubicBezTo>
                  <a:cubicBezTo>
                    <a:pt x="46" y="43"/>
                    <a:pt x="41" y="41"/>
                    <a:pt x="35" y="47"/>
                  </a:cubicBezTo>
                  <a:cubicBezTo>
                    <a:pt x="31" y="51"/>
                    <a:pt x="33" y="58"/>
                    <a:pt x="26" y="54"/>
                  </a:cubicBezTo>
                  <a:cubicBezTo>
                    <a:pt x="20" y="50"/>
                    <a:pt x="23" y="40"/>
                    <a:pt x="27" y="36"/>
                  </a:cubicBezTo>
                  <a:cubicBezTo>
                    <a:pt x="33" y="29"/>
                    <a:pt x="43" y="29"/>
                    <a:pt x="42" y="17"/>
                  </a:cubicBezTo>
                  <a:cubicBezTo>
                    <a:pt x="41" y="11"/>
                    <a:pt x="36" y="2"/>
                    <a:pt x="30" y="8"/>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1" name="Freeform 244">
              <a:extLst>
                <a:ext uri="{FF2B5EF4-FFF2-40B4-BE49-F238E27FC236}">
                  <a16:creationId xmlns:a16="http://schemas.microsoft.com/office/drawing/2014/main" id="{A42C5954-134B-48FB-8F83-0C8B04CAA4FD}"/>
                </a:ext>
              </a:extLst>
            </p:cNvPr>
            <p:cNvSpPr>
              <a:spLocks/>
            </p:cNvSpPr>
            <p:nvPr/>
          </p:nvSpPr>
          <p:spPr bwMode="auto">
            <a:xfrm>
              <a:off x="3237" y="1346"/>
              <a:ext cx="101" cy="172"/>
            </a:xfrm>
            <a:custGeom>
              <a:avLst/>
              <a:gdLst>
                <a:gd name="T0" fmla="*/ 128 w 70"/>
                <a:gd name="T1" fmla="*/ 0 h 119"/>
                <a:gd name="T2" fmla="*/ 81 w 70"/>
                <a:gd name="T3" fmla="*/ 9 h 119"/>
                <a:gd name="T4" fmla="*/ 9 w 70"/>
                <a:gd name="T5" fmla="*/ 62 h 119"/>
                <a:gd name="T6" fmla="*/ 39 w 70"/>
                <a:gd name="T7" fmla="*/ 123 h 119"/>
                <a:gd name="T8" fmla="*/ 74 w 70"/>
                <a:gd name="T9" fmla="*/ 205 h 119"/>
                <a:gd name="T10" fmla="*/ 108 w 70"/>
                <a:gd name="T11" fmla="*/ 269 h 119"/>
                <a:gd name="T12" fmla="*/ 136 w 70"/>
                <a:gd name="T13" fmla="*/ 332 h 119"/>
                <a:gd name="T14" fmla="*/ 163 w 70"/>
                <a:gd name="T15" fmla="*/ 225 h 119"/>
                <a:gd name="T16" fmla="*/ 128 w 70"/>
                <a:gd name="T17" fmla="*/ 236 h 119"/>
                <a:gd name="T18" fmla="*/ 141 w 70"/>
                <a:gd name="T19" fmla="*/ 188 h 119"/>
                <a:gd name="T20" fmla="*/ 114 w 70"/>
                <a:gd name="T21" fmla="*/ 155 h 119"/>
                <a:gd name="T22" fmla="*/ 94 w 70"/>
                <a:gd name="T23" fmla="*/ 123 h 119"/>
                <a:gd name="T24" fmla="*/ 79 w 70"/>
                <a:gd name="T25" fmla="*/ 100 h 119"/>
                <a:gd name="T26" fmla="*/ 46 w 70"/>
                <a:gd name="T27" fmla="*/ 84 h 119"/>
                <a:gd name="T28" fmla="*/ 88 w 70"/>
                <a:gd name="T29" fmla="*/ 52 h 119"/>
                <a:gd name="T30" fmla="*/ 127 w 70"/>
                <a:gd name="T31" fmla="*/ 66 h 119"/>
                <a:gd name="T32" fmla="*/ 121 w 70"/>
                <a:gd name="T33" fmla="*/ 46 h 119"/>
                <a:gd name="T34" fmla="*/ 144 w 70"/>
                <a:gd name="T35" fmla="*/ 48 h 119"/>
                <a:gd name="T36" fmla="*/ 141 w 70"/>
                <a:gd name="T37" fmla="*/ 0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119">
                  <a:moveTo>
                    <a:pt x="43" y="0"/>
                  </a:moveTo>
                  <a:cubicBezTo>
                    <a:pt x="43" y="2"/>
                    <a:pt x="30" y="3"/>
                    <a:pt x="27" y="3"/>
                  </a:cubicBezTo>
                  <a:cubicBezTo>
                    <a:pt x="18" y="5"/>
                    <a:pt x="6" y="11"/>
                    <a:pt x="3" y="21"/>
                  </a:cubicBezTo>
                  <a:cubicBezTo>
                    <a:pt x="0" y="30"/>
                    <a:pt x="6" y="37"/>
                    <a:pt x="13" y="41"/>
                  </a:cubicBezTo>
                  <a:cubicBezTo>
                    <a:pt x="24" y="50"/>
                    <a:pt x="24" y="54"/>
                    <a:pt x="24" y="68"/>
                  </a:cubicBezTo>
                  <a:cubicBezTo>
                    <a:pt x="24" y="81"/>
                    <a:pt x="28" y="80"/>
                    <a:pt x="36" y="89"/>
                  </a:cubicBezTo>
                  <a:cubicBezTo>
                    <a:pt x="41" y="94"/>
                    <a:pt x="38" y="106"/>
                    <a:pt x="45" y="110"/>
                  </a:cubicBezTo>
                  <a:cubicBezTo>
                    <a:pt x="62" y="119"/>
                    <a:pt x="70" y="71"/>
                    <a:pt x="54" y="75"/>
                  </a:cubicBezTo>
                  <a:cubicBezTo>
                    <a:pt x="49" y="76"/>
                    <a:pt x="49" y="85"/>
                    <a:pt x="43" y="78"/>
                  </a:cubicBezTo>
                  <a:cubicBezTo>
                    <a:pt x="37" y="71"/>
                    <a:pt x="45" y="66"/>
                    <a:pt x="47" y="62"/>
                  </a:cubicBezTo>
                  <a:cubicBezTo>
                    <a:pt x="49" y="54"/>
                    <a:pt x="44" y="53"/>
                    <a:pt x="38" y="51"/>
                  </a:cubicBezTo>
                  <a:cubicBezTo>
                    <a:pt x="30" y="48"/>
                    <a:pt x="31" y="50"/>
                    <a:pt x="31" y="41"/>
                  </a:cubicBezTo>
                  <a:cubicBezTo>
                    <a:pt x="31" y="34"/>
                    <a:pt x="32" y="34"/>
                    <a:pt x="26" y="33"/>
                  </a:cubicBezTo>
                  <a:cubicBezTo>
                    <a:pt x="22" y="32"/>
                    <a:pt x="15" y="34"/>
                    <a:pt x="15" y="28"/>
                  </a:cubicBezTo>
                  <a:cubicBezTo>
                    <a:pt x="14" y="24"/>
                    <a:pt x="26" y="16"/>
                    <a:pt x="29" y="17"/>
                  </a:cubicBezTo>
                  <a:cubicBezTo>
                    <a:pt x="32" y="17"/>
                    <a:pt x="38" y="28"/>
                    <a:pt x="42" y="22"/>
                  </a:cubicBezTo>
                  <a:cubicBezTo>
                    <a:pt x="43" y="21"/>
                    <a:pt x="40" y="16"/>
                    <a:pt x="40" y="15"/>
                  </a:cubicBezTo>
                  <a:cubicBezTo>
                    <a:pt x="42" y="12"/>
                    <a:pt x="46" y="13"/>
                    <a:pt x="48" y="16"/>
                  </a:cubicBezTo>
                  <a:cubicBezTo>
                    <a:pt x="50" y="11"/>
                    <a:pt x="51" y="3"/>
                    <a:pt x="47" y="0"/>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2" name="Freeform 245">
              <a:extLst>
                <a:ext uri="{FF2B5EF4-FFF2-40B4-BE49-F238E27FC236}">
                  <a16:creationId xmlns:a16="http://schemas.microsoft.com/office/drawing/2014/main" id="{B7BDA0C3-955F-4616-B773-6742923E83D9}"/>
                </a:ext>
              </a:extLst>
            </p:cNvPr>
            <p:cNvSpPr>
              <a:spLocks/>
            </p:cNvSpPr>
            <p:nvPr/>
          </p:nvSpPr>
          <p:spPr bwMode="auto">
            <a:xfrm>
              <a:off x="3377" y="1414"/>
              <a:ext cx="181" cy="94"/>
            </a:xfrm>
            <a:custGeom>
              <a:avLst/>
              <a:gdLst>
                <a:gd name="T0" fmla="*/ 107 w 125"/>
                <a:gd name="T1" fmla="*/ 61 h 65"/>
                <a:gd name="T2" fmla="*/ 36 w 125"/>
                <a:gd name="T3" fmla="*/ 62 h 65"/>
                <a:gd name="T4" fmla="*/ 13 w 125"/>
                <a:gd name="T5" fmla="*/ 140 h 65"/>
                <a:gd name="T6" fmla="*/ 136 w 125"/>
                <a:gd name="T7" fmla="*/ 123 h 65"/>
                <a:gd name="T8" fmla="*/ 229 w 125"/>
                <a:gd name="T9" fmla="*/ 123 h 65"/>
                <a:gd name="T10" fmla="*/ 317 w 125"/>
                <a:gd name="T11" fmla="*/ 88 h 65"/>
                <a:gd name="T12" fmla="*/ 340 w 125"/>
                <a:gd name="T13" fmla="*/ 90 h 65"/>
                <a:gd name="T14" fmla="*/ 366 w 125"/>
                <a:gd name="T15" fmla="*/ 61 h 65"/>
                <a:gd name="T16" fmla="*/ 332 w 125"/>
                <a:gd name="T17" fmla="*/ 9 h 65"/>
                <a:gd name="T18" fmla="*/ 319 w 125"/>
                <a:gd name="T19" fmla="*/ 61 h 65"/>
                <a:gd name="T20" fmla="*/ 262 w 125"/>
                <a:gd name="T21" fmla="*/ 39 h 65"/>
                <a:gd name="T22" fmla="*/ 230 w 125"/>
                <a:gd name="T23" fmla="*/ 80 h 65"/>
                <a:gd name="T24" fmla="*/ 178 w 125"/>
                <a:gd name="T25" fmla="*/ 75 h 65"/>
                <a:gd name="T26" fmla="*/ 116 w 125"/>
                <a:gd name="T27" fmla="*/ 107 h 65"/>
                <a:gd name="T28" fmla="*/ 62 w 125"/>
                <a:gd name="T29" fmla="*/ 127 h 65"/>
                <a:gd name="T30" fmla="*/ 46 w 125"/>
                <a:gd name="T31" fmla="*/ 90 h 65"/>
                <a:gd name="T32" fmla="*/ 90 w 125"/>
                <a:gd name="T33" fmla="*/ 90 h 65"/>
                <a:gd name="T34" fmla="*/ 107 w 125"/>
                <a:gd name="T35" fmla="*/ 62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5" h="65">
                  <a:moveTo>
                    <a:pt x="35" y="20"/>
                  </a:moveTo>
                  <a:cubicBezTo>
                    <a:pt x="28" y="21"/>
                    <a:pt x="20" y="18"/>
                    <a:pt x="12" y="21"/>
                  </a:cubicBezTo>
                  <a:cubicBezTo>
                    <a:pt x="2" y="25"/>
                    <a:pt x="0" y="37"/>
                    <a:pt x="4" y="46"/>
                  </a:cubicBezTo>
                  <a:cubicBezTo>
                    <a:pt x="14" y="65"/>
                    <a:pt x="33" y="48"/>
                    <a:pt x="45" y="41"/>
                  </a:cubicBezTo>
                  <a:cubicBezTo>
                    <a:pt x="58" y="32"/>
                    <a:pt x="62" y="42"/>
                    <a:pt x="75" y="41"/>
                  </a:cubicBezTo>
                  <a:cubicBezTo>
                    <a:pt x="88" y="39"/>
                    <a:pt x="91" y="26"/>
                    <a:pt x="104" y="29"/>
                  </a:cubicBezTo>
                  <a:cubicBezTo>
                    <a:pt x="108" y="30"/>
                    <a:pt x="108" y="32"/>
                    <a:pt x="112" y="30"/>
                  </a:cubicBezTo>
                  <a:cubicBezTo>
                    <a:pt x="115" y="29"/>
                    <a:pt x="120" y="23"/>
                    <a:pt x="121" y="20"/>
                  </a:cubicBezTo>
                  <a:cubicBezTo>
                    <a:pt x="125" y="13"/>
                    <a:pt x="120" y="0"/>
                    <a:pt x="109" y="3"/>
                  </a:cubicBezTo>
                  <a:cubicBezTo>
                    <a:pt x="100" y="6"/>
                    <a:pt x="107" y="14"/>
                    <a:pt x="105" y="20"/>
                  </a:cubicBezTo>
                  <a:cubicBezTo>
                    <a:pt x="98" y="22"/>
                    <a:pt x="94" y="11"/>
                    <a:pt x="86" y="13"/>
                  </a:cubicBezTo>
                  <a:cubicBezTo>
                    <a:pt x="77" y="14"/>
                    <a:pt x="81" y="22"/>
                    <a:pt x="76" y="26"/>
                  </a:cubicBezTo>
                  <a:cubicBezTo>
                    <a:pt x="73" y="28"/>
                    <a:pt x="64" y="25"/>
                    <a:pt x="59" y="25"/>
                  </a:cubicBezTo>
                  <a:cubicBezTo>
                    <a:pt x="50" y="26"/>
                    <a:pt x="43" y="27"/>
                    <a:pt x="38" y="35"/>
                  </a:cubicBezTo>
                  <a:cubicBezTo>
                    <a:pt x="33" y="41"/>
                    <a:pt x="30" y="43"/>
                    <a:pt x="21" y="42"/>
                  </a:cubicBezTo>
                  <a:cubicBezTo>
                    <a:pt x="16" y="41"/>
                    <a:pt x="7" y="36"/>
                    <a:pt x="15" y="30"/>
                  </a:cubicBezTo>
                  <a:cubicBezTo>
                    <a:pt x="20" y="27"/>
                    <a:pt x="24" y="33"/>
                    <a:pt x="30" y="30"/>
                  </a:cubicBezTo>
                  <a:cubicBezTo>
                    <a:pt x="33" y="29"/>
                    <a:pt x="36" y="25"/>
                    <a:pt x="35" y="21"/>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3" name="Freeform 246">
              <a:extLst>
                <a:ext uri="{FF2B5EF4-FFF2-40B4-BE49-F238E27FC236}">
                  <a16:creationId xmlns:a16="http://schemas.microsoft.com/office/drawing/2014/main" id="{0DB0A710-745B-4FA4-A414-B7E30F6F7B3F}"/>
                </a:ext>
              </a:extLst>
            </p:cNvPr>
            <p:cNvSpPr>
              <a:spLocks/>
            </p:cNvSpPr>
            <p:nvPr/>
          </p:nvSpPr>
          <p:spPr bwMode="auto">
            <a:xfrm>
              <a:off x="3587" y="1330"/>
              <a:ext cx="174" cy="136"/>
            </a:xfrm>
            <a:custGeom>
              <a:avLst/>
              <a:gdLst>
                <a:gd name="T0" fmla="*/ 171 w 121"/>
                <a:gd name="T1" fmla="*/ 25 h 94"/>
                <a:gd name="T2" fmla="*/ 104 w 121"/>
                <a:gd name="T3" fmla="*/ 6 h 94"/>
                <a:gd name="T4" fmla="*/ 53 w 121"/>
                <a:gd name="T5" fmla="*/ 81 h 94"/>
                <a:gd name="T6" fmla="*/ 39 w 121"/>
                <a:gd name="T7" fmla="*/ 145 h 94"/>
                <a:gd name="T8" fmla="*/ 27 w 121"/>
                <a:gd name="T9" fmla="*/ 210 h 94"/>
                <a:gd name="T10" fmla="*/ 72 w 121"/>
                <a:gd name="T11" fmla="*/ 211 h 94"/>
                <a:gd name="T12" fmla="*/ 101 w 121"/>
                <a:gd name="T13" fmla="*/ 245 h 94"/>
                <a:gd name="T14" fmla="*/ 188 w 121"/>
                <a:gd name="T15" fmla="*/ 271 h 94"/>
                <a:gd name="T16" fmla="*/ 267 w 121"/>
                <a:gd name="T17" fmla="*/ 195 h 94"/>
                <a:gd name="T18" fmla="*/ 339 w 121"/>
                <a:gd name="T19" fmla="*/ 136 h 94"/>
                <a:gd name="T20" fmla="*/ 256 w 121"/>
                <a:gd name="T21" fmla="*/ 56 h 94"/>
                <a:gd name="T22" fmla="*/ 240 w 121"/>
                <a:gd name="T23" fmla="*/ 122 h 94"/>
                <a:gd name="T24" fmla="*/ 217 w 121"/>
                <a:gd name="T25" fmla="*/ 122 h 94"/>
                <a:gd name="T26" fmla="*/ 267 w 121"/>
                <a:gd name="T27" fmla="*/ 123 h 94"/>
                <a:gd name="T28" fmla="*/ 211 w 121"/>
                <a:gd name="T29" fmla="*/ 155 h 94"/>
                <a:gd name="T30" fmla="*/ 204 w 121"/>
                <a:gd name="T31" fmla="*/ 217 h 94"/>
                <a:gd name="T32" fmla="*/ 171 w 121"/>
                <a:gd name="T33" fmla="*/ 210 h 94"/>
                <a:gd name="T34" fmla="*/ 157 w 121"/>
                <a:gd name="T35" fmla="*/ 245 h 94"/>
                <a:gd name="T36" fmla="*/ 119 w 121"/>
                <a:gd name="T37" fmla="*/ 216 h 94"/>
                <a:gd name="T38" fmla="*/ 137 w 121"/>
                <a:gd name="T39" fmla="*/ 163 h 94"/>
                <a:gd name="T40" fmla="*/ 114 w 121"/>
                <a:gd name="T41" fmla="*/ 136 h 94"/>
                <a:gd name="T42" fmla="*/ 76 w 121"/>
                <a:gd name="T43" fmla="*/ 161 h 94"/>
                <a:gd name="T44" fmla="*/ 137 w 121"/>
                <a:gd name="T45" fmla="*/ 113 h 94"/>
                <a:gd name="T46" fmla="*/ 119 w 121"/>
                <a:gd name="T47" fmla="*/ 55 h 94"/>
                <a:gd name="T48" fmla="*/ 167 w 121"/>
                <a:gd name="T49" fmla="*/ 55 h 94"/>
                <a:gd name="T50" fmla="*/ 170 w 121"/>
                <a:gd name="T51" fmla="*/ 25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 h="94">
                  <a:moveTo>
                    <a:pt x="58" y="8"/>
                  </a:moveTo>
                  <a:cubicBezTo>
                    <a:pt x="54" y="0"/>
                    <a:pt x="41" y="0"/>
                    <a:pt x="35" y="2"/>
                  </a:cubicBezTo>
                  <a:cubicBezTo>
                    <a:pt x="24" y="6"/>
                    <a:pt x="18" y="16"/>
                    <a:pt x="18" y="27"/>
                  </a:cubicBezTo>
                  <a:cubicBezTo>
                    <a:pt x="18" y="38"/>
                    <a:pt x="22" y="40"/>
                    <a:pt x="13" y="48"/>
                  </a:cubicBezTo>
                  <a:cubicBezTo>
                    <a:pt x="7" y="53"/>
                    <a:pt x="0" y="63"/>
                    <a:pt x="9" y="69"/>
                  </a:cubicBezTo>
                  <a:cubicBezTo>
                    <a:pt x="14" y="71"/>
                    <a:pt x="20" y="68"/>
                    <a:pt x="24" y="70"/>
                  </a:cubicBezTo>
                  <a:cubicBezTo>
                    <a:pt x="29" y="72"/>
                    <a:pt x="31" y="77"/>
                    <a:pt x="34" y="81"/>
                  </a:cubicBezTo>
                  <a:cubicBezTo>
                    <a:pt x="42" y="92"/>
                    <a:pt x="50" y="94"/>
                    <a:pt x="63" y="89"/>
                  </a:cubicBezTo>
                  <a:cubicBezTo>
                    <a:pt x="76" y="84"/>
                    <a:pt x="81" y="74"/>
                    <a:pt x="90" y="64"/>
                  </a:cubicBezTo>
                  <a:cubicBezTo>
                    <a:pt x="97" y="57"/>
                    <a:pt x="110" y="54"/>
                    <a:pt x="114" y="45"/>
                  </a:cubicBezTo>
                  <a:cubicBezTo>
                    <a:pt x="121" y="31"/>
                    <a:pt x="99" y="2"/>
                    <a:pt x="86" y="19"/>
                  </a:cubicBezTo>
                  <a:cubicBezTo>
                    <a:pt x="81" y="25"/>
                    <a:pt x="97" y="43"/>
                    <a:pt x="81" y="40"/>
                  </a:cubicBezTo>
                  <a:cubicBezTo>
                    <a:pt x="81" y="40"/>
                    <a:pt x="70" y="32"/>
                    <a:pt x="73" y="40"/>
                  </a:cubicBezTo>
                  <a:cubicBezTo>
                    <a:pt x="76" y="48"/>
                    <a:pt x="86" y="39"/>
                    <a:pt x="90" y="41"/>
                  </a:cubicBezTo>
                  <a:cubicBezTo>
                    <a:pt x="104" y="48"/>
                    <a:pt x="71" y="51"/>
                    <a:pt x="71" y="51"/>
                  </a:cubicBezTo>
                  <a:cubicBezTo>
                    <a:pt x="66" y="57"/>
                    <a:pt x="83" y="67"/>
                    <a:pt x="69" y="72"/>
                  </a:cubicBezTo>
                  <a:cubicBezTo>
                    <a:pt x="65" y="73"/>
                    <a:pt x="61" y="67"/>
                    <a:pt x="58" y="69"/>
                  </a:cubicBezTo>
                  <a:cubicBezTo>
                    <a:pt x="54" y="71"/>
                    <a:pt x="58" y="78"/>
                    <a:pt x="53" y="81"/>
                  </a:cubicBezTo>
                  <a:cubicBezTo>
                    <a:pt x="47" y="83"/>
                    <a:pt x="41" y="75"/>
                    <a:pt x="40" y="71"/>
                  </a:cubicBezTo>
                  <a:cubicBezTo>
                    <a:pt x="37" y="63"/>
                    <a:pt x="44" y="61"/>
                    <a:pt x="46" y="54"/>
                  </a:cubicBezTo>
                  <a:cubicBezTo>
                    <a:pt x="47" y="50"/>
                    <a:pt x="45" y="44"/>
                    <a:pt x="38" y="45"/>
                  </a:cubicBezTo>
                  <a:cubicBezTo>
                    <a:pt x="33" y="45"/>
                    <a:pt x="32" y="53"/>
                    <a:pt x="26" y="53"/>
                  </a:cubicBezTo>
                  <a:cubicBezTo>
                    <a:pt x="25" y="39"/>
                    <a:pt x="40" y="42"/>
                    <a:pt x="46" y="37"/>
                  </a:cubicBezTo>
                  <a:cubicBezTo>
                    <a:pt x="57" y="28"/>
                    <a:pt x="39" y="24"/>
                    <a:pt x="40" y="18"/>
                  </a:cubicBezTo>
                  <a:cubicBezTo>
                    <a:pt x="41" y="7"/>
                    <a:pt x="53" y="18"/>
                    <a:pt x="56" y="18"/>
                  </a:cubicBezTo>
                  <a:cubicBezTo>
                    <a:pt x="63" y="17"/>
                    <a:pt x="61" y="10"/>
                    <a:pt x="57" y="8"/>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4" name="Freeform 247">
              <a:extLst>
                <a:ext uri="{FF2B5EF4-FFF2-40B4-BE49-F238E27FC236}">
                  <a16:creationId xmlns:a16="http://schemas.microsoft.com/office/drawing/2014/main" id="{B50E8B30-E49F-431C-BDD1-67EAC02932C3}"/>
                </a:ext>
              </a:extLst>
            </p:cNvPr>
            <p:cNvSpPr>
              <a:spLocks/>
            </p:cNvSpPr>
            <p:nvPr/>
          </p:nvSpPr>
          <p:spPr bwMode="auto">
            <a:xfrm>
              <a:off x="3311" y="1540"/>
              <a:ext cx="146" cy="210"/>
            </a:xfrm>
            <a:custGeom>
              <a:avLst/>
              <a:gdLst>
                <a:gd name="T0" fmla="*/ 286 w 101"/>
                <a:gd name="T1" fmla="*/ 25 h 145"/>
                <a:gd name="T2" fmla="*/ 84 w 101"/>
                <a:gd name="T3" fmla="*/ 41 h 145"/>
                <a:gd name="T4" fmla="*/ 27 w 101"/>
                <a:gd name="T5" fmla="*/ 188 h 145"/>
                <a:gd name="T6" fmla="*/ 20 w 101"/>
                <a:gd name="T7" fmla="*/ 262 h 145"/>
                <a:gd name="T8" fmla="*/ 19 w 101"/>
                <a:gd name="T9" fmla="*/ 323 h 145"/>
                <a:gd name="T10" fmla="*/ 9 w 101"/>
                <a:gd name="T11" fmla="*/ 382 h 145"/>
                <a:gd name="T12" fmla="*/ 42 w 101"/>
                <a:gd name="T13" fmla="*/ 440 h 145"/>
                <a:gd name="T14" fmla="*/ 142 w 101"/>
                <a:gd name="T15" fmla="*/ 378 h 145"/>
                <a:gd name="T16" fmla="*/ 215 w 101"/>
                <a:gd name="T17" fmla="*/ 280 h 145"/>
                <a:gd name="T18" fmla="*/ 188 w 101"/>
                <a:gd name="T19" fmla="*/ 235 h 145"/>
                <a:gd name="T20" fmla="*/ 160 w 101"/>
                <a:gd name="T21" fmla="*/ 285 h 145"/>
                <a:gd name="T22" fmla="*/ 107 w 101"/>
                <a:gd name="T23" fmla="*/ 284 h 145"/>
                <a:gd name="T24" fmla="*/ 95 w 101"/>
                <a:gd name="T25" fmla="*/ 332 h 145"/>
                <a:gd name="T26" fmla="*/ 61 w 101"/>
                <a:gd name="T27" fmla="*/ 304 h 145"/>
                <a:gd name="T28" fmla="*/ 108 w 101"/>
                <a:gd name="T29" fmla="*/ 243 h 145"/>
                <a:gd name="T30" fmla="*/ 111 w 101"/>
                <a:gd name="T31" fmla="*/ 191 h 145"/>
                <a:gd name="T32" fmla="*/ 69 w 101"/>
                <a:gd name="T33" fmla="*/ 178 h 145"/>
                <a:gd name="T34" fmla="*/ 95 w 101"/>
                <a:gd name="T35" fmla="*/ 130 h 145"/>
                <a:gd name="T36" fmla="*/ 69 w 101"/>
                <a:gd name="T37" fmla="*/ 101 h 145"/>
                <a:gd name="T38" fmla="*/ 136 w 101"/>
                <a:gd name="T39" fmla="*/ 85 h 145"/>
                <a:gd name="T40" fmla="*/ 191 w 101"/>
                <a:gd name="T41" fmla="*/ 85 h 145"/>
                <a:gd name="T42" fmla="*/ 224 w 101"/>
                <a:gd name="T43" fmla="*/ 67 h 145"/>
                <a:gd name="T44" fmla="*/ 259 w 101"/>
                <a:gd name="T45" fmla="*/ 61 h 145"/>
                <a:gd name="T46" fmla="*/ 286 w 101"/>
                <a:gd name="T47" fmla="*/ 20 h 1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1" h="145">
                  <a:moveTo>
                    <a:pt x="95" y="8"/>
                  </a:moveTo>
                  <a:cubicBezTo>
                    <a:pt x="74" y="0"/>
                    <a:pt x="49" y="7"/>
                    <a:pt x="28" y="13"/>
                  </a:cubicBezTo>
                  <a:cubicBezTo>
                    <a:pt x="8" y="20"/>
                    <a:pt x="0" y="43"/>
                    <a:pt x="9" y="62"/>
                  </a:cubicBezTo>
                  <a:cubicBezTo>
                    <a:pt x="14" y="72"/>
                    <a:pt x="14" y="77"/>
                    <a:pt x="7" y="86"/>
                  </a:cubicBezTo>
                  <a:cubicBezTo>
                    <a:pt x="0" y="95"/>
                    <a:pt x="1" y="96"/>
                    <a:pt x="6" y="106"/>
                  </a:cubicBezTo>
                  <a:cubicBezTo>
                    <a:pt x="11" y="116"/>
                    <a:pt x="6" y="117"/>
                    <a:pt x="3" y="126"/>
                  </a:cubicBezTo>
                  <a:cubicBezTo>
                    <a:pt x="0" y="135"/>
                    <a:pt x="3" y="145"/>
                    <a:pt x="14" y="145"/>
                  </a:cubicBezTo>
                  <a:cubicBezTo>
                    <a:pt x="25" y="145"/>
                    <a:pt x="39" y="131"/>
                    <a:pt x="47" y="124"/>
                  </a:cubicBezTo>
                  <a:cubicBezTo>
                    <a:pt x="56" y="115"/>
                    <a:pt x="68" y="105"/>
                    <a:pt x="71" y="92"/>
                  </a:cubicBezTo>
                  <a:cubicBezTo>
                    <a:pt x="73" y="85"/>
                    <a:pt x="71" y="75"/>
                    <a:pt x="62" y="77"/>
                  </a:cubicBezTo>
                  <a:cubicBezTo>
                    <a:pt x="54" y="79"/>
                    <a:pt x="55" y="88"/>
                    <a:pt x="53" y="94"/>
                  </a:cubicBezTo>
                  <a:cubicBezTo>
                    <a:pt x="46" y="115"/>
                    <a:pt x="41" y="90"/>
                    <a:pt x="35" y="93"/>
                  </a:cubicBezTo>
                  <a:cubicBezTo>
                    <a:pt x="31" y="96"/>
                    <a:pt x="35" y="106"/>
                    <a:pt x="32" y="109"/>
                  </a:cubicBezTo>
                  <a:cubicBezTo>
                    <a:pt x="26" y="115"/>
                    <a:pt x="19" y="106"/>
                    <a:pt x="20" y="100"/>
                  </a:cubicBezTo>
                  <a:cubicBezTo>
                    <a:pt x="20" y="90"/>
                    <a:pt x="31" y="88"/>
                    <a:pt x="36" y="80"/>
                  </a:cubicBezTo>
                  <a:cubicBezTo>
                    <a:pt x="39" y="76"/>
                    <a:pt x="41" y="67"/>
                    <a:pt x="37" y="63"/>
                  </a:cubicBezTo>
                  <a:cubicBezTo>
                    <a:pt x="34" y="60"/>
                    <a:pt x="28" y="61"/>
                    <a:pt x="23" y="59"/>
                  </a:cubicBezTo>
                  <a:cubicBezTo>
                    <a:pt x="22" y="50"/>
                    <a:pt x="30" y="50"/>
                    <a:pt x="32" y="43"/>
                  </a:cubicBezTo>
                  <a:cubicBezTo>
                    <a:pt x="36" y="33"/>
                    <a:pt x="25" y="38"/>
                    <a:pt x="23" y="33"/>
                  </a:cubicBezTo>
                  <a:cubicBezTo>
                    <a:pt x="21" y="25"/>
                    <a:pt x="41" y="25"/>
                    <a:pt x="45" y="28"/>
                  </a:cubicBezTo>
                  <a:cubicBezTo>
                    <a:pt x="53" y="33"/>
                    <a:pt x="55" y="40"/>
                    <a:pt x="63" y="28"/>
                  </a:cubicBezTo>
                  <a:cubicBezTo>
                    <a:pt x="68" y="20"/>
                    <a:pt x="65" y="20"/>
                    <a:pt x="74" y="22"/>
                  </a:cubicBezTo>
                  <a:cubicBezTo>
                    <a:pt x="81" y="24"/>
                    <a:pt x="80" y="24"/>
                    <a:pt x="86" y="20"/>
                  </a:cubicBezTo>
                  <a:cubicBezTo>
                    <a:pt x="90" y="17"/>
                    <a:pt x="101" y="15"/>
                    <a:pt x="95" y="7"/>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5" name="Freeform 248">
              <a:extLst>
                <a:ext uri="{FF2B5EF4-FFF2-40B4-BE49-F238E27FC236}">
                  <a16:creationId xmlns:a16="http://schemas.microsoft.com/office/drawing/2014/main" id="{015A25BF-DD31-469B-9D2D-D9D2C4218C65}"/>
                </a:ext>
              </a:extLst>
            </p:cNvPr>
            <p:cNvSpPr>
              <a:spLocks/>
            </p:cNvSpPr>
            <p:nvPr/>
          </p:nvSpPr>
          <p:spPr bwMode="auto">
            <a:xfrm>
              <a:off x="3509" y="1942"/>
              <a:ext cx="215" cy="174"/>
            </a:xfrm>
            <a:custGeom>
              <a:avLst/>
              <a:gdLst>
                <a:gd name="T0" fmla="*/ 385 w 149"/>
                <a:gd name="T1" fmla="*/ 32 h 120"/>
                <a:gd name="T2" fmla="*/ 310 w 149"/>
                <a:gd name="T3" fmla="*/ 9 h 120"/>
                <a:gd name="T4" fmla="*/ 216 w 149"/>
                <a:gd name="T5" fmla="*/ 83 h 120"/>
                <a:gd name="T6" fmla="*/ 123 w 149"/>
                <a:gd name="T7" fmla="*/ 86 h 120"/>
                <a:gd name="T8" fmla="*/ 52 w 149"/>
                <a:gd name="T9" fmla="*/ 141 h 120"/>
                <a:gd name="T10" fmla="*/ 1 w 149"/>
                <a:gd name="T11" fmla="*/ 258 h 120"/>
                <a:gd name="T12" fmla="*/ 89 w 149"/>
                <a:gd name="T13" fmla="*/ 364 h 120"/>
                <a:gd name="T14" fmla="*/ 237 w 149"/>
                <a:gd name="T15" fmla="*/ 303 h 120"/>
                <a:gd name="T16" fmla="*/ 320 w 149"/>
                <a:gd name="T17" fmla="*/ 258 h 120"/>
                <a:gd name="T18" fmla="*/ 348 w 149"/>
                <a:gd name="T19" fmla="*/ 94 h 120"/>
                <a:gd name="T20" fmla="*/ 297 w 149"/>
                <a:gd name="T21" fmla="*/ 191 h 120"/>
                <a:gd name="T22" fmla="*/ 222 w 149"/>
                <a:gd name="T23" fmla="*/ 183 h 120"/>
                <a:gd name="T24" fmla="*/ 183 w 149"/>
                <a:gd name="T25" fmla="*/ 229 h 120"/>
                <a:gd name="T26" fmla="*/ 150 w 149"/>
                <a:gd name="T27" fmla="*/ 271 h 120"/>
                <a:gd name="T28" fmla="*/ 102 w 149"/>
                <a:gd name="T29" fmla="*/ 238 h 120"/>
                <a:gd name="T30" fmla="*/ 56 w 149"/>
                <a:gd name="T31" fmla="*/ 286 h 120"/>
                <a:gd name="T32" fmla="*/ 36 w 149"/>
                <a:gd name="T33" fmla="*/ 242 h 120"/>
                <a:gd name="T34" fmla="*/ 79 w 149"/>
                <a:gd name="T35" fmla="*/ 183 h 120"/>
                <a:gd name="T36" fmla="*/ 128 w 149"/>
                <a:gd name="T37" fmla="*/ 158 h 120"/>
                <a:gd name="T38" fmla="*/ 147 w 149"/>
                <a:gd name="T39" fmla="*/ 116 h 120"/>
                <a:gd name="T40" fmla="*/ 222 w 149"/>
                <a:gd name="T41" fmla="*/ 116 h 120"/>
                <a:gd name="T42" fmla="*/ 240 w 149"/>
                <a:gd name="T43" fmla="*/ 94 h 120"/>
                <a:gd name="T44" fmla="*/ 267 w 149"/>
                <a:gd name="T45" fmla="*/ 102 h 120"/>
                <a:gd name="T46" fmla="*/ 304 w 149"/>
                <a:gd name="T47" fmla="*/ 86 h 120"/>
                <a:gd name="T48" fmla="*/ 306 w 149"/>
                <a:gd name="T49" fmla="*/ 61 h 120"/>
                <a:gd name="T50" fmla="*/ 385 w 149"/>
                <a:gd name="T51" fmla="*/ 33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20">
                  <a:moveTo>
                    <a:pt x="128" y="10"/>
                  </a:moveTo>
                  <a:cubicBezTo>
                    <a:pt x="119" y="7"/>
                    <a:pt x="115" y="0"/>
                    <a:pt x="103" y="3"/>
                  </a:cubicBezTo>
                  <a:cubicBezTo>
                    <a:pt x="88" y="6"/>
                    <a:pt x="84" y="20"/>
                    <a:pt x="72" y="27"/>
                  </a:cubicBezTo>
                  <a:cubicBezTo>
                    <a:pt x="61" y="33"/>
                    <a:pt x="52" y="26"/>
                    <a:pt x="41" y="28"/>
                  </a:cubicBezTo>
                  <a:cubicBezTo>
                    <a:pt x="30" y="30"/>
                    <a:pt x="24" y="38"/>
                    <a:pt x="17" y="46"/>
                  </a:cubicBezTo>
                  <a:cubicBezTo>
                    <a:pt x="9" y="57"/>
                    <a:pt x="0" y="71"/>
                    <a:pt x="1" y="85"/>
                  </a:cubicBezTo>
                  <a:cubicBezTo>
                    <a:pt x="3" y="100"/>
                    <a:pt x="14" y="118"/>
                    <a:pt x="30" y="119"/>
                  </a:cubicBezTo>
                  <a:cubicBezTo>
                    <a:pt x="50" y="120"/>
                    <a:pt x="66" y="112"/>
                    <a:pt x="79" y="99"/>
                  </a:cubicBezTo>
                  <a:cubicBezTo>
                    <a:pt x="89" y="89"/>
                    <a:pt x="95" y="90"/>
                    <a:pt x="107" y="85"/>
                  </a:cubicBezTo>
                  <a:cubicBezTo>
                    <a:pt x="123" y="79"/>
                    <a:pt x="149" y="26"/>
                    <a:pt x="116" y="31"/>
                  </a:cubicBezTo>
                  <a:cubicBezTo>
                    <a:pt x="94" y="34"/>
                    <a:pt x="119" y="61"/>
                    <a:pt x="99" y="63"/>
                  </a:cubicBezTo>
                  <a:cubicBezTo>
                    <a:pt x="90" y="64"/>
                    <a:pt x="84" y="57"/>
                    <a:pt x="74" y="60"/>
                  </a:cubicBezTo>
                  <a:cubicBezTo>
                    <a:pt x="63" y="63"/>
                    <a:pt x="63" y="65"/>
                    <a:pt x="61" y="75"/>
                  </a:cubicBezTo>
                  <a:cubicBezTo>
                    <a:pt x="60" y="84"/>
                    <a:pt x="61" y="87"/>
                    <a:pt x="50" y="89"/>
                  </a:cubicBezTo>
                  <a:cubicBezTo>
                    <a:pt x="39" y="92"/>
                    <a:pt x="38" y="88"/>
                    <a:pt x="34" y="78"/>
                  </a:cubicBezTo>
                  <a:cubicBezTo>
                    <a:pt x="26" y="79"/>
                    <a:pt x="27" y="95"/>
                    <a:pt x="19" y="94"/>
                  </a:cubicBezTo>
                  <a:cubicBezTo>
                    <a:pt x="14" y="94"/>
                    <a:pt x="11" y="83"/>
                    <a:pt x="12" y="79"/>
                  </a:cubicBezTo>
                  <a:cubicBezTo>
                    <a:pt x="13" y="72"/>
                    <a:pt x="20" y="64"/>
                    <a:pt x="26" y="60"/>
                  </a:cubicBezTo>
                  <a:cubicBezTo>
                    <a:pt x="31" y="57"/>
                    <a:pt x="39" y="57"/>
                    <a:pt x="43" y="52"/>
                  </a:cubicBezTo>
                  <a:cubicBezTo>
                    <a:pt x="47" y="48"/>
                    <a:pt x="45" y="41"/>
                    <a:pt x="49" y="38"/>
                  </a:cubicBezTo>
                  <a:cubicBezTo>
                    <a:pt x="56" y="31"/>
                    <a:pt x="65" y="42"/>
                    <a:pt x="74" y="38"/>
                  </a:cubicBezTo>
                  <a:cubicBezTo>
                    <a:pt x="76" y="37"/>
                    <a:pt x="78" y="32"/>
                    <a:pt x="80" y="31"/>
                  </a:cubicBezTo>
                  <a:cubicBezTo>
                    <a:pt x="84" y="30"/>
                    <a:pt x="85" y="33"/>
                    <a:pt x="89" y="33"/>
                  </a:cubicBezTo>
                  <a:cubicBezTo>
                    <a:pt x="93" y="32"/>
                    <a:pt x="98" y="32"/>
                    <a:pt x="101" y="28"/>
                  </a:cubicBezTo>
                  <a:cubicBezTo>
                    <a:pt x="102" y="26"/>
                    <a:pt x="99" y="22"/>
                    <a:pt x="102" y="20"/>
                  </a:cubicBezTo>
                  <a:cubicBezTo>
                    <a:pt x="107" y="16"/>
                    <a:pt x="134" y="27"/>
                    <a:pt x="128" y="11"/>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6" name="Freeform 249">
              <a:extLst>
                <a:ext uri="{FF2B5EF4-FFF2-40B4-BE49-F238E27FC236}">
                  <a16:creationId xmlns:a16="http://schemas.microsoft.com/office/drawing/2014/main" id="{49DB98B2-7446-4C68-811E-10105E1721C4}"/>
                </a:ext>
              </a:extLst>
            </p:cNvPr>
            <p:cNvSpPr>
              <a:spLocks/>
            </p:cNvSpPr>
            <p:nvPr/>
          </p:nvSpPr>
          <p:spPr bwMode="auto">
            <a:xfrm>
              <a:off x="3673" y="2071"/>
              <a:ext cx="150" cy="123"/>
            </a:xfrm>
            <a:custGeom>
              <a:avLst/>
              <a:gdLst>
                <a:gd name="T0" fmla="*/ 245 w 104"/>
                <a:gd name="T1" fmla="*/ 69 h 85"/>
                <a:gd name="T2" fmla="*/ 121 w 104"/>
                <a:gd name="T3" fmla="*/ 88 h 85"/>
                <a:gd name="T4" fmla="*/ 27 w 104"/>
                <a:gd name="T5" fmla="*/ 116 h 85"/>
                <a:gd name="T6" fmla="*/ 69 w 104"/>
                <a:gd name="T7" fmla="*/ 177 h 85"/>
                <a:gd name="T8" fmla="*/ 189 w 104"/>
                <a:gd name="T9" fmla="*/ 188 h 85"/>
                <a:gd name="T10" fmla="*/ 283 w 104"/>
                <a:gd name="T11" fmla="*/ 203 h 85"/>
                <a:gd name="T12" fmla="*/ 244 w 104"/>
                <a:gd name="T13" fmla="*/ 169 h 85"/>
                <a:gd name="T14" fmla="*/ 189 w 104"/>
                <a:gd name="T15" fmla="*/ 116 h 85"/>
                <a:gd name="T16" fmla="*/ 147 w 104"/>
                <a:gd name="T17" fmla="*/ 135 h 85"/>
                <a:gd name="T18" fmla="*/ 88 w 104"/>
                <a:gd name="T19" fmla="*/ 135 h 85"/>
                <a:gd name="T20" fmla="*/ 56 w 104"/>
                <a:gd name="T21" fmla="*/ 135 h 85"/>
                <a:gd name="T22" fmla="*/ 141 w 104"/>
                <a:gd name="T23" fmla="*/ 116 h 85"/>
                <a:gd name="T24" fmla="*/ 208 w 104"/>
                <a:gd name="T25" fmla="*/ 80 h 85"/>
                <a:gd name="T26" fmla="*/ 244 w 104"/>
                <a:gd name="T27" fmla="*/ 107 h 85"/>
                <a:gd name="T28" fmla="*/ 255 w 104"/>
                <a:gd name="T29" fmla="*/ 62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 h="85">
                  <a:moveTo>
                    <a:pt x="82" y="23"/>
                  </a:moveTo>
                  <a:cubicBezTo>
                    <a:pt x="70" y="0"/>
                    <a:pt x="56" y="26"/>
                    <a:pt x="40" y="29"/>
                  </a:cubicBezTo>
                  <a:cubicBezTo>
                    <a:pt x="32" y="31"/>
                    <a:pt x="15" y="32"/>
                    <a:pt x="9" y="38"/>
                  </a:cubicBezTo>
                  <a:cubicBezTo>
                    <a:pt x="0" y="47"/>
                    <a:pt x="14" y="57"/>
                    <a:pt x="23" y="58"/>
                  </a:cubicBezTo>
                  <a:cubicBezTo>
                    <a:pt x="39" y="61"/>
                    <a:pt x="50" y="48"/>
                    <a:pt x="63" y="62"/>
                  </a:cubicBezTo>
                  <a:cubicBezTo>
                    <a:pt x="71" y="70"/>
                    <a:pt x="84" y="85"/>
                    <a:pt x="94" y="67"/>
                  </a:cubicBezTo>
                  <a:cubicBezTo>
                    <a:pt x="104" y="48"/>
                    <a:pt x="75" y="31"/>
                    <a:pt x="81" y="56"/>
                  </a:cubicBezTo>
                  <a:cubicBezTo>
                    <a:pt x="71" y="53"/>
                    <a:pt x="70" y="43"/>
                    <a:pt x="63" y="38"/>
                  </a:cubicBezTo>
                  <a:cubicBezTo>
                    <a:pt x="57" y="34"/>
                    <a:pt x="48" y="35"/>
                    <a:pt x="49" y="44"/>
                  </a:cubicBezTo>
                  <a:cubicBezTo>
                    <a:pt x="42" y="45"/>
                    <a:pt x="36" y="43"/>
                    <a:pt x="29" y="44"/>
                  </a:cubicBezTo>
                  <a:cubicBezTo>
                    <a:pt x="24" y="44"/>
                    <a:pt x="23" y="50"/>
                    <a:pt x="19" y="44"/>
                  </a:cubicBezTo>
                  <a:cubicBezTo>
                    <a:pt x="26" y="34"/>
                    <a:pt x="38" y="40"/>
                    <a:pt x="47" y="38"/>
                  </a:cubicBezTo>
                  <a:cubicBezTo>
                    <a:pt x="54" y="37"/>
                    <a:pt x="62" y="25"/>
                    <a:pt x="69" y="26"/>
                  </a:cubicBezTo>
                  <a:cubicBezTo>
                    <a:pt x="76" y="27"/>
                    <a:pt x="74" y="36"/>
                    <a:pt x="81" y="35"/>
                  </a:cubicBezTo>
                  <a:cubicBezTo>
                    <a:pt x="88" y="34"/>
                    <a:pt x="88" y="26"/>
                    <a:pt x="85" y="21"/>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7" name="Freeform 250">
              <a:extLst>
                <a:ext uri="{FF2B5EF4-FFF2-40B4-BE49-F238E27FC236}">
                  <a16:creationId xmlns:a16="http://schemas.microsoft.com/office/drawing/2014/main" id="{02ADBE8E-762E-4382-BC49-DCE0A0F74354}"/>
                </a:ext>
              </a:extLst>
            </p:cNvPr>
            <p:cNvSpPr>
              <a:spLocks/>
            </p:cNvSpPr>
            <p:nvPr/>
          </p:nvSpPr>
          <p:spPr bwMode="auto">
            <a:xfrm>
              <a:off x="4358" y="1814"/>
              <a:ext cx="62" cy="128"/>
            </a:xfrm>
            <a:custGeom>
              <a:avLst/>
              <a:gdLst>
                <a:gd name="T0" fmla="*/ 89 w 43"/>
                <a:gd name="T1" fmla="*/ 0 h 89"/>
                <a:gd name="T2" fmla="*/ 0 w 43"/>
                <a:gd name="T3" fmla="*/ 209 h 89"/>
                <a:gd name="T4" fmla="*/ 56 w 43"/>
                <a:gd name="T5" fmla="*/ 246 h 89"/>
                <a:gd name="T6" fmla="*/ 69 w 43"/>
                <a:gd name="T7" fmla="*/ 216 h 89"/>
                <a:gd name="T8" fmla="*/ 36 w 43"/>
                <a:gd name="T9" fmla="*/ 219 h 89"/>
                <a:gd name="T10" fmla="*/ 42 w 43"/>
                <a:gd name="T11" fmla="*/ 193 h 89"/>
                <a:gd name="T12" fmla="*/ 48 w 43"/>
                <a:gd name="T13" fmla="*/ 183 h 89"/>
                <a:gd name="T14" fmla="*/ 39 w 43"/>
                <a:gd name="T15" fmla="*/ 171 h 89"/>
                <a:gd name="T16" fmla="*/ 52 w 43"/>
                <a:gd name="T17" fmla="*/ 145 h 89"/>
                <a:gd name="T18" fmla="*/ 62 w 43"/>
                <a:gd name="T19" fmla="*/ 116 h 89"/>
                <a:gd name="T20" fmla="*/ 89 w 43"/>
                <a:gd name="T21" fmla="*/ 19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89">
                  <a:moveTo>
                    <a:pt x="30" y="0"/>
                  </a:moveTo>
                  <a:cubicBezTo>
                    <a:pt x="22" y="23"/>
                    <a:pt x="0" y="45"/>
                    <a:pt x="0" y="70"/>
                  </a:cubicBezTo>
                  <a:cubicBezTo>
                    <a:pt x="0" y="79"/>
                    <a:pt x="9" y="89"/>
                    <a:pt x="19" y="83"/>
                  </a:cubicBezTo>
                  <a:cubicBezTo>
                    <a:pt x="22" y="81"/>
                    <a:pt x="26" y="75"/>
                    <a:pt x="23" y="72"/>
                  </a:cubicBezTo>
                  <a:cubicBezTo>
                    <a:pt x="20" y="70"/>
                    <a:pt x="14" y="73"/>
                    <a:pt x="12" y="74"/>
                  </a:cubicBezTo>
                  <a:cubicBezTo>
                    <a:pt x="8" y="69"/>
                    <a:pt x="13" y="69"/>
                    <a:pt x="14" y="65"/>
                  </a:cubicBezTo>
                  <a:cubicBezTo>
                    <a:pt x="14" y="63"/>
                    <a:pt x="16" y="63"/>
                    <a:pt x="16" y="61"/>
                  </a:cubicBezTo>
                  <a:cubicBezTo>
                    <a:pt x="17" y="60"/>
                    <a:pt x="13" y="59"/>
                    <a:pt x="13" y="58"/>
                  </a:cubicBezTo>
                  <a:cubicBezTo>
                    <a:pt x="14" y="53"/>
                    <a:pt x="15" y="54"/>
                    <a:pt x="17" y="49"/>
                  </a:cubicBezTo>
                  <a:cubicBezTo>
                    <a:pt x="19" y="46"/>
                    <a:pt x="19" y="42"/>
                    <a:pt x="21" y="39"/>
                  </a:cubicBezTo>
                  <a:cubicBezTo>
                    <a:pt x="23" y="35"/>
                    <a:pt x="43" y="6"/>
                    <a:pt x="30" y="6"/>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8" name="Freeform 251">
              <a:extLst>
                <a:ext uri="{FF2B5EF4-FFF2-40B4-BE49-F238E27FC236}">
                  <a16:creationId xmlns:a16="http://schemas.microsoft.com/office/drawing/2014/main" id="{7ADB4538-D9E2-4F42-B839-6EB6DB1BE15F}"/>
                </a:ext>
              </a:extLst>
            </p:cNvPr>
            <p:cNvSpPr>
              <a:spLocks/>
            </p:cNvSpPr>
            <p:nvPr/>
          </p:nvSpPr>
          <p:spPr bwMode="auto">
            <a:xfrm>
              <a:off x="4311" y="2052"/>
              <a:ext cx="94" cy="189"/>
            </a:xfrm>
            <a:custGeom>
              <a:avLst/>
              <a:gdLst>
                <a:gd name="T0" fmla="*/ 156 w 65"/>
                <a:gd name="T1" fmla="*/ 0 h 130"/>
                <a:gd name="T2" fmla="*/ 25 w 65"/>
                <a:gd name="T3" fmla="*/ 190 h 130"/>
                <a:gd name="T4" fmla="*/ 55 w 65"/>
                <a:gd name="T5" fmla="*/ 368 h 130"/>
                <a:gd name="T6" fmla="*/ 149 w 65"/>
                <a:gd name="T7" fmla="*/ 345 h 130"/>
                <a:gd name="T8" fmla="*/ 140 w 65"/>
                <a:gd name="T9" fmla="*/ 317 h 130"/>
                <a:gd name="T10" fmla="*/ 108 w 65"/>
                <a:gd name="T11" fmla="*/ 323 h 130"/>
                <a:gd name="T12" fmla="*/ 97 w 65"/>
                <a:gd name="T13" fmla="*/ 265 h 130"/>
                <a:gd name="T14" fmla="*/ 48 w 65"/>
                <a:gd name="T15" fmla="*/ 238 h 130"/>
                <a:gd name="T16" fmla="*/ 97 w 65"/>
                <a:gd name="T17" fmla="*/ 211 h 130"/>
                <a:gd name="T18" fmla="*/ 107 w 65"/>
                <a:gd name="T19" fmla="*/ 148 h 130"/>
                <a:gd name="T20" fmla="*/ 149 w 65"/>
                <a:gd name="T21" fmla="*/ 177 h 130"/>
                <a:gd name="T22" fmla="*/ 140 w 65"/>
                <a:gd name="T23" fmla="*/ 138 h 130"/>
                <a:gd name="T24" fmla="*/ 161 w 65"/>
                <a:gd name="T25" fmla="*/ 116 h 130"/>
                <a:gd name="T26" fmla="*/ 163 w 65"/>
                <a:gd name="T27" fmla="*/ 89 h 130"/>
                <a:gd name="T28" fmla="*/ 136 w 65"/>
                <a:gd name="T29" fmla="*/ 87 h 130"/>
                <a:gd name="T30" fmla="*/ 155 w 65"/>
                <a:gd name="T31" fmla="*/ 1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130">
                  <a:moveTo>
                    <a:pt x="52" y="0"/>
                  </a:moveTo>
                  <a:cubicBezTo>
                    <a:pt x="31" y="11"/>
                    <a:pt x="16" y="41"/>
                    <a:pt x="8" y="62"/>
                  </a:cubicBezTo>
                  <a:cubicBezTo>
                    <a:pt x="1" y="81"/>
                    <a:pt x="0" y="107"/>
                    <a:pt x="18" y="120"/>
                  </a:cubicBezTo>
                  <a:cubicBezTo>
                    <a:pt x="28" y="129"/>
                    <a:pt x="51" y="130"/>
                    <a:pt x="49" y="112"/>
                  </a:cubicBezTo>
                  <a:cubicBezTo>
                    <a:pt x="49" y="109"/>
                    <a:pt x="48" y="104"/>
                    <a:pt x="46" y="103"/>
                  </a:cubicBezTo>
                  <a:cubicBezTo>
                    <a:pt x="41" y="100"/>
                    <a:pt x="40" y="106"/>
                    <a:pt x="36" y="105"/>
                  </a:cubicBezTo>
                  <a:cubicBezTo>
                    <a:pt x="27" y="104"/>
                    <a:pt x="29" y="92"/>
                    <a:pt x="32" y="86"/>
                  </a:cubicBezTo>
                  <a:cubicBezTo>
                    <a:pt x="25" y="88"/>
                    <a:pt x="12" y="91"/>
                    <a:pt x="16" y="78"/>
                  </a:cubicBezTo>
                  <a:cubicBezTo>
                    <a:pt x="20" y="68"/>
                    <a:pt x="30" y="78"/>
                    <a:pt x="32" y="69"/>
                  </a:cubicBezTo>
                  <a:cubicBezTo>
                    <a:pt x="33" y="66"/>
                    <a:pt x="20" y="43"/>
                    <a:pt x="35" y="48"/>
                  </a:cubicBezTo>
                  <a:cubicBezTo>
                    <a:pt x="38" y="49"/>
                    <a:pt x="45" y="79"/>
                    <a:pt x="49" y="58"/>
                  </a:cubicBezTo>
                  <a:cubicBezTo>
                    <a:pt x="50" y="53"/>
                    <a:pt x="45" y="49"/>
                    <a:pt x="46" y="45"/>
                  </a:cubicBezTo>
                  <a:cubicBezTo>
                    <a:pt x="46" y="39"/>
                    <a:pt x="50" y="42"/>
                    <a:pt x="53" y="38"/>
                  </a:cubicBezTo>
                  <a:cubicBezTo>
                    <a:pt x="56" y="35"/>
                    <a:pt x="59" y="34"/>
                    <a:pt x="54" y="29"/>
                  </a:cubicBezTo>
                  <a:cubicBezTo>
                    <a:pt x="51" y="26"/>
                    <a:pt x="46" y="29"/>
                    <a:pt x="45" y="28"/>
                  </a:cubicBezTo>
                  <a:cubicBezTo>
                    <a:pt x="37" y="21"/>
                    <a:pt x="65" y="5"/>
                    <a:pt x="51" y="1"/>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69" name="Freeform 252">
              <a:extLst>
                <a:ext uri="{FF2B5EF4-FFF2-40B4-BE49-F238E27FC236}">
                  <a16:creationId xmlns:a16="http://schemas.microsoft.com/office/drawing/2014/main" id="{C36BDAB1-246D-46B5-8A22-5B4E26E9803D}"/>
                </a:ext>
              </a:extLst>
            </p:cNvPr>
            <p:cNvSpPr>
              <a:spLocks/>
            </p:cNvSpPr>
            <p:nvPr/>
          </p:nvSpPr>
          <p:spPr bwMode="auto">
            <a:xfrm>
              <a:off x="3436" y="2420"/>
              <a:ext cx="227" cy="126"/>
            </a:xfrm>
            <a:custGeom>
              <a:avLst/>
              <a:gdLst>
                <a:gd name="T0" fmla="*/ 198 w 157"/>
                <a:gd name="T1" fmla="*/ 28 h 87"/>
                <a:gd name="T2" fmla="*/ 81 w 157"/>
                <a:gd name="T3" fmla="*/ 13 h 87"/>
                <a:gd name="T4" fmla="*/ 9 w 157"/>
                <a:gd name="T5" fmla="*/ 113 h 87"/>
                <a:gd name="T6" fmla="*/ 56 w 157"/>
                <a:gd name="T7" fmla="*/ 223 h 87"/>
                <a:gd name="T8" fmla="*/ 169 w 157"/>
                <a:gd name="T9" fmla="*/ 249 h 87"/>
                <a:gd name="T10" fmla="*/ 304 w 157"/>
                <a:gd name="T11" fmla="*/ 210 h 87"/>
                <a:gd name="T12" fmla="*/ 412 w 157"/>
                <a:gd name="T13" fmla="*/ 203 h 87"/>
                <a:gd name="T14" fmla="*/ 324 w 157"/>
                <a:gd name="T15" fmla="*/ 59 h 87"/>
                <a:gd name="T16" fmla="*/ 292 w 157"/>
                <a:gd name="T17" fmla="*/ 81 h 87"/>
                <a:gd name="T18" fmla="*/ 327 w 157"/>
                <a:gd name="T19" fmla="*/ 123 h 87"/>
                <a:gd name="T20" fmla="*/ 372 w 157"/>
                <a:gd name="T21" fmla="*/ 146 h 87"/>
                <a:gd name="T22" fmla="*/ 286 w 157"/>
                <a:gd name="T23" fmla="*/ 151 h 87"/>
                <a:gd name="T24" fmla="*/ 230 w 157"/>
                <a:gd name="T25" fmla="*/ 188 h 87"/>
                <a:gd name="T26" fmla="*/ 156 w 157"/>
                <a:gd name="T27" fmla="*/ 146 h 87"/>
                <a:gd name="T28" fmla="*/ 123 w 157"/>
                <a:gd name="T29" fmla="*/ 177 h 87"/>
                <a:gd name="T30" fmla="*/ 81 w 157"/>
                <a:gd name="T31" fmla="*/ 146 h 87"/>
                <a:gd name="T32" fmla="*/ 97 w 157"/>
                <a:gd name="T33" fmla="*/ 97 h 87"/>
                <a:gd name="T34" fmla="*/ 121 w 157"/>
                <a:gd name="T35" fmla="*/ 80 h 87"/>
                <a:gd name="T36" fmla="*/ 130 w 157"/>
                <a:gd name="T37" fmla="*/ 59 h 87"/>
                <a:gd name="T38" fmla="*/ 149 w 157"/>
                <a:gd name="T39" fmla="*/ 41 h 87"/>
                <a:gd name="T40" fmla="*/ 175 w 157"/>
                <a:gd name="T41" fmla="*/ 70 h 87"/>
                <a:gd name="T42" fmla="*/ 191 w 157"/>
                <a:gd name="T43" fmla="*/ 33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7" h="87">
                  <a:moveTo>
                    <a:pt x="66" y="9"/>
                  </a:moveTo>
                  <a:cubicBezTo>
                    <a:pt x="54" y="8"/>
                    <a:pt x="40" y="0"/>
                    <a:pt x="27" y="4"/>
                  </a:cubicBezTo>
                  <a:cubicBezTo>
                    <a:pt x="15" y="8"/>
                    <a:pt x="4" y="25"/>
                    <a:pt x="3" y="37"/>
                  </a:cubicBezTo>
                  <a:cubicBezTo>
                    <a:pt x="0" y="52"/>
                    <a:pt x="8" y="64"/>
                    <a:pt x="19" y="73"/>
                  </a:cubicBezTo>
                  <a:cubicBezTo>
                    <a:pt x="30" y="82"/>
                    <a:pt x="43" y="78"/>
                    <a:pt x="56" y="82"/>
                  </a:cubicBezTo>
                  <a:cubicBezTo>
                    <a:pt x="75" y="87"/>
                    <a:pt x="83" y="71"/>
                    <a:pt x="100" y="69"/>
                  </a:cubicBezTo>
                  <a:cubicBezTo>
                    <a:pt x="113" y="68"/>
                    <a:pt x="123" y="79"/>
                    <a:pt x="136" y="67"/>
                  </a:cubicBezTo>
                  <a:cubicBezTo>
                    <a:pt x="157" y="46"/>
                    <a:pt x="123" y="26"/>
                    <a:pt x="107" y="19"/>
                  </a:cubicBezTo>
                  <a:cubicBezTo>
                    <a:pt x="100" y="16"/>
                    <a:pt x="89" y="20"/>
                    <a:pt x="97" y="27"/>
                  </a:cubicBezTo>
                  <a:cubicBezTo>
                    <a:pt x="101" y="32"/>
                    <a:pt x="118" y="29"/>
                    <a:pt x="108" y="41"/>
                  </a:cubicBezTo>
                  <a:cubicBezTo>
                    <a:pt x="114" y="44"/>
                    <a:pt x="124" y="38"/>
                    <a:pt x="123" y="48"/>
                  </a:cubicBezTo>
                  <a:cubicBezTo>
                    <a:pt x="122" y="61"/>
                    <a:pt x="103" y="51"/>
                    <a:pt x="95" y="50"/>
                  </a:cubicBezTo>
                  <a:cubicBezTo>
                    <a:pt x="83" y="50"/>
                    <a:pt x="86" y="60"/>
                    <a:pt x="76" y="62"/>
                  </a:cubicBezTo>
                  <a:cubicBezTo>
                    <a:pt x="63" y="64"/>
                    <a:pt x="64" y="44"/>
                    <a:pt x="52" y="48"/>
                  </a:cubicBezTo>
                  <a:cubicBezTo>
                    <a:pt x="48" y="49"/>
                    <a:pt x="47" y="57"/>
                    <a:pt x="41" y="58"/>
                  </a:cubicBezTo>
                  <a:cubicBezTo>
                    <a:pt x="37" y="59"/>
                    <a:pt x="28" y="52"/>
                    <a:pt x="27" y="48"/>
                  </a:cubicBezTo>
                  <a:cubicBezTo>
                    <a:pt x="24" y="41"/>
                    <a:pt x="27" y="36"/>
                    <a:pt x="32" y="32"/>
                  </a:cubicBezTo>
                  <a:cubicBezTo>
                    <a:pt x="34" y="30"/>
                    <a:pt x="38" y="28"/>
                    <a:pt x="40" y="26"/>
                  </a:cubicBezTo>
                  <a:cubicBezTo>
                    <a:pt x="41" y="24"/>
                    <a:pt x="42" y="21"/>
                    <a:pt x="43" y="19"/>
                  </a:cubicBezTo>
                  <a:cubicBezTo>
                    <a:pt x="45" y="16"/>
                    <a:pt x="42" y="12"/>
                    <a:pt x="49" y="13"/>
                  </a:cubicBezTo>
                  <a:cubicBezTo>
                    <a:pt x="54" y="14"/>
                    <a:pt x="54" y="22"/>
                    <a:pt x="58" y="23"/>
                  </a:cubicBezTo>
                  <a:cubicBezTo>
                    <a:pt x="67" y="25"/>
                    <a:pt x="67" y="15"/>
                    <a:pt x="63" y="11"/>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0" name="Freeform 253">
              <a:extLst>
                <a:ext uri="{FF2B5EF4-FFF2-40B4-BE49-F238E27FC236}">
                  <a16:creationId xmlns:a16="http://schemas.microsoft.com/office/drawing/2014/main" id="{EDDC1DC7-897A-403C-B7C0-37512467B92A}"/>
                </a:ext>
              </a:extLst>
            </p:cNvPr>
            <p:cNvSpPr>
              <a:spLocks/>
            </p:cNvSpPr>
            <p:nvPr/>
          </p:nvSpPr>
          <p:spPr bwMode="auto">
            <a:xfrm>
              <a:off x="3445" y="2594"/>
              <a:ext cx="152" cy="114"/>
            </a:xfrm>
            <a:custGeom>
              <a:avLst/>
              <a:gdLst>
                <a:gd name="T0" fmla="*/ 161 w 105"/>
                <a:gd name="T1" fmla="*/ 42 h 79"/>
                <a:gd name="T2" fmla="*/ 161 w 105"/>
                <a:gd name="T3" fmla="*/ 36 h 79"/>
                <a:gd name="T4" fmla="*/ 55 w 105"/>
                <a:gd name="T5" fmla="*/ 55 h 79"/>
                <a:gd name="T6" fmla="*/ 28 w 105"/>
                <a:gd name="T7" fmla="*/ 182 h 79"/>
                <a:gd name="T8" fmla="*/ 136 w 105"/>
                <a:gd name="T9" fmla="*/ 182 h 79"/>
                <a:gd name="T10" fmla="*/ 206 w 105"/>
                <a:gd name="T11" fmla="*/ 198 h 79"/>
                <a:gd name="T12" fmla="*/ 271 w 105"/>
                <a:gd name="T13" fmla="*/ 128 h 79"/>
                <a:gd name="T14" fmla="*/ 310 w 105"/>
                <a:gd name="T15" fmla="*/ 74 h 79"/>
                <a:gd name="T16" fmla="*/ 252 w 105"/>
                <a:gd name="T17" fmla="*/ 27 h 79"/>
                <a:gd name="T18" fmla="*/ 245 w 105"/>
                <a:gd name="T19" fmla="*/ 100 h 79"/>
                <a:gd name="T20" fmla="*/ 191 w 105"/>
                <a:gd name="T21" fmla="*/ 95 h 79"/>
                <a:gd name="T22" fmla="*/ 177 w 105"/>
                <a:gd name="T23" fmla="*/ 159 h 79"/>
                <a:gd name="T24" fmla="*/ 122 w 105"/>
                <a:gd name="T25" fmla="*/ 108 h 79"/>
                <a:gd name="T26" fmla="*/ 67 w 105"/>
                <a:gd name="T27" fmla="*/ 150 h 79"/>
                <a:gd name="T28" fmla="*/ 52 w 105"/>
                <a:gd name="T29" fmla="*/ 102 h 79"/>
                <a:gd name="T30" fmla="*/ 103 w 105"/>
                <a:gd name="T31" fmla="*/ 88 h 79"/>
                <a:gd name="T32" fmla="*/ 123 w 105"/>
                <a:gd name="T33" fmla="*/ 69 h 79"/>
                <a:gd name="T34" fmla="*/ 142 w 105"/>
                <a:gd name="T35" fmla="*/ 75 h 79"/>
                <a:gd name="T36" fmla="*/ 178 w 105"/>
                <a:gd name="T37" fmla="*/ 62 h 79"/>
                <a:gd name="T38" fmla="*/ 169 w 105"/>
                <a:gd name="T39" fmla="*/ 39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79">
                  <a:moveTo>
                    <a:pt x="53" y="14"/>
                  </a:moveTo>
                  <a:cubicBezTo>
                    <a:pt x="53" y="12"/>
                    <a:pt x="55" y="12"/>
                    <a:pt x="53" y="12"/>
                  </a:cubicBezTo>
                  <a:cubicBezTo>
                    <a:pt x="42" y="12"/>
                    <a:pt x="28" y="11"/>
                    <a:pt x="18" y="18"/>
                  </a:cubicBezTo>
                  <a:cubicBezTo>
                    <a:pt x="7" y="27"/>
                    <a:pt x="0" y="47"/>
                    <a:pt x="9" y="60"/>
                  </a:cubicBezTo>
                  <a:cubicBezTo>
                    <a:pt x="22" y="79"/>
                    <a:pt x="31" y="59"/>
                    <a:pt x="45" y="60"/>
                  </a:cubicBezTo>
                  <a:cubicBezTo>
                    <a:pt x="56" y="61"/>
                    <a:pt x="56" y="72"/>
                    <a:pt x="68" y="66"/>
                  </a:cubicBezTo>
                  <a:cubicBezTo>
                    <a:pt x="80" y="60"/>
                    <a:pt x="78" y="48"/>
                    <a:pt x="89" y="43"/>
                  </a:cubicBezTo>
                  <a:cubicBezTo>
                    <a:pt x="99" y="39"/>
                    <a:pt x="105" y="39"/>
                    <a:pt x="102" y="24"/>
                  </a:cubicBezTo>
                  <a:cubicBezTo>
                    <a:pt x="101" y="16"/>
                    <a:pt x="94" y="0"/>
                    <a:pt x="83" y="9"/>
                  </a:cubicBezTo>
                  <a:cubicBezTo>
                    <a:pt x="76" y="15"/>
                    <a:pt x="81" y="26"/>
                    <a:pt x="81" y="33"/>
                  </a:cubicBezTo>
                  <a:cubicBezTo>
                    <a:pt x="75" y="34"/>
                    <a:pt x="68" y="28"/>
                    <a:pt x="63" y="32"/>
                  </a:cubicBezTo>
                  <a:cubicBezTo>
                    <a:pt x="56" y="36"/>
                    <a:pt x="64" y="50"/>
                    <a:pt x="58" y="53"/>
                  </a:cubicBezTo>
                  <a:cubicBezTo>
                    <a:pt x="48" y="57"/>
                    <a:pt x="45" y="38"/>
                    <a:pt x="40" y="36"/>
                  </a:cubicBezTo>
                  <a:cubicBezTo>
                    <a:pt x="29" y="31"/>
                    <a:pt x="29" y="48"/>
                    <a:pt x="22" y="50"/>
                  </a:cubicBezTo>
                  <a:cubicBezTo>
                    <a:pt x="10" y="54"/>
                    <a:pt x="12" y="39"/>
                    <a:pt x="17" y="34"/>
                  </a:cubicBezTo>
                  <a:cubicBezTo>
                    <a:pt x="23" y="29"/>
                    <a:pt x="28" y="31"/>
                    <a:pt x="34" y="29"/>
                  </a:cubicBezTo>
                  <a:cubicBezTo>
                    <a:pt x="37" y="28"/>
                    <a:pt x="38" y="24"/>
                    <a:pt x="41" y="23"/>
                  </a:cubicBezTo>
                  <a:cubicBezTo>
                    <a:pt x="44" y="23"/>
                    <a:pt x="46" y="26"/>
                    <a:pt x="47" y="25"/>
                  </a:cubicBezTo>
                  <a:cubicBezTo>
                    <a:pt x="52" y="25"/>
                    <a:pt x="54" y="22"/>
                    <a:pt x="59" y="21"/>
                  </a:cubicBezTo>
                  <a:cubicBezTo>
                    <a:pt x="59" y="18"/>
                    <a:pt x="58" y="15"/>
                    <a:pt x="56" y="13"/>
                  </a:cubicBezTo>
                </a:path>
              </a:pathLst>
            </a:custGeom>
            <a:solidFill>
              <a:srgbClr val="CE4B4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1" name="Freeform 254">
              <a:extLst>
                <a:ext uri="{FF2B5EF4-FFF2-40B4-BE49-F238E27FC236}">
                  <a16:creationId xmlns:a16="http://schemas.microsoft.com/office/drawing/2014/main" id="{2BBA9C3B-1906-4306-A4FA-D141E96B03CC}"/>
                </a:ext>
              </a:extLst>
            </p:cNvPr>
            <p:cNvSpPr>
              <a:spLocks/>
            </p:cNvSpPr>
            <p:nvPr/>
          </p:nvSpPr>
          <p:spPr bwMode="auto">
            <a:xfrm>
              <a:off x="4463" y="1388"/>
              <a:ext cx="146" cy="152"/>
            </a:xfrm>
            <a:custGeom>
              <a:avLst/>
              <a:gdLst>
                <a:gd name="T0" fmla="*/ 9 w 101"/>
                <a:gd name="T1" fmla="*/ 46 h 105"/>
                <a:gd name="T2" fmla="*/ 90 w 101"/>
                <a:gd name="T3" fmla="*/ 1 h 105"/>
                <a:gd name="T4" fmla="*/ 197 w 101"/>
                <a:gd name="T5" fmla="*/ 67 h 105"/>
                <a:gd name="T6" fmla="*/ 276 w 101"/>
                <a:gd name="T7" fmla="*/ 80 h 105"/>
                <a:gd name="T8" fmla="*/ 299 w 101"/>
                <a:gd name="T9" fmla="*/ 142 h 105"/>
                <a:gd name="T10" fmla="*/ 285 w 101"/>
                <a:gd name="T11" fmla="*/ 177 h 105"/>
                <a:gd name="T12" fmla="*/ 244 w 101"/>
                <a:gd name="T13" fmla="*/ 188 h 105"/>
                <a:gd name="T14" fmla="*/ 231 w 101"/>
                <a:gd name="T15" fmla="*/ 230 h 105"/>
                <a:gd name="T16" fmla="*/ 136 w 101"/>
                <a:gd name="T17" fmla="*/ 266 h 105"/>
                <a:gd name="T18" fmla="*/ 121 w 101"/>
                <a:gd name="T19" fmla="*/ 203 h 105"/>
                <a:gd name="T20" fmla="*/ 55 w 101"/>
                <a:gd name="T21" fmla="*/ 178 h 105"/>
                <a:gd name="T22" fmla="*/ 13 w 101"/>
                <a:gd name="T23" fmla="*/ 164 h 105"/>
                <a:gd name="T24" fmla="*/ 42 w 101"/>
                <a:gd name="T25" fmla="*/ 122 h 105"/>
                <a:gd name="T26" fmla="*/ 56 w 101"/>
                <a:gd name="T27" fmla="*/ 127 h 105"/>
                <a:gd name="T28" fmla="*/ 74 w 101"/>
                <a:gd name="T29" fmla="*/ 122 h 105"/>
                <a:gd name="T30" fmla="*/ 94 w 101"/>
                <a:gd name="T31" fmla="*/ 151 h 105"/>
                <a:gd name="T32" fmla="*/ 127 w 101"/>
                <a:gd name="T33" fmla="*/ 135 h 105"/>
                <a:gd name="T34" fmla="*/ 150 w 101"/>
                <a:gd name="T35" fmla="*/ 169 h 105"/>
                <a:gd name="T36" fmla="*/ 198 w 101"/>
                <a:gd name="T37" fmla="*/ 206 h 105"/>
                <a:gd name="T38" fmla="*/ 202 w 101"/>
                <a:gd name="T39" fmla="*/ 184 h 105"/>
                <a:gd name="T40" fmla="*/ 191 w 101"/>
                <a:gd name="T41" fmla="*/ 164 h 105"/>
                <a:gd name="T42" fmla="*/ 217 w 101"/>
                <a:gd name="T43" fmla="*/ 155 h 105"/>
                <a:gd name="T44" fmla="*/ 249 w 101"/>
                <a:gd name="T45" fmla="*/ 140 h 105"/>
                <a:gd name="T46" fmla="*/ 250 w 101"/>
                <a:gd name="T47" fmla="*/ 123 h 105"/>
                <a:gd name="T48" fmla="*/ 253 w 101"/>
                <a:gd name="T49" fmla="*/ 116 h 105"/>
                <a:gd name="T50" fmla="*/ 230 w 101"/>
                <a:gd name="T51" fmla="*/ 97 h 105"/>
                <a:gd name="T52" fmla="*/ 198 w 101"/>
                <a:gd name="T53" fmla="*/ 123 h 105"/>
                <a:gd name="T54" fmla="*/ 163 w 101"/>
                <a:gd name="T55" fmla="*/ 90 h 105"/>
                <a:gd name="T56" fmla="*/ 142 w 101"/>
                <a:gd name="T57" fmla="*/ 69 h 105"/>
                <a:gd name="T58" fmla="*/ 116 w 101"/>
                <a:gd name="T59" fmla="*/ 52 h 105"/>
                <a:gd name="T60" fmla="*/ 103 w 101"/>
                <a:gd name="T61" fmla="*/ 28 h 105"/>
                <a:gd name="T62" fmla="*/ 69 w 101"/>
                <a:gd name="T63" fmla="*/ 48 h 105"/>
                <a:gd name="T64" fmla="*/ 48 w 101"/>
                <a:gd name="T65" fmla="*/ 59 h 105"/>
                <a:gd name="T66" fmla="*/ 6 w 101"/>
                <a:gd name="T67" fmla="*/ 67 h 105"/>
                <a:gd name="T68" fmla="*/ 6 w 101"/>
                <a:gd name="T69" fmla="*/ 48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105">
                  <a:moveTo>
                    <a:pt x="3" y="15"/>
                  </a:moveTo>
                  <a:cubicBezTo>
                    <a:pt x="4" y="8"/>
                    <a:pt x="23" y="1"/>
                    <a:pt x="30" y="1"/>
                  </a:cubicBezTo>
                  <a:cubicBezTo>
                    <a:pt x="46" y="0"/>
                    <a:pt x="52" y="16"/>
                    <a:pt x="65" y="22"/>
                  </a:cubicBezTo>
                  <a:cubicBezTo>
                    <a:pt x="74" y="27"/>
                    <a:pt x="83" y="18"/>
                    <a:pt x="91" y="26"/>
                  </a:cubicBezTo>
                  <a:cubicBezTo>
                    <a:pt x="97" y="31"/>
                    <a:pt x="101" y="39"/>
                    <a:pt x="99" y="47"/>
                  </a:cubicBezTo>
                  <a:cubicBezTo>
                    <a:pt x="99" y="51"/>
                    <a:pt x="97" y="55"/>
                    <a:pt x="94" y="58"/>
                  </a:cubicBezTo>
                  <a:cubicBezTo>
                    <a:pt x="90" y="61"/>
                    <a:pt x="85" y="60"/>
                    <a:pt x="81" y="62"/>
                  </a:cubicBezTo>
                  <a:cubicBezTo>
                    <a:pt x="76" y="66"/>
                    <a:pt x="78" y="71"/>
                    <a:pt x="77" y="76"/>
                  </a:cubicBezTo>
                  <a:cubicBezTo>
                    <a:pt x="73" y="88"/>
                    <a:pt x="54" y="105"/>
                    <a:pt x="45" y="88"/>
                  </a:cubicBezTo>
                  <a:cubicBezTo>
                    <a:pt x="42" y="82"/>
                    <a:pt x="44" y="73"/>
                    <a:pt x="40" y="67"/>
                  </a:cubicBezTo>
                  <a:cubicBezTo>
                    <a:pt x="36" y="61"/>
                    <a:pt x="25" y="59"/>
                    <a:pt x="18" y="59"/>
                  </a:cubicBezTo>
                  <a:cubicBezTo>
                    <a:pt x="11" y="59"/>
                    <a:pt x="7" y="62"/>
                    <a:pt x="4" y="54"/>
                  </a:cubicBezTo>
                  <a:cubicBezTo>
                    <a:pt x="1" y="46"/>
                    <a:pt x="6" y="38"/>
                    <a:pt x="14" y="40"/>
                  </a:cubicBezTo>
                  <a:cubicBezTo>
                    <a:pt x="16" y="40"/>
                    <a:pt x="17" y="42"/>
                    <a:pt x="19" y="42"/>
                  </a:cubicBezTo>
                  <a:cubicBezTo>
                    <a:pt x="21" y="42"/>
                    <a:pt x="22" y="39"/>
                    <a:pt x="24" y="40"/>
                  </a:cubicBezTo>
                  <a:cubicBezTo>
                    <a:pt x="29" y="41"/>
                    <a:pt x="26" y="48"/>
                    <a:pt x="31" y="50"/>
                  </a:cubicBezTo>
                  <a:cubicBezTo>
                    <a:pt x="36" y="51"/>
                    <a:pt x="38" y="45"/>
                    <a:pt x="42" y="44"/>
                  </a:cubicBezTo>
                  <a:cubicBezTo>
                    <a:pt x="49" y="43"/>
                    <a:pt x="50" y="51"/>
                    <a:pt x="50" y="56"/>
                  </a:cubicBezTo>
                  <a:cubicBezTo>
                    <a:pt x="50" y="64"/>
                    <a:pt x="56" y="83"/>
                    <a:pt x="66" y="68"/>
                  </a:cubicBezTo>
                  <a:cubicBezTo>
                    <a:pt x="67" y="66"/>
                    <a:pt x="68" y="63"/>
                    <a:pt x="67" y="61"/>
                  </a:cubicBezTo>
                  <a:cubicBezTo>
                    <a:pt x="67" y="59"/>
                    <a:pt x="63" y="56"/>
                    <a:pt x="63" y="54"/>
                  </a:cubicBezTo>
                  <a:cubicBezTo>
                    <a:pt x="63" y="49"/>
                    <a:pt x="69" y="50"/>
                    <a:pt x="72" y="51"/>
                  </a:cubicBezTo>
                  <a:cubicBezTo>
                    <a:pt x="77" y="52"/>
                    <a:pt x="80" y="54"/>
                    <a:pt x="82" y="46"/>
                  </a:cubicBezTo>
                  <a:cubicBezTo>
                    <a:pt x="83" y="45"/>
                    <a:pt x="82" y="43"/>
                    <a:pt x="83" y="41"/>
                  </a:cubicBezTo>
                  <a:cubicBezTo>
                    <a:pt x="83" y="41"/>
                    <a:pt x="84" y="38"/>
                    <a:pt x="84" y="38"/>
                  </a:cubicBezTo>
                  <a:cubicBezTo>
                    <a:pt x="84" y="33"/>
                    <a:pt x="82" y="29"/>
                    <a:pt x="76" y="32"/>
                  </a:cubicBezTo>
                  <a:cubicBezTo>
                    <a:pt x="72" y="34"/>
                    <a:pt x="70" y="40"/>
                    <a:pt x="66" y="41"/>
                  </a:cubicBezTo>
                  <a:cubicBezTo>
                    <a:pt x="59" y="43"/>
                    <a:pt x="55" y="35"/>
                    <a:pt x="54" y="30"/>
                  </a:cubicBezTo>
                  <a:cubicBezTo>
                    <a:pt x="52" y="24"/>
                    <a:pt x="53" y="23"/>
                    <a:pt x="47" y="23"/>
                  </a:cubicBezTo>
                  <a:cubicBezTo>
                    <a:pt x="41" y="23"/>
                    <a:pt x="39" y="24"/>
                    <a:pt x="38" y="17"/>
                  </a:cubicBezTo>
                  <a:cubicBezTo>
                    <a:pt x="37" y="14"/>
                    <a:pt x="38" y="10"/>
                    <a:pt x="34" y="9"/>
                  </a:cubicBezTo>
                  <a:cubicBezTo>
                    <a:pt x="28" y="8"/>
                    <a:pt x="26" y="13"/>
                    <a:pt x="23" y="16"/>
                  </a:cubicBezTo>
                  <a:cubicBezTo>
                    <a:pt x="21" y="19"/>
                    <a:pt x="20" y="19"/>
                    <a:pt x="16" y="19"/>
                  </a:cubicBezTo>
                  <a:cubicBezTo>
                    <a:pt x="11" y="20"/>
                    <a:pt x="7" y="22"/>
                    <a:pt x="2" y="22"/>
                  </a:cubicBezTo>
                  <a:cubicBezTo>
                    <a:pt x="2" y="19"/>
                    <a:pt x="0" y="17"/>
                    <a:pt x="2" y="16"/>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2" name="Freeform 255">
              <a:extLst>
                <a:ext uri="{FF2B5EF4-FFF2-40B4-BE49-F238E27FC236}">
                  <a16:creationId xmlns:a16="http://schemas.microsoft.com/office/drawing/2014/main" id="{4BF5B3FD-7FFD-41B0-8296-0AAD4E035FF3}"/>
                </a:ext>
              </a:extLst>
            </p:cNvPr>
            <p:cNvSpPr>
              <a:spLocks/>
            </p:cNvSpPr>
            <p:nvPr/>
          </p:nvSpPr>
          <p:spPr bwMode="auto">
            <a:xfrm>
              <a:off x="4486" y="1617"/>
              <a:ext cx="77" cy="127"/>
            </a:xfrm>
            <a:custGeom>
              <a:avLst/>
              <a:gdLst>
                <a:gd name="T0" fmla="*/ 113 w 53"/>
                <a:gd name="T1" fmla="*/ 19 h 88"/>
                <a:gd name="T2" fmla="*/ 144 w 53"/>
                <a:gd name="T3" fmla="*/ 6 h 88"/>
                <a:gd name="T4" fmla="*/ 141 w 53"/>
                <a:gd name="T5" fmla="*/ 79 h 88"/>
                <a:gd name="T6" fmla="*/ 135 w 53"/>
                <a:gd name="T7" fmla="*/ 141 h 88"/>
                <a:gd name="T8" fmla="*/ 121 w 53"/>
                <a:gd name="T9" fmla="*/ 185 h 88"/>
                <a:gd name="T10" fmla="*/ 102 w 53"/>
                <a:gd name="T11" fmla="*/ 229 h 88"/>
                <a:gd name="T12" fmla="*/ 67 w 53"/>
                <a:gd name="T13" fmla="*/ 250 h 88"/>
                <a:gd name="T14" fmla="*/ 15 w 53"/>
                <a:gd name="T15" fmla="*/ 238 h 88"/>
                <a:gd name="T16" fmla="*/ 52 w 53"/>
                <a:gd name="T17" fmla="*/ 203 h 88"/>
                <a:gd name="T18" fmla="*/ 67 w 53"/>
                <a:gd name="T19" fmla="*/ 182 h 88"/>
                <a:gd name="T20" fmla="*/ 93 w 53"/>
                <a:gd name="T21" fmla="*/ 170 h 88"/>
                <a:gd name="T22" fmla="*/ 94 w 53"/>
                <a:gd name="T23" fmla="*/ 141 h 88"/>
                <a:gd name="T24" fmla="*/ 113 w 53"/>
                <a:gd name="T25" fmla="*/ 117 h 88"/>
                <a:gd name="T26" fmla="*/ 110 w 53"/>
                <a:gd name="T27" fmla="*/ 88 h 88"/>
                <a:gd name="T28" fmla="*/ 135 w 53"/>
                <a:gd name="T29" fmla="*/ 56 h 88"/>
                <a:gd name="T30" fmla="*/ 141 w 53"/>
                <a:gd name="T31" fmla="*/ 29 h 88"/>
                <a:gd name="T32" fmla="*/ 121 w 53"/>
                <a:gd name="T33" fmla="*/ 14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88">
                  <a:moveTo>
                    <a:pt x="37" y="6"/>
                  </a:moveTo>
                  <a:cubicBezTo>
                    <a:pt x="37" y="1"/>
                    <a:pt x="43" y="0"/>
                    <a:pt x="47" y="2"/>
                  </a:cubicBezTo>
                  <a:cubicBezTo>
                    <a:pt x="53" y="8"/>
                    <a:pt x="49" y="20"/>
                    <a:pt x="46" y="26"/>
                  </a:cubicBezTo>
                  <a:cubicBezTo>
                    <a:pt x="41" y="34"/>
                    <a:pt x="41" y="39"/>
                    <a:pt x="44" y="47"/>
                  </a:cubicBezTo>
                  <a:cubicBezTo>
                    <a:pt x="47" y="56"/>
                    <a:pt x="44" y="56"/>
                    <a:pt x="39" y="62"/>
                  </a:cubicBezTo>
                  <a:cubicBezTo>
                    <a:pt x="35" y="66"/>
                    <a:pt x="35" y="71"/>
                    <a:pt x="33" y="76"/>
                  </a:cubicBezTo>
                  <a:cubicBezTo>
                    <a:pt x="31" y="81"/>
                    <a:pt x="27" y="81"/>
                    <a:pt x="22" y="83"/>
                  </a:cubicBezTo>
                  <a:cubicBezTo>
                    <a:pt x="15" y="86"/>
                    <a:pt x="9" y="88"/>
                    <a:pt x="5" y="79"/>
                  </a:cubicBezTo>
                  <a:cubicBezTo>
                    <a:pt x="0" y="70"/>
                    <a:pt x="10" y="66"/>
                    <a:pt x="17" y="68"/>
                  </a:cubicBezTo>
                  <a:cubicBezTo>
                    <a:pt x="27" y="70"/>
                    <a:pt x="22" y="67"/>
                    <a:pt x="22" y="60"/>
                  </a:cubicBezTo>
                  <a:cubicBezTo>
                    <a:pt x="22" y="54"/>
                    <a:pt x="26" y="58"/>
                    <a:pt x="30" y="57"/>
                  </a:cubicBezTo>
                  <a:cubicBezTo>
                    <a:pt x="35" y="56"/>
                    <a:pt x="31" y="51"/>
                    <a:pt x="31" y="47"/>
                  </a:cubicBezTo>
                  <a:cubicBezTo>
                    <a:pt x="31" y="40"/>
                    <a:pt x="35" y="43"/>
                    <a:pt x="37" y="39"/>
                  </a:cubicBezTo>
                  <a:cubicBezTo>
                    <a:pt x="39" y="36"/>
                    <a:pt x="36" y="32"/>
                    <a:pt x="36" y="29"/>
                  </a:cubicBezTo>
                  <a:cubicBezTo>
                    <a:pt x="37" y="24"/>
                    <a:pt x="41" y="22"/>
                    <a:pt x="44" y="19"/>
                  </a:cubicBezTo>
                  <a:cubicBezTo>
                    <a:pt x="45" y="17"/>
                    <a:pt x="47" y="13"/>
                    <a:pt x="46" y="10"/>
                  </a:cubicBezTo>
                  <a:cubicBezTo>
                    <a:pt x="44" y="7"/>
                    <a:pt x="41" y="8"/>
                    <a:pt x="39" y="5"/>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3" name="Freeform 256">
              <a:extLst>
                <a:ext uri="{FF2B5EF4-FFF2-40B4-BE49-F238E27FC236}">
                  <a16:creationId xmlns:a16="http://schemas.microsoft.com/office/drawing/2014/main" id="{571CE0DA-8522-46FB-BB05-9B3B343FF80C}"/>
                </a:ext>
              </a:extLst>
            </p:cNvPr>
            <p:cNvSpPr>
              <a:spLocks/>
            </p:cNvSpPr>
            <p:nvPr/>
          </p:nvSpPr>
          <p:spPr bwMode="auto">
            <a:xfrm>
              <a:off x="4430" y="1557"/>
              <a:ext cx="65" cy="134"/>
            </a:xfrm>
            <a:custGeom>
              <a:avLst/>
              <a:gdLst>
                <a:gd name="T0" fmla="*/ 1 w 45"/>
                <a:gd name="T1" fmla="*/ 218 h 92"/>
                <a:gd name="T2" fmla="*/ 1 w 45"/>
                <a:gd name="T3" fmla="*/ 256 h 92"/>
                <a:gd name="T4" fmla="*/ 48 w 45"/>
                <a:gd name="T5" fmla="*/ 245 h 92"/>
                <a:gd name="T6" fmla="*/ 74 w 45"/>
                <a:gd name="T7" fmla="*/ 218 h 92"/>
                <a:gd name="T8" fmla="*/ 90 w 45"/>
                <a:gd name="T9" fmla="*/ 217 h 92"/>
                <a:gd name="T10" fmla="*/ 117 w 45"/>
                <a:gd name="T11" fmla="*/ 168 h 92"/>
                <a:gd name="T12" fmla="*/ 121 w 45"/>
                <a:gd name="T13" fmla="*/ 99 h 92"/>
                <a:gd name="T14" fmla="*/ 127 w 45"/>
                <a:gd name="T15" fmla="*/ 41 h 92"/>
                <a:gd name="T16" fmla="*/ 90 w 45"/>
                <a:gd name="T17" fmla="*/ 13 h 92"/>
                <a:gd name="T18" fmla="*/ 88 w 45"/>
                <a:gd name="T19" fmla="*/ 68 h 92"/>
                <a:gd name="T20" fmla="*/ 100 w 45"/>
                <a:gd name="T21" fmla="*/ 115 h 92"/>
                <a:gd name="T22" fmla="*/ 75 w 45"/>
                <a:gd name="T23" fmla="*/ 143 h 92"/>
                <a:gd name="T24" fmla="*/ 74 w 45"/>
                <a:gd name="T25" fmla="*/ 173 h 92"/>
                <a:gd name="T26" fmla="*/ 48 w 45"/>
                <a:gd name="T27" fmla="*/ 189 h 92"/>
                <a:gd name="T28" fmla="*/ 27 w 45"/>
                <a:gd name="T29" fmla="*/ 223 h 92"/>
                <a:gd name="T30" fmla="*/ 6 w 45"/>
                <a:gd name="T31" fmla="*/ 217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 h="92">
                  <a:moveTo>
                    <a:pt x="1" y="71"/>
                  </a:moveTo>
                  <a:cubicBezTo>
                    <a:pt x="1" y="75"/>
                    <a:pt x="0" y="79"/>
                    <a:pt x="1" y="83"/>
                  </a:cubicBezTo>
                  <a:cubicBezTo>
                    <a:pt x="5" y="92"/>
                    <a:pt x="12" y="83"/>
                    <a:pt x="16" y="79"/>
                  </a:cubicBezTo>
                  <a:cubicBezTo>
                    <a:pt x="18" y="77"/>
                    <a:pt x="21" y="73"/>
                    <a:pt x="24" y="71"/>
                  </a:cubicBezTo>
                  <a:cubicBezTo>
                    <a:pt x="26" y="70"/>
                    <a:pt x="28" y="70"/>
                    <a:pt x="30" y="70"/>
                  </a:cubicBezTo>
                  <a:cubicBezTo>
                    <a:pt x="36" y="67"/>
                    <a:pt x="38" y="60"/>
                    <a:pt x="39" y="54"/>
                  </a:cubicBezTo>
                  <a:cubicBezTo>
                    <a:pt x="41" y="46"/>
                    <a:pt x="39" y="39"/>
                    <a:pt x="40" y="32"/>
                  </a:cubicBezTo>
                  <a:cubicBezTo>
                    <a:pt x="41" y="25"/>
                    <a:pt x="45" y="21"/>
                    <a:pt x="42" y="13"/>
                  </a:cubicBezTo>
                  <a:cubicBezTo>
                    <a:pt x="41" y="9"/>
                    <a:pt x="36" y="0"/>
                    <a:pt x="30" y="4"/>
                  </a:cubicBezTo>
                  <a:cubicBezTo>
                    <a:pt x="26" y="7"/>
                    <a:pt x="28" y="18"/>
                    <a:pt x="29" y="22"/>
                  </a:cubicBezTo>
                  <a:cubicBezTo>
                    <a:pt x="31" y="27"/>
                    <a:pt x="35" y="31"/>
                    <a:pt x="33" y="37"/>
                  </a:cubicBezTo>
                  <a:cubicBezTo>
                    <a:pt x="31" y="42"/>
                    <a:pt x="26" y="41"/>
                    <a:pt x="25" y="46"/>
                  </a:cubicBezTo>
                  <a:cubicBezTo>
                    <a:pt x="23" y="49"/>
                    <a:pt x="26" y="53"/>
                    <a:pt x="24" y="56"/>
                  </a:cubicBezTo>
                  <a:cubicBezTo>
                    <a:pt x="22" y="59"/>
                    <a:pt x="18" y="58"/>
                    <a:pt x="16" y="61"/>
                  </a:cubicBezTo>
                  <a:cubicBezTo>
                    <a:pt x="14" y="64"/>
                    <a:pt x="17" y="75"/>
                    <a:pt x="9" y="72"/>
                  </a:cubicBezTo>
                  <a:cubicBezTo>
                    <a:pt x="7" y="72"/>
                    <a:pt x="3" y="64"/>
                    <a:pt x="2" y="70"/>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4" name="Freeform 257">
              <a:extLst>
                <a:ext uri="{FF2B5EF4-FFF2-40B4-BE49-F238E27FC236}">
                  <a16:creationId xmlns:a16="http://schemas.microsoft.com/office/drawing/2014/main" id="{CB9B980E-E423-4826-990B-247DE363E86E}"/>
                </a:ext>
              </a:extLst>
            </p:cNvPr>
            <p:cNvSpPr>
              <a:spLocks/>
            </p:cNvSpPr>
            <p:nvPr/>
          </p:nvSpPr>
          <p:spPr bwMode="auto">
            <a:xfrm>
              <a:off x="4599" y="1524"/>
              <a:ext cx="94" cy="110"/>
            </a:xfrm>
            <a:custGeom>
              <a:avLst/>
              <a:gdLst>
                <a:gd name="T0" fmla="*/ 123 w 65"/>
                <a:gd name="T1" fmla="*/ 19 h 76"/>
                <a:gd name="T2" fmla="*/ 52 w 65"/>
                <a:gd name="T3" fmla="*/ 59 h 76"/>
                <a:gd name="T4" fmla="*/ 1 w 65"/>
                <a:gd name="T5" fmla="*/ 164 h 76"/>
                <a:gd name="T6" fmla="*/ 48 w 65"/>
                <a:gd name="T7" fmla="*/ 229 h 76"/>
                <a:gd name="T8" fmla="*/ 116 w 65"/>
                <a:gd name="T9" fmla="*/ 206 h 76"/>
                <a:gd name="T10" fmla="*/ 155 w 65"/>
                <a:gd name="T11" fmla="*/ 184 h 76"/>
                <a:gd name="T12" fmla="*/ 184 w 65"/>
                <a:gd name="T13" fmla="*/ 184 h 76"/>
                <a:gd name="T14" fmla="*/ 191 w 65"/>
                <a:gd name="T15" fmla="*/ 145 h 76"/>
                <a:gd name="T16" fmla="*/ 108 w 65"/>
                <a:gd name="T17" fmla="*/ 161 h 76"/>
                <a:gd name="T18" fmla="*/ 81 w 65"/>
                <a:gd name="T19" fmla="*/ 117 h 76"/>
                <a:gd name="T20" fmla="*/ 55 w 65"/>
                <a:gd name="T21" fmla="*/ 88 h 76"/>
                <a:gd name="T22" fmla="*/ 84 w 65"/>
                <a:gd name="T23" fmla="*/ 74 h 76"/>
                <a:gd name="T24" fmla="*/ 116 w 65"/>
                <a:gd name="T25" fmla="*/ 80 h 76"/>
                <a:gd name="T26" fmla="*/ 127 w 65"/>
                <a:gd name="T27" fmla="*/ 55 h 76"/>
                <a:gd name="T28" fmla="*/ 155 w 65"/>
                <a:gd name="T29" fmla="*/ 55 h 76"/>
                <a:gd name="T30" fmla="*/ 156 w 65"/>
                <a:gd name="T31" fmla="*/ 28 h 76"/>
                <a:gd name="T32" fmla="*/ 127 w 65"/>
                <a:gd name="T33" fmla="*/ 1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76">
                  <a:moveTo>
                    <a:pt x="41" y="6"/>
                  </a:moveTo>
                  <a:cubicBezTo>
                    <a:pt x="42" y="10"/>
                    <a:pt x="21" y="17"/>
                    <a:pt x="17" y="19"/>
                  </a:cubicBezTo>
                  <a:cubicBezTo>
                    <a:pt x="5" y="27"/>
                    <a:pt x="0" y="40"/>
                    <a:pt x="1" y="54"/>
                  </a:cubicBezTo>
                  <a:cubicBezTo>
                    <a:pt x="2" y="63"/>
                    <a:pt x="5" y="75"/>
                    <a:pt x="16" y="75"/>
                  </a:cubicBezTo>
                  <a:cubicBezTo>
                    <a:pt x="24" y="76"/>
                    <a:pt x="32" y="71"/>
                    <a:pt x="38" y="68"/>
                  </a:cubicBezTo>
                  <a:cubicBezTo>
                    <a:pt x="42" y="65"/>
                    <a:pt x="46" y="61"/>
                    <a:pt x="51" y="61"/>
                  </a:cubicBezTo>
                  <a:cubicBezTo>
                    <a:pt x="55" y="61"/>
                    <a:pt x="57" y="64"/>
                    <a:pt x="61" y="61"/>
                  </a:cubicBezTo>
                  <a:cubicBezTo>
                    <a:pt x="65" y="58"/>
                    <a:pt x="65" y="52"/>
                    <a:pt x="63" y="48"/>
                  </a:cubicBezTo>
                  <a:cubicBezTo>
                    <a:pt x="56" y="36"/>
                    <a:pt x="41" y="44"/>
                    <a:pt x="36" y="53"/>
                  </a:cubicBezTo>
                  <a:cubicBezTo>
                    <a:pt x="23" y="75"/>
                    <a:pt x="7" y="38"/>
                    <a:pt x="27" y="39"/>
                  </a:cubicBezTo>
                  <a:cubicBezTo>
                    <a:pt x="28" y="32"/>
                    <a:pt x="18" y="33"/>
                    <a:pt x="18" y="29"/>
                  </a:cubicBezTo>
                  <a:cubicBezTo>
                    <a:pt x="17" y="24"/>
                    <a:pt x="25" y="23"/>
                    <a:pt x="28" y="24"/>
                  </a:cubicBezTo>
                  <a:cubicBezTo>
                    <a:pt x="32" y="25"/>
                    <a:pt x="36" y="34"/>
                    <a:pt x="38" y="26"/>
                  </a:cubicBezTo>
                  <a:cubicBezTo>
                    <a:pt x="39" y="22"/>
                    <a:pt x="35" y="18"/>
                    <a:pt x="42" y="18"/>
                  </a:cubicBezTo>
                  <a:cubicBezTo>
                    <a:pt x="46" y="18"/>
                    <a:pt x="47" y="23"/>
                    <a:pt x="51" y="18"/>
                  </a:cubicBezTo>
                  <a:cubicBezTo>
                    <a:pt x="53" y="16"/>
                    <a:pt x="53" y="13"/>
                    <a:pt x="52" y="9"/>
                  </a:cubicBezTo>
                  <a:cubicBezTo>
                    <a:pt x="50" y="6"/>
                    <a:pt x="46" y="0"/>
                    <a:pt x="42" y="5"/>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5" name="Freeform 258">
              <a:extLst>
                <a:ext uri="{FF2B5EF4-FFF2-40B4-BE49-F238E27FC236}">
                  <a16:creationId xmlns:a16="http://schemas.microsoft.com/office/drawing/2014/main" id="{6DFC1D5A-419E-4FA3-AF61-285A16333D1A}"/>
                </a:ext>
              </a:extLst>
            </p:cNvPr>
            <p:cNvSpPr>
              <a:spLocks/>
            </p:cNvSpPr>
            <p:nvPr/>
          </p:nvSpPr>
          <p:spPr bwMode="auto">
            <a:xfrm>
              <a:off x="4579" y="1691"/>
              <a:ext cx="92" cy="136"/>
            </a:xfrm>
            <a:custGeom>
              <a:avLst/>
              <a:gdLst>
                <a:gd name="T0" fmla="*/ 183 w 64"/>
                <a:gd name="T1" fmla="*/ 29 h 94"/>
                <a:gd name="T2" fmla="*/ 141 w 64"/>
                <a:gd name="T3" fmla="*/ 1 h 94"/>
                <a:gd name="T4" fmla="*/ 86 w 64"/>
                <a:gd name="T5" fmla="*/ 52 h 94"/>
                <a:gd name="T6" fmla="*/ 72 w 64"/>
                <a:gd name="T7" fmla="*/ 85 h 94"/>
                <a:gd name="T8" fmla="*/ 46 w 64"/>
                <a:gd name="T9" fmla="*/ 103 h 94"/>
                <a:gd name="T10" fmla="*/ 24 w 64"/>
                <a:gd name="T11" fmla="*/ 158 h 94"/>
                <a:gd name="T12" fmla="*/ 0 w 64"/>
                <a:gd name="T13" fmla="*/ 205 h 94"/>
                <a:gd name="T14" fmla="*/ 29 w 64"/>
                <a:gd name="T15" fmla="*/ 271 h 94"/>
                <a:gd name="T16" fmla="*/ 108 w 64"/>
                <a:gd name="T17" fmla="*/ 243 h 94"/>
                <a:gd name="T18" fmla="*/ 164 w 64"/>
                <a:gd name="T19" fmla="*/ 172 h 94"/>
                <a:gd name="T20" fmla="*/ 151 w 64"/>
                <a:gd name="T21" fmla="*/ 135 h 94"/>
                <a:gd name="T22" fmla="*/ 124 w 64"/>
                <a:gd name="T23" fmla="*/ 172 h 94"/>
                <a:gd name="T24" fmla="*/ 76 w 64"/>
                <a:gd name="T25" fmla="*/ 195 h 94"/>
                <a:gd name="T26" fmla="*/ 60 w 64"/>
                <a:gd name="T27" fmla="*/ 229 h 94"/>
                <a:gd name="T28" fmla="*/ 42 w 64"/>
                <a:gd name="T29" fmla="*/ 191 h 94"/>
                <a:gd name="T30" fmla="*/ 66 w 64"/>
                <a:gd name="T31" fmla="*/ 140 h 94"/>
                <a:gd name="T32" fmla="*/ 83 w 64"/>
                <a:gd name="T33" fmla="*/ 116 h 94"/>
                <a:gd name="T34" fmla="*/ 109 w 64"/>
                <a:gd name="T35" fmla="*/ 130 h 94"/>
                <a:gd name="T36" fmla="*/ 122 w 64"/>
                <a:gd name="T37" fmla="*/ 94 h 94"/>
                <a:gd name="T38" fmla="*/ 134 w 64"/>
                <a:gd name="T39" fmla="*/ 69 h 94"/>
                <a:gd name="T40" fmla="*/ 155 w 64"/>
                <a:gd name="T41" fmla="*/ 80 h 94"/>
                <a:gd name="T42" fmla="*/ 170 w 64"/>
                <a:gd name="T43" fmla="*/ 36 h 94"/>
                <a:gd name="T44" fmla="*/ 184 w 64"/>
                <a:gd name="T45" fmla="*/ 46 h 94"/>
                <a:gd name="T46" fmla="*/ 183 w 64"/>
                <a:gd name="T47" fmla="*/ 2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4" h="94">
                  <a:moveTo>
                    <a:pt x="61" y="10"/>
                  </a:moveTo>
                  <a:cubicBezTo>
                    <a:pt x="63" y="3"/>
                    <a:pt x="51" y="0"/>
                    <a:pt x="47" y="1"/>
                  </a:cubicBezTo>
                  <a:cubicBezTo>
                    <a:pt x="36" y="1"/>
                    <a:pt x="32" y="8"/>
                    <a:pt x="29" y="17"/>
                  </a:cubicBezTo>
                  <a:cubicBezTo>
                    <a:pt x="27" y="21"/>
                    <a:pt x="27" y="25"/>
                    <a:pt x="24" y="28"/>
                  </a:cubicBezTo>
                  <a:cubicBezTo>
                    <a:pt x="21" y="31"/>
                    <a:pt x="17" y="32"/>
                    <a:pt x="15" y="34"/>
                  </a:cubicBezTo>
                  <a:cubicBezTo>
                    <a:pt x="9" y="39"/>
                    <a:pt x="12" y="46"/>
                    <a:pt x="8" y="52"/>
                  </a:cubicBezTo>
                  <a:cubicBezTo>
                    <a:pt x="5" y="58"/>
                    <a:pt x="0" y="60"/>
                    <a:pt x="0" y="68"/>
                  </a:cubicBezTo>
                  <a:cubicBezTo>
                    <a:pt x="0" y="74"/>
                    <a:pt x="4" y="86"/>
                    <a:pt x="10" y="89"/>
                  </a:cubicBezTo>
                  <a:cubicBezTo>
                    <a:pt x="20" y="94"/>
                    <a:pt x="29" y="86"/>
                    <a:pt x="36" y="80"/>
                  </a:cubicBezTo>
                  <a:cubicBezTo>
                    <a:pt x="44" y="74"/>
                    <a:pt x="52" y="67"/>
                    <a:pt x="55" y="57"/>
                  </a:cubicBezTo>
                  <a:cubicBezTo>
                    <a:pt x="56" y="52"/>
                    <a:pt x="56" y="45"/>
                    <a:pt x="51" y="44"/>
                  </a:cubicBezTo>
                  <a:cubicBezTo>
                    <a:pt x="42" y="44"/>
                    <a:pt x="43" y="53"/>
                    <a:pt x="42" y="57"/>
                  </a:cubicBezTo>
                  <a:cubicBezTo>
                    <a:pt x="38" y="70"/>
                    <a:pt x="27" y="50"/>
                    <a:pt x="26" y="64"/>
                  </a:cubicBezTo>
                  <a:cubicBezTo>
                    <a:pt x="25" y="69"/>
                    <a:pt x="28" y="75"/>
                    <a:pt x="20" y="75"/>
                  </a:cubicBezTo>
                  <a:cubicBezTo>
                    <a:pt x="13" y="75"/>
                    <a:pt x="12" y="67"/>
                    <a:pt x="14" y="63"/>
                  </a:cubicBezTo>
                  <a:cubicBezTo>
                    <a:pt x="16" y="57"/>
                    <a:pt x="21" y="53"/>
                    <a:pt x="22" y="46"/>
                  </a:cubicBezTo>
                  <a:cubicBezTo>
                    <a:pt x="22" y="42"/>
                    <a:pt x="21" y="37"/>
                    <a:pt x="28" y="38"/>
                  </a:cubicBezTo>
                  <a:cubicBezTo>
                    <a:pt x="32" y="38"/>
                    <a:pt x="33" y="43"/>
                    <a:pt x="37" y="43"/>
                  </a:cubicBezTo>
                  <a:cubicBezTo>
                    <a:pt x="44" y="42"/>
                    <a:pt x="41" y="35"/>
                    <a:pt x="41" y="31"/>
                  </a:cubicBezTo>
                  <a:cubicBezTo>
                    <a:pt x="40" y="28"/>
                    <a:pt x="41" y="24"/>
                    <a:pt x="45" y="23"/>
                  </a:cubicBezTo>
                  <a:cubicBezTo>
                    <a:pt x="47" y="23"/>
                    <a:pt x="49" y="26"/>
                    <a:pt x="52" y="26"/>
                  </a:cubicBezTo>
                  <a:cubicBezTo>
                    <a:pt x="52" y="22"/>
                    <a:pt x="48" y="6"/>
                    <a:pt x="57" y="12"/>
                  </a:cubicBezTo>
                  <a:cubicBezTo>
                    <a:pt x="59" y="13"/>
                    <a:pt x="59" y="18"/>
                    <a:pt x="62" y="15"/>
                  </a:cubicBezTo>
                  <a:cubicBezTo>
                    <a:pt x="64" y="13"/>
                    <a:pt x="62" y="10"/>
                    <a:pt x="61" y="9"/>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6" name="Freeform 259">
              <a:extLst>
                <a:ext uri="{FF2B5EF4-FFF2-40B4-BE49-F238E27FC236}">
                  <a16:creationId xmlns:a16="http://schemas.microsoft.com/office/drawing/2014/main" id="{A2A39B81-777B-473B-8283-C59C29D66630}"/>
                </a:ext>
              </a:extLst>
            </p:cNvPr>
            <p:cNvSpPr>
              <a:spLocks/>
            </p:cNvSpPr>
            <p:nvPr/>
          </p:nvSpPr>
          <p:spPr bwMode="auto">
            <a:xfrm>
              <a:off x="4475" y="1782"/>
              <a:ext cx="62" cy="94"/>
            </a:xfrm>
            <a:custGeom>
              <a:avLst/>
              <a:gdLst>
                <a:gd name="T0" fmla="*/ 102 w 43"/>
                <a:gd name="T1" fmla="*/ 20 h 65"/>
                <a:gd name="T2" fmla="*/ 56 w 43"/>
                <a:gd name="T3" fmla="*/ 1 h 65"/>
                <a:gd name="T4" fmla="*/ 14 w 43"/>
                <a:gd name="T5" fmla="*/ 27 h 65"/>
                <a:gd name="T6" fmla="*/ 33 w 43"/>
                <a:gd name="T7" fmla="*/ 103 h 65"/>
                <a:gd name="T8" fmla="*/ 19 w 43"/>
                <a:gd name="T9" fmla="*/ 149 h 65"/>
                <a:gd name="T10" fmla="*/ 33 w 43"/>
                <a:gd name="T11" fmla="*/ 175 h 65"/>
                <a:gd name="T12" fmla="*/ 42 w 43"/>
                <a:gd name="T13" fmla="*/ 194 h 65"/>
                <a:gd name="T14" fmla="*/ 88 w 43"/>
                <a:gd name="T15" fmla="*/ 163 h 65"/>
                <a:gd name="T16" fmla="*/ 104 w 43"/>
                <a:gd name="T17" fmla="*/ 123 h 65"/>
                <a:gd name="T18" fmla="*/ 84 w 43"/>
                <a:gd name="T19" fmla="*/ 117 h 65"/>
                <a:gd name="T20" fmla="*/ 76 w 43"/>
                <a:gd name="T21" fmla="*/ 150 h 65"/>
                <a:gd name="T22" fmla="*/ 52 w 43"/>
                <a:gd name="T23" fmla="*/ 140 h 65"/>
                <a:gd name="T24" fmla="*/ 69 w 43"/>
                <a:gd name="T25" fmla="*/ 103 h 65"/>
                <a:gd name="T26" fmla="*/ 56 w 43"/>
                <a:gd name="T27" fmla="*/ 75 h 65"/>
                <a:gd name="T28" fmla="*/ 46 w 43"/>
                <a:gd name="T29" fmla="*/ 55 h 65"/>
                <a:gd name="T30" fmla="*/ 53 w 43"/>
                <a:gd name="T31" fmla="*/ 27 h 65"/>
                <a:gd name="T32" fmla="*/ 75 w 43"/>
                <a:gd name="T33" fmla="*/ 61 h 65"/>
                <a:gd name="T34" fmla="*/ 89 w 43"/>
                <a:gd name="T35" fmla="*/ 67 h 65"/>
                <a:gd name="T36" fmla="*/ 94 w 43"/>
                <a:gd name="T37" fmla="*/ 46 h 65"/>
                <a:gd name="T38" fmla="*/ 110 w 43"/>
                <a:gd name="T39" fmla="*/ 56 h 65"/>
                <a:gd name="T40" fmla="*/ 114 w 43"/>
                <a:gd name="T41" fmla="*/ 39 h 65"/>
                <a:gd name="T42" fmla="*/ 102 w 43"/>
                <a:gd name="T43" fmla="*/ 19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 h="65">
                  <a:moveTo>
                    <a:pt x="34" y="7"/>
                  </a:moveTo>
                  <a:cubicBezTo>
                    <a:pt x="29" y="4"/>
                    <a:pt x="25" y="0"/>
                    <a:pt x="19" y="1"/>
                  </a:cubicBezTo>
                  <a:cubicBezTo>
                    <a:pt x="14" y="2"/>
                    <a:pt x="8" y="5"/>
                    <a:pt x="5" y="9"/>
                  </a:cubicBezTo>
                  <a:cubicBezTo>
                    <a:pt x="0" y="20"/>
                    <a:pt x="14" y="24"/>
                    <a:pt x="11" y="34"/>
                  </a:cubicBezTo>
                  <a:cubicBezTo>
                    <a:pt x="10" y="39"/>
                    <a:pt x="6" y="44"/>
                    <a:pt x="6" y="49"/>
                  </a:cubicBezTo>
                  <a:cubicBezTo>
                    <a:pt x="6" y="53"/>
                    <a:pt x="10" y="54"/>
                    <a:pt x="11" y="58"/>
                  </a:cubicBezTo>
                  <a:cubicBezTo>
                    <a:pt x="13" y="61"/>
                    <a:pt x="10" y="63"/>
                    <a:pt x="14" y="64"/>
                  </a:cubicBezTo>
                  <a:cubicBezTo>
                    <a:pt x="19" y="65"/>
                    <a:pt x="27" y="58"/>
                    <a:pt x="29" y="54"/>
                  </a:cubicBezTo>
                  <a:cubicBezTo>
                    <a:pt x="31" y="51"/>
                    <a:pt x="36" y="45"/>
                    <a:pt x="35" y="41"/>
                  </a:cubicBezTo>
                  <a:cubicBezTo>
                    <a:pt x="35" y="35"/>
                    <a:pt x="31" y="34"/>
                    <a:pt x="28" y="39"/>
                  </a:cubicBezTo>
                  <a:cubicBezTo>
                    <a:pt x="27" y="43"/>
                    <a:pt x="29" y="48"/>
                    <a:pt x="26" y="50"/>
                  </a:cubicBezTo>
                  <a:cubicBezTo>
                    <a:pt x="21" y="53"/>
                    <a:pt x="18" y="49"/>
                    <a:pt x="17" y="46"/>
                  </a:cubicBezTo>
                  <a:cubicBezTo>
                    <a:pt x="17" y="40"/>
                    <a:pt x="21" y="39"/>
                    <a:pt x="23" y="34"/>
                  </a:cubicBezTo>
                  <a:cubicBezTo>
                    <a:pt x="25" y="29"/>
                    <a:pt x="23" y="28"/>
                    <a:pt x="19" y="25"/>
                  </a:cubicBezTo>
                  <a:cubicBezTo>
                    <a:pt x="16" y="23"/>
                    <a:pt x="14" y="23"/>
                    <a:pt x="15" y="18"/>
                  </a:cubicBezTo>
                  <a:cubicBezTo>
                    <a:pt x="15" y="15"/>
                    <a:pt x="17" y="11"/>
                    <a:pt x="18" y="9"/>
                  </a:cubicBezTo>
                  <a:cubicBezTo>
                    <a:pt x="27" y="9"/>
                    <a:pt x="22" y="15"/>
                    <a:pt x="25" y="20"/>
                  </a:cubicBezTo>
                  <a:cubicBezTo>
                    <a:pt x="26" y="22"/>
                    <a:pt x="28" y="24"/>
                    <a:pt x="30" y="22"/>
                  </a:cubicBezTo>
                  <a:cubicBezTo>
                    <a:pt x="33" y="20"/>
                    <a:pt x="30" y="17"/>
                    <a:pt x="31" y="15"/>
                  </a:cubicBezTo>
                  <a:cubicBezTo>
                    <a:pt x="34" y="12"/>
                    <a:pt x="35" y="18"/>
                    <a:pt x="37" y="19"/>
                  </a:cubicBezTo>
                  <a:cubicBezTo>
                    <a:pt x="41" y="19"/>
                    <a:pt x="43" y="14"/>
                    <a:pt x="38" y="13"/>
                  </a:cubicBezTo>
                  <a:cubicBezTo>
                    <a:pt x="41" y="6"/>
                    <a:pt x="36" y="10"/>
                    <a:pt x="34" y="6"/>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7" name="Freeform 260">
              <a:extLst>
                <a:ext uri="{FF2B5EF4-FFF2-40B4-BE49-F238E27FC236}">
                  <a16:creationId xmlns:a16="http://schemas.microsoft.com/office/drawing/2014/main" id="{C602B2B5-D45A-4F8C-8A7F-C319C509B92F}"/>
                </a:ext>
              </a:extLst>
            </p:cNvPr>
            <p:cNvSpPr>
              <a:spLocks/>
            </p:cNvSpPr>
            <p:nvPr/>
          </p:nvSpPr>
          <p:spPr bwMode="auto">
            <a:xfrm>
              <a:off x="4514" y="1869"/>
              <a:ext cx="104" cy="111"/>
            </a:xfrm>
            <a:custGeom>
              <a:avLst/>
              <a:gdLst>
                <a:gd name="T0" fmla="*/ 189 w 72"/>
                <a:gd name="T1" fmla="*/ 25 h 77"/>
                <a:gd name="T2" fmla="*/ 156 w 72"/>
                <a:gd name="T3" fmla="*/ 1 h 77"/>
                <a:gd name="T4" fmla="*/ 121 w 72"/>
                <a:gd name="T5" fmla="*/ 48 h 77"/>
                <a:gd name="T6" fmla="*/ 79 w 72"/>
                <a:gd name="T7" fmla="*/ 104 h 77"/>
                <a:gd name="T8" fmla="*/ 36 w 72"/>
                <a:gd name="T9" fmla="*/ 131 h 77"/>
                <a:gd name="T10" fmla="*/ 55 w 72"/>
                <a:gd name="T11" fmla="*/ 196 h 77"/>
                <a:gd name="T12" fmla="*/ 114 w 72"/>
                <a:gd name="T13" fmla="*/ 218 h 77"/>
                <a:gd name="T14" fmla="*/ 130 w 72"/>
                <a:gd name="T15" fmla="*/ 231 h 77"/>
                <a:gd name="T16" fmla="*/ 163 w 72"/>
                <a:gd name="T17" fmla="*/ 206 h 77"/>
                <a:gd name="T18" fmla="*/ 170 w 72"/>
                <a:gd name="T19" fmla="*/ 117 h 77"/>
                <a:gd name="T20" fmla="*/ 163 w 72"/>
                <a:gd name="T21" fmla="*/ 156 h 77"/>
                <a:gd name="T22" fmla="*/ 142 w 72"/>
                <a:gd name="T23" fmla="*/ 174 h 77"/>
                <a:gd name="T24" fmla="*/ 123 w 72"/>
                <a:gd name="T25" fmla="*/ 143 h 77"/>
                <a:gd name="T26" fmla="*/ 108 w 72"/>
                <a:gd name="T27" fmla="*/ 169 h 77"/>
                <a:gd name="T28" fmla="*/ 94 w 72"/>
                <a:gd name="T29" fmla="*/ 177 h 77"/>
                <a:gd name="T30" fmla="*/ 62 w 72"/>
                <a:gd name="T31" fmla="*/ 154 h 77"/>
                <a:gd name="T32" fmla="*/ 48 w 72"/>
                <a:gd name="T33" fmla="*/ 164 h 77"/>
                <a:gd name="T34" fmla="*/ 111 w 72"/>
                <a:gd name="T35" fmla="*/ 128 h 77"/>
                <a:gd name="T36" fmla="*/ 137 w 72"/>
                <a:gd name="T37" fmla="*/ 84 h 77"/>
                <a:gd name="T38" fmla="*/ 175 w 72"/>
                <a:gd name="T39" fmla="*/ 72 h 77"/>
                <a:gd name="T40" fmla="*/ 175 w 72"/>
                <a:gd name="T41" fmla="*/ 48 h 77"/>
                <a:gd name="T42" fmla="*/ 189 w 72"/>
                <a:gd name="T43" fmla="*/ 48 h 77"/>
                <a:gd name="T44" fmla="*/ 189 w 72"/>
                <a:gd name="T45" fmla="*/ 25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77">
                  <a:moveTo>
                    <a:pt x="63" y="8"/>
                  </a:moveTo>
                  <a:cubicBezTo>
                    <a:pt x="63" y="3"/>
                    <a:pt x="56" y="0"/>
                    <a:pt x="52" y="1"/>
                  </a:cubicBezTo>
                  <a:cubicBezTo>
                    <a:pt x="45" y="3"/>
                    <a:pt x="42" y="10"/>
                    <a:pt x="40" y="16"/>
                  </a:cubicBezTo>
                  <a:cubicBezTo>
                    <a:pt x="36" y="23"/>
                    <a:pt x="32" y="30"/>
                    <a:pt x="26" y="35"/>
                  </a:cubicBezTo>
                  <a:cubicBezTo>
                    <a:pt x="22" y="40"/>
                    <a:pt x="17" y="41"/>
                    <a:pt x="12" y="44"/>
                  </a:cubicBezTo>
                  <a:cubicBezTo>
                    <a:pt x="0" y="53"/>
                    <a:pt x="4" y="63"/>
                    <a:pt x="18" y="65"/>
                  </a:cubicBezTo>
                  <a:cubicBezTo>
                    <a:pt x="25" y="67"/>
                    <a:pt x="32" y="67"/>
                    <a:pt x="38" y="73"/>
                  </a:cubicBezTo>
                  <a:cubicBezTo>
                    <a:pt x="40" y="74"/>
                    <a:pt x="40" y="76"/>
                    <a:pt x="43" y="77"/>
                  </a:cubicBezTo>
                  <a:cubicBezTo>
                    <a:pt x="46" y="77"/>
                    <a:pt x="52" y="71"/>
                    <a:pt x="54" y="69"/>
                  </a:cubicBezTo>
                  <a:cubicBezTo>
                    <a:pt x="58" y="65"/>
                    <a:pt x="72" y="34"/>
                    <a:pt x="57" y="39"/>
                  </a:cubicBezTo>
                  <a:cubicBezTo>
                    <a:pt x="50" y="42"/>
                    <a:pt x="54" y="47"/>
                    <a:pt x="54" y="52"/>
                  </a:cubicBezTo>
                  <a:cubicBezTo>
                    <a:pt x="54" y="56"/>
                    <a:pt x="53" y="61"/>
                    <a:pt x="47" y="58"/>
                  </a:cubicBezTo>
                  <a:cubicBezTo>
                    <a:pt x="43" y="56"/>
                    <a:pt x="44" y="49"/>
                    <a:pt x="41" y="48"/>
                  </a:cubicBezTo>
                  <a:cubicBezTo>
                    <a:pt x="34" y="45"/>
                    <a:pt x="36" y="53"/>
                    <a:pt x="36" y="56"/>
                  </a:cubicBezTo>
                  <a:cubicBezTo>
                    <a:pt x="36" y="60"/>
                    <a:pt x="37" y="63"/>
                    <a:pt x="31" y="59"/>
                  </a:cubicBezTo>
                  <a:cubicBezTo>
                    <a:pt x="26" y="56"/>
                    <a:pt x="27" y="49"/>
                    <a:pt x="21" y="51"/>
                  </a:cubicBezTo>
                  <a:cubicBezTo>
                    <a:pt x="19" y="51"/>
                    <a:pt x="17" y="54"/>
                    <a:pt x="16" y="55"/>
                  </a:cubicBezTo>
                  <a:cubicBezTo>
                    <a:pt x="7" y="48"/>
                    <a:pt x="33" y="43"/>
                    <a:pt x="37" y="43"/>
                  </a:cubicBezTo>
                  <a:cubicBezTo>
                    <a:pt x="49" y="44"/>
                    <a:pt x="40" y="34"/>
                    <a:pt x="46" y="28"/>
                  </a:cubicBezTo>
                  <a:cubicBezTo>
                    <a:pt x="51" y="23"/>
                    <a:pt x="58" y="34"/>
                    <a:pt x="58" y="24"/>
                  </a:cubicBezTo>
                  <a:cubicBezTo>
                    <a:pt x="58" y="21"/>
                    <a:pt x="56" y="18"/>
                    <a:pt x="58" y="16"/>
                  </a:cubicBezTo>
                  <a:cubicBezTo>
                    <a:pt x="60" y="14"/>
                    <a:pt x="62" y="14"/>
                    <a:pt x="63" y="16"/>
                  </a:cubicBezTo>
                  <a:cubicBezTo>
                    <a:pt x="66" y="15"/>
                    <a:pt x="64" y="10"/>
                    <a:pt x="63" y="8"/>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8" name="Freeform 261">
              <a:extLst>
                <a:ext uri="{FF2B5EF4-FFF2-40B4-BE49-F238E27FC236}">
                  <a16:creationId xmlns:a16="http://schemas.microsoft.com/office/drawing/2014/main" id="{DE37C4EE-33A0-4D01-8556-7BDEE570DEE6}"/>
                </a:ext>
              </a:extLst>
            </p:cNvPr>
            <p:cNvSpPr>
              <a:spLocks/>
            </p:cNvSpPr>
            <p:nvPr/>
          </p:nvSpPr>
          <p:spPr bwMode="auto">
            <a:xfrm>
              <a:off x="4411" y="1997"/>
              <a:ext cx="69" cy="155"/>
            </a:xfrm>
            <a:custGeom>
              <a:avLst/>
              <a:gdLst>
                <a:gd name="T0" fmla="*/ 6 w 48"/>
                <a:gd name="T1" fmla="*/ 61 h 107"/>
                <a:gd name="T2" fmla="*/ 53 w 48"/>
                <a:gd name="T3" fmla="*/ 20 h 107"/>
                <a:gd name="T4" fmla="*/ 119 w 48"/>
                <a:gd name="T5" fmla="*/ 19 h 107"/>
                <a:gd name="T6" fmla="*/ 137 w 48"/>
                <a:gd name="T7" fmla="*/ 67 h 107"/>
                <a:gd name="T8" fmla="*/ 131 w 48"/>
                <a:gd name="T9" fmla="*/ 103 h 107"/>
                <a:gd name="T10" fmla="*/ 119 w 48"/>
                <a:gd name="T11" fmla="*/ 135 h 107"/>
                <a:gd name="T12" fmla="*/ 81 w 48"/>
                <a:gd name="T13" fmla="*/ 183 h 107"/>
                <a:gd name="T14" fmla="*/ 62 w 48"/>
                <a:gd name="T15" fmla="*/ 243 h 107"/>
                <a:gd name="T16" fmla="*/ 56 w 48"/>
                <a:gd name="T17" fmla="*/ 298 h 107"/>
                <a:gd name="T18" fmla="*/ 27 w 48"/>
                <a:gd name="T19" fmla="*/ 277 h 107"/>
                <a:gd name="T20" fmla="*/ 42 w 48"/>
                <a:gd name="T21" fmla="*/ 197 h 107"/>
                <a:gd name="T22" fmla="*/ 66 w 48"/>
                <a:gd name="T23" fmla="*/ 136 h 107"/>
                <a:gd name="T24" fmla="*/ 62 w 48"/>
                <a:gd name="T25" fmla="*/ 101 h 107"/>
                <a:gd name="T26" fmla="*/ 95 w 48"/>
                <a:gd name="T27" fmla="*/ 90 h 107"/>
                <a:gd name="T28" fmla="*/ 95 w 48"/>
                <a:gd name="T29" fmla="*/ 48 h 107"/>
                <a:gd name="T30" fmla="*/ 56 w 48"/>
                <a:gd name="T31" fmla="*/ 62 h 107"/>
                <a:gd name="T32" fmla="*/ 56 w 48"/>
                <a:gd name="T33" fmla="*/ 46 h 107"/>
                <a:gd name="T34" fmla="*/ 39 w 48"/>
                <a:gd name="T35" fmla="*/ 81 h 107"/>
                <a:gd name="T36" fmla="*/ 1 w 48"/>
                <a:gd name="T37" fmla="*/ 107 h 107"/>
                <a:gd name="T38" fmla="*/ 9 w 48"/>
                <a:gd name="T39" fmla="*/ 61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107">
                  <a:moveTo>
                    <a:pt x="2" y="20"/>
                  </a:moveTo>
                  <a:cubicBezTo>
                    <a:pt x="6" y="15"/>
                    <a:pt x="13" y="11"/>
                    <a:pt x="18" y="7"/>
                  </a:cubicBezTo>
                  <a:cubicBezTo>
                    <a:pt x="26" y="1"/>
                    <a:pt x="31" y="0"/>
                    <a:pt x="40" y="6"/>
                  </a:cubicBezTo>
                  <a:cubicBezTo>
                    <a:pt x="45" y="9"/>
                    <a:pt x="48" y="16"/>
                    <a:pt x="46" y="22"/>
                  </a:cubicBezTo>
                  <a:cubicBezTo>
                    <a:pt x="45" y="28"/>
                    <a:pt x="43" y="28"/>
                    <a:pt x="44" y="34"/>
                  </a:cubicBezTo>
                  <a:cubicBezTo>
                    <a:pt x="45" y="39"/>
                    <a:pt x="45" y="41"/>
                    <a:pt x="40" y="44"/>
                  </a:cubicBezTo>
                  <a:cubicBezTo>
                    <a:pt x="32" y="49"/>
                    <a:pt x="30" y="52"/>
                    <a:pt x="27" y="60"/>
                  </a:cubicBezTo>
                  <a:cubicBezTo>
                    <a:pt x="25" y="66"/>
                    <a:pt x="22" y="73"/>
                    <a:pt x="21" y="80"/>
                  </a:cubicBezTo>
                  <a:cubicBezTo>
                    <a:pt x="20" y="86"/>
                    <a:pt x="21" y="93"/>
                    <a:pt x="19" y="98"/>
                  </a:cubicBezTo>
                  <a:cubicBezTo>
                    <a:pt x="14" y="107"/>
                    <a:pt x="9" y="97"/>
                    <a:pt x="9" y="91"/>
                  </a:cubicBezTo>
                  <a:cubicBezTo>
                    <a:pt x="9" y="83"/>
                    <a:pt x="11" y="73"/>
                    <a:pt x="14" y="65"/>
                  </a:cubicBezTo>
                  <a:cubicBezTo>
                    <a:pt x="16" y="59"/>
                    <a:pt x="24" y="51"/>
                    <a:pt x="22" y="45"/>
                  </a:cubicBezTo>
                  <a:cubicBezTo>
                    <a:pt x="21" y="40"/>
                    <a:pt x="15" y="38"/>
                    <a:pt x="21" y="33"/>
                  </a:cubicBezTo>
                  <a:cubicBezTo>
                    <a:pt x="25" y="30"/>
                    <a:pt x="29" y="34"/>
                    <a:pt x="32" y="30"/>
                  </a:cubicBezTo>
                  <a:cubicBezTo>
                    <a:pt x="33" y="28"/>
                    <a:pt x="35" y="18"/>
                    <a:pt x="32" y="16"/>
                  </a:cubicBezTo>
                  <a:cubicBezTo>
                    <a:pt x="27" y="10"/>
                    <a:pt x="24" y="20"/>
                    <a:pt x="19" y="21"/>
                  </a:cubicBezTo>
                  <a:cubicBezTo>
                    <a:pt x="19" y="19"/>
                    <a:pt x="19" y="17"/>
                    <a:pt x="19" y="15"/>
                  </a:cubicBezTo>
                  <a:cubicBezTo>
                    <a:pt x="11" y="15"/>
                    <a:pt x="14" y="23"/>
                    <a:pt x="13" y="27"/>
                  </a:cubicBezTo>
                  <a:cubicBezTo>
                    <a:pt x="11" y="30"/>
                    <a:pt x="4" y="36"/>
                    <a:pt x="1" y="35"/>
                  </a:cubicBezTo>
                  <a:cubicBezTo>
                    <a:pt x="0" y="30"/>
                    <a:pt x="1" y="25"/>
                    <a:pt x="3" y="20"/>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79" name="Freeform 262">
              <a:extLst>
                <a:ext uri="{FF2B5EF4-FFF2-40B4-BE49-F238E27FC236}">
                  <a16:creationId xmlns:a16="http://schemas.microsoft.com/office/drawing/2014/main" id="{CE221D8C-098D-43A6-82AF-29ED2796A68C}"/>
                </a:ext>
              </a:extLst>
            </p:cNvPr>
            <p:cNvSpPr>
              <a:spLocks/>
            </p:cNvSpPr>
            <p:nvPr/>
          </p:nvSpPr>
          <p:spPr bwMode="auto">
            <a:xfrm>
              <a:off x="4415" y="1847"/>
              <a:ext cx="39" cy="92"/>
            </a:xfrm>
            <a:custGeom>
              <a:avLst/>
              <a:gdLst>
                <a:gd name="T0" fmla="*/ 1 w 27"/>
                <a:gd name="T1" fmla="*/ 157 h 64"/>
                <a:gd name="T2" fmla="*/ 9 w 27"/>
                <a:gd name="T3" fmla="*/ 190 h 64"/>
                <a:gd name="T4" fmla="*/ 36 w 27"/>
                <a:gd name="T5" fmla="*/ 190 h 64"/>
                <a:gd name="T6" fmla="*/ 55 w 27"/>
                <a:gd name="T7" fmla="*/ 155 h 64"/>
                <a:gd name="T8" fmla="*/ 48 w 27"/>
                <a:gd name="T9" fmla="*/ 124 h 64"/>
                <a:gd name="T10" fmla="*/ 66 w 27"/>
                <a:gd name="T11" fmla="*/ 101 h 64"/>
                <a:gd name="T12" fmla="*/ 66 w 27"/>
                <a:gd name="T13" fmla="*/ 33 h 64"/>
                <a:gd name="T14" fmla="*/ 61 w 27"/>
                <a:gd name="T15" fmla="*/ 1 h 64"/>
                <a:gd name="T16" fmla="*/ 46 w 27"/>
                <a:gd name="T17" fmla="*/ 29 h 64"/>
                <a:gd name="T18" fmla="*/ 56 w 27"/>
                <a:gd name="T19" fmla="*/ 75 h 64"/>
                <a:gd name="T20" fmla="*/ 39 w 27"/>
                <a:gd name="T21" fmla="*/ 95 h 64"/>
                <a:gd name="T22" fmla="*/ 25 w 27"/>
                <a:gd name="T23" fmla="*/ 114 h 64"/>
                <a:gd name="T24" fmla="*/ 33 w 27"/>
                <a:gd name="T25" fmla="*/ 131 h 64"/>
                <a:gd name="T26" fmla="*/ 25 w 27"/>
                <a:gd name="T27" fmla="*/ 150 h 64"/>
                <a:gd name="T28" fmla="*/ 33 w 27"/>
                <a:gd name="T29" fmla="*/ 164 h 64"/>
                <a:gd name="T30" fmla="*/ 1 w 27"/>
                <a:gd name="T31" fmla="*/ 151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64">
                  <a:moveTo>
                    <a:pt x="1" y="53"/>
                  </a:moveTo>
                  <a:cubicBezTo>
                    <a:pt x="1" y="56"/>
                    <a:pt x="0" y="62"/>
                    <a:pt x="3" y="64"/>
                  </a:cubicBezTo>
                  <a:cubicBezTo>
                    <a:pt x="4" y="64"/>
                    <a:pt x="12" y="64"/>
                    <a:pt x="12" y="64"/>
                  </a:cubicBezTo>
                  <a:cubicBezTo>
                    <a:pt x="15" y="62"/>
                    <a:pt x="18" y="56"/>
                    <a:pt x="18" y="52"/>
                  </a:cubicBezTo>
                  <a:cubicBezTo>
                    <a:pt x="19" y="48"/>
                    <a:pt x="16" y="46"/>
                    <a:pt x="16" y="42"/>
                  </a:cubicBezTo>
                  <a:cubicBezTo>
                    <a:pt x="16" y="39"/>
                    <a:pt x="20" y="37"/>
                    <a:pt x="22" y="34"/>
                  </a:cubicBezTo>
                  <a:cubicBezTo>
                    <a:pt x="27" y="26"/>
                    <a:pt x="23" y="20"/>
                    <a:pt x="22" y="11"/>
                  </a:cubicBezTo>
                  <a:cubicBezTo>
                    <a:pt x="22" y="9"/>
                    <a:pt x="25" y="2"/>
                    <a:pt x="20" y="1"/>
                  </a:cubicBezTo>
                  <a:cubicBezTo>
                    <a:pt x="17" y="0"/>
                    <a:pt x="15" y="8"/>
                    <a:pt x="15" y="10"/>
                  </a:cubicBezTo>
                  <a:cubicBezTo>
                    <a:pt x="15" y="15"/>
                    <a:pt x="19" y="20"/>
                    <a:pt x="19" y="25"/>
                  </a:cubicBezTo>
                  <a:cubicBezTo>
                    <a:pt x="19" y="31"/>
                    <a:pt x="17" y="30"/>
                    <a:pt x="13" y="32"/>
                  </a:cubicBezTo>
                  <a:cubicBezTo>
                    <a:pt x="11" y="33"/>
                    <a:pt x="8" y="34"/>
                    <a:pt x="8" y="38"/>
                  </a:cubicBezTo>
                  <a:cubicBezTo>
                    <a:pt x="8" y="40"/>
                    <a:pt x="11" y="42"/>
                    <a:pt x="11" y="44"/>
                  </a:cubicBezTo>
                  <a:cubicBezTo>
                    <a:pt x="11" y="46"/>
                    <a:pt x="8" y="47"/>
                    <a:pt x="8" y="50"/>
                  </a:cubicBezTo>
                  <a:cubicBezTo>
                    <a:pt x="8" y="52"/>
                    <a:pt x="11" y="53"/>
                    <a:pt x="11" y="55"/>
                  </a:cubicBezTo>
                  <a:cubicBezTo>
                    <a:pt x="6" y="55"/>
                    <a:pt x="4" y="54"/>
                    <a:pt x="1" y="51"/>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0" name="Freeform 263">
              <a:extLst>
                <a:ext uri="{FF2B5EF4-FFF2-40B4-BE49-F238E27FC236}">
                  <a16:creationId xmlns:a16="http://schemas.microsoft.com/office/drawing/2014/main" id="{D20F49DE-687E-4F17-A7EA-0E68E08D9D56}"/>
                </a:ext>
              </a:extLst>
            </p:cNvPr>
            <p:cNvSpPr>
              <a:spLocks/>
            </p:cNvSpPr>
            <p:nvPr/>
          </p:nvSpPr>
          <p:spPr bwMode="auto">
            <a:xfrm>
              <a:off x="4477" y="2054"/>
              <a:ext cx="67" cy="107"/>
            </a:xfrm>
            <a:custGeom>
              <a:avLst/>
              <a:gdLst>
                <a:gd name="T0" fmla="*/ 140 w 46"/>
                <a:gd name="T1" fmla="*/ 25 h 74"/>
                <a:gd name="T2" fmla="*/ 106 w 46"/>
                <a:gd name="T3" fmla="*/ 33 h 74"/>
                <a:gd name="T4" fmla="*/ 52 w 46"/>
                <a:gd name="T5" fmla="*/ 100 h 74"/>
                <a:gd name="T6" fmla="*/ 36 w 46"/>
                <a:gd name="T7" fmla="*/ 140 h 74"/>
                <a:gd name="T8" fmla="*/ 13 w 46"/>
                <a:gd name="T9" fmla="*/ 175 h 74"/>
                <a:gd name="T10" fmla="*/ 32 w 46"/>
                <a:gd name="T11" fmla="*/ 211 h 74"/>
                <a:gd name="T12" fmla="*/ 66 w 46"/>
                <a:gd name="T13" fmla="*/ 182 h 74"/>
                <a:gd name="T14" fmla="*/ 89 w 46"/>
                <a:gd name="T15" fmla="*/ 172 h 74"/>
                <a:gd name="T16" fmla="*/ 108 w 46"/>
                <a:gd name="T17" fmla="*/ 123 h 74"/>
                <a:gd name="T18" fmla="*/ 89 w 46"/>
                <a:gd name="T19" fmla="*/ 142 h 74"/>
                <a:gd name="T20" fmla="*/ 68 w 46"/>
                <a:gd name="T21" fmla="*/ 163 h 74"/>
                <a:gd name="T22" fmla="*/ 42 w 46"/>
                <a:gd name="T23" fmla="*/ 175 h 74"/>
                <a:gd name="T24" fmla="*/ 32 w 46"/>
                <a:gd name="T25" fmla="*/ 194 h 74"/>
                <a:gd name="T26" fmla="*/ 68 w 46"/>
                <a:gd name="T27" fmla="*/ 134 h 74"/>
                <a:gd name="T28" fmla="*/ 73 w 46"/>
                <a:gd name="T29" fmla="*/ 113 h 74"/>
                <a:gd name="T30" fmla="*/ 87 w 46"/>
                <a:gd name="T31" fmla="*/ 103 h 74"/>
                <a:gd name="T32" fmla="*/ 102 w 46"/>
                <a:gd name="T33" fmla="*/ 84 h 74"/>
                <a:gd name="T34" fmla="*/ 111 w 46"/>
                <a:gd name="T35" fmla="*/ 81 h 74"/>
                <a:gd name="T36" fmla="*/ 117 w 46"/>
                <a:gd name="T37" fmla="*/ 61 h 74"/>
                <a:gd name="T38" fmla="*/ 143 w 46"/>
                <a:gd name="T39" fmla="*/ 25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 h="74">
                  <a:moveTo>
                    <a:pt x="45" y="8"/>
                  </a:moveTo>
                  <a:cubicBezTo>
                    <a:pt x="42" y="0"/>
                    <a:pt x="36" y="7"/>
                    <a:pt x="34" y="11"/>
                  </a:cubicBezTo>
                  <a:cubicBezTo>
                    <a:pt x="29" y="19"/>
                    <a:pt x="25" y="27"/>
                    <a:pt x="17" y="33"/>
                  </a:cubicBezTo>
                  <a:cubicBezTo>
                    <a:pt x="12" y="37"/>
                    <a:pt x="11" y="39"/>
                    <a:pt x="12" y="46"/>
                  </a:cubicBezTo>
                  <a:cubicBezTo>
                    <a:pt x="15" y="55"/>
                    <a:pt x="7" y="52"/>
                    <a:pt x="4" y="58"/>
                  </a:cubicBezTo>
                  <a:cubicBezTo>
                    <a:pt x="0" y="65"/>
                    <a:pt x="1" y="74"/>
                    <a:pt x="10" y="70"/>
                  </a:cubicBezTo>
                  <a:cubicBezTo>
                    <a:pt x="15" y="67"/>
                    <a:pt x="18" y="64"/>
                    <a:pt x="21" y="60"/>
                  </a:cubicBezTo>
                  <a:cubicBezTo>
                    <a:pt x="25" y="56"/>
                    <a:pt x="25" y="58"/>
                    <a:pt x="29" y="57"/>
                  </a:cubicBezTo>
                  <a:cubicBezTo>
                    <a:pt x="34" y="55"/>
                    <a:pt x="40" y="45"/>
                    <a:pt x="35" y="41"/>
                  </a:cubicBezTo>
                  <a:cubicBezTo>
                    <a:pt x="31" y="36"/>
                    <a:pt x="28" y="43"/>
                    <a:pt x="29" y="47"/>
                  </a:cubicBezTo>
                  <a:cubicBezTo>
                    <a:pt x="24" y="46"/>
                    <a:pt x="20" y="48"/>
                    <a:pt x="22" y="54"/>
                  </a:cubicBezTo>
                  <a:cubicBezTo>
                    <a:pt x="19" y="55"/>
                    <a:pt x="16" y="53"/>
                    <a:pt x="14" y="58"/>
                  </a:cubicBezTo>
                  <a:cubicBezTo>
                    <a:pt x="13" y="60"/>
                    <a:pt x="15" y="64"/>
                    <a:pt x="10" y="64"/>
                  </a:cubicBezTo>
                  <a:cubicBezTo>
                    <a:pt x="7" y="57"/>
                    <a:pt x="21" y="52"/>
                    <a:pt x="22" y="44"/>
                  </a:cubicBezTo>
                  <a:cubicBezTo>
                    <a:pt x="22" y="41"/>
                    <a:pt x="19" y="39"/>
                    <a:pt x="23" y="37"/>
                  </a:cubicBezTo>
                  <a:cubicBezTo>
                    <a:pt x="26" y="35"/>
                    <a:pt x="26" y="38"/>
                    <a:pt x="28" y="34"/>
                  </a:cubicBezTo>
                  <a:cubicBezTo>
                    <a:pt x="29" y="30"/>
                    <a:pt x="29" y="30"/>
                    <a:pt x="33" y="28"/>
                  </a:cubicBezTo>
                  <a:cubicBezTo>
                    <a:pt x="34" y="28"/>
                    <a:pt x="34" y="29"/>
                    <a:pt x="36" y="27"/>
                  </a:cubicBezTo>
                  <a:cubicBezTo>
                    <a:pt x="37" y="26"/>
                    <a:pt x="37" y="22"/>
                    <a:pt x="38" y="20"/>
                  </a:cubicBezTo>
                  <a:cubicBezTo>
                    <a:pt x="39" y="15"/>
                    <a:pt x="45" y="13"/>
                    <a:pt x="46" y="8"/>
                  </a:cubicBezTo>
                </a:path>
              </a:pathLst>
            </a:custGeom>
            <a:solidFill>
              <a:srgbClr val="9B2E29"/>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1" name="Line 264">
              <a:extLst>
                <a:ext uri="{FF2B5EF4-FFF2-40B4-BE49-F238E27FC236}">
                  <a16:creationId xmlns:a16="http://schemas.microsoft.com/office/drawing/2014/main" id="{05220E0D-D985-417E-8046-ABEA111CCF32}"/>
                </a:ext>
              </a:extLst>
            </p:cNvPr>
            <p:cNvSpPr>
              <a:spLocks noChangeShapeType="1"/>
            </p:cNvSpPr>
            <p:nvPr/>
          </p:nvSpPr>
          <p:spPr bwMode="auto">
            <a:xfrm flipH="1">
              <a:off x="4386" y="1362"/>
              <a:ext cx="55" cy="95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2" name="Freeform 265">
              <a:extLst>
                <a:ext uri="{FF2B5EF4-FFF2-40B4-BE49-F238E27FC236}">
                  <a16:creationId xmlns:a16="http://schemas.microsoft.com/office/drawing/2014/main" id="{F17A6E94-5AAA-4684-A447-716BDA9FAFBA}"/>
                </a:ext>
              </a:extLst>
            </p:cNvPr>
            <p:cNvSpPr>
              <a:spLocks/>
            </p:cNvSpPr>
            <p:nvPr/>
          </p:nvSpPr>
          <p:spPr bwMode="auto">
            <a:xfrm>
              <a:off x="4506" y="1345"/>
              <a:ext cx="148" cy="118"/>
            </a:xfrm>
            <a:custGeom>
              <a:avLst/>
              <a:gdLst>
                <a:gd name="T0" fmla="*/ 0 w 102"/>
                <a:gd name="T1" fmla="*/ 20 h 82"/>
                <a:gd name="T2" fmla="*/ 290 w 102"/>
                <a:gd name="T3" fmla="*/ 245 h 82"/>
                <a:gd name="T4" fmla="*/ 0 w 102"/>
                <a:gd name="T5" fmla="*/ 20 h 82"/>
                <a:gd name="T6" fmla="*/ 0 60000 65536"/>
                <a:gd name="T7" fmla="*/ 0 60000 65536"/>
                <a:gd name="T8" fmla="*/ 0 60000 65536"/>
              </a:gdLst>
              <a:ahLst/>
              <a:cxnLst>
                <a:cxn ang="T6">
                  <a:pos x="T0" y="T1"/>
                </a:cxn>
                <a:cxn ang="T7">
                  <a:pos x="T2" y="T3"/>
                </a:cxn>
                <a:cxn ang="T8">
                  <a:pos x="T4" y="T5"/>
                </a:cxn>
              </a:cxnLst>
              <a:rect l="0" t="0" r="r" b="b"/>
              <a:pathLst>
                <a:path w="102" h="82">
                  <a:moveTo>
                    <a:pt x="0" y="7"/>
                  </a:moveTo>
                  <a:cubicBezTo>
                    <a:pt x="0" y="7"/>
                    <a:pt x="102" y="0"/>
                    <a:pt x="95" y="82"/>
                  </a:cubicBezTo>
                  <a:cubicBezTo>
                    <a:pt x="95" y="82"/>
                    <a:pt x="98" y="14"/>
                    <a:pt x="0" y="7"/>
                  </a:cubicBezTo>
                  <a:close/>
                </a:path>
              </a:pathLst>
            </a:custGeom>
            <a:solidFill>
              <a:srgbClr val="E569A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3" name="Freeform 266">
              <a:extLst>
                <a:ext uri="{FF2B5EF4-FFF2-40B4-BE49-F238E27FC236}">
                  <a16:creationId xmlns:a16="http://schemas.microsoft.com/office/drawing/2014/main" id="{B44C1364-4B3B-4D3F-8325-55564EE4C3EF}"/>
                </a:ext>
              </a:extLst>
            </p:cNvPr>
            <p:cNvSpPr>
              <a:spLocks/>
            </p:cNvSpPr>
            <p:nvPr/>
          </p:nvSpPr>
          <p:spPr bwMode="auto">
            <a:xfrm>
              <a:off x="4657" y="1488"/>
              <a:ext cx="111" cy="152"/>
            </a:xfrm>
            <a:custGeom>
              <a:avLst/>
              <a:gdLst>
                <a:gd name="T0" fmla="*/ 0 w 77"/>
                <a:gd name="T1" fmla="*/ 0 h 105"/>
                <a:gd name="T2" fmla="*/ 117 w 77"/>
                <a:gd name="T3" fmla="*/ 318 h 105"/>
                <a:gd name="T4" fmla="*/ 0 w 77"/>
                <a:gd name="T5" fmla="*/ 0 h 105"/>
                <a:gd name="T6" fmla="*/ 0 60000 65536"/>
                <a:gd name="T7" fmla="*/ 0 60000 65536"/>
                <a:gd name="T8" fmla="*/ 0 60000 65536"/>
              </a:gdLst>
              <a:ahLst/>
              <a:cxnLst>
                <a:cxn ang="T6">
                  <a:pos x="T0" y="T1"/>
                </a:cxn>
                <a:cxn ang="T7">
                  <a:pos x="T2" y="T3"/>
                </a:cxn>
                <a:cxn ang="T8">
                  <a:pos x="T4" y="T5"/>
                </a:cxn>
              </a:cxnLst>
              <a:rect l="0" t="0" r="r" b="b"/>
              <a:pathLst>
                <a:path w="77" h="105">
                  <a:moveTo>
                    <a:pt x="0" y="0"/>
                  </a:moveTo>
                  <a:cubicBezTo>
                    <a:pt x="0" y="0"/>
                    <a:pt x="77" y="8"/>
                    <a:pt x="39" y="105"/>
                  </a:cubicBezTo>
                  <a:cubicBezTo>
                    <a:pt x="39" y="105"/>
                    <a:pt x="73" y="23"/>
                    <a:pt x="0" y="0"/>
                  </a:cubicBezTo>
                  <a:close/>
                </a:path>
              </a:pathLst>
            </a:custGeom>
            <a:solidFill>
              <a:srgbClr val="E569A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4" name="Freeform 267">
              <a:extLst>
                <a:ext uri="{FF2B5EF4-FFF2-40B4-BE49-F238E27FC236}">
                  <a16:creationId xmlns:a16="http://schemas.microsoft.com/office/drawing/2014/main" id="{314E90F2-22E1-4718-8B49-0B9EE9F8A884}"/>
                </a:ext>
              </a:extLst>
            </p:cNvPr>
            <p:cNvSpPr>
              <a:spLocks/>
            </p:cNvSpPr>
            <p:nvPr/>
          </p:nvSpPr>
          <p:spPr bwMode="auto">
            <a:xfrm>
              <a:off x="4649" y="1685"/>
              <a:ext cx="100" cy="153"/>
            </a:xfrm>
            <a:custGeom>
              <a:avLst/>
              <a:gdLst>
                <a:gd name="T0" fmla="*/ 109 w 69"/>
                <a:gd name="T1" fmla="*/ 0 h 106"/>
                <a:gd name="T2" fmla="*/ 0 w 69"/>
                <a:gd name="T3" fmla="*/ 319 h 106"/>
                <a:gd name="T4" fmla="*/ 109 w 69"/>
                <a:gd name="T5" fmla="*/ 0 h 106"/>
                <a:gd name="T6" fmla="*/ 0 60000 65536"/>
                <a:gd name="T7" fmla="*/ 0 60000 65536"/>
                <a:gd name="T8" fmla="*/ 0 60000 65536"/>
              </a:gdLst>
              <a:ahLst/>
              <a:cxnLst>
                <a:cxn ang="T6">
                  <a:pos x="T0" y="T1"/>
                </a:cxn>
                <a:cxn ang="T7">
                  <a:pos x="T2" y="T3"/>
                </a:cxn>
                <a:cxn ang="T8">
                  <a:pos x="T4" y="T5"/>
                </a:cxn>
              </a:cxnLst>
              <a:rect l="0" t="0" r="r" b="b"/>
              <a:pathLst>
                <a:path w="69" h="106">
                  <a:moveTo>
                    <a:pt x="36" y="0"/>
                  </a:moveTo>
                  <a:cubicBezTo>
                    <a:pt x="36" y="0"/>
                    <a:pt x="69" y="43"/>
                    <a:pt x="0" y="106"/>
                  </a:cubicBezTo>
                  <a:cubicBezTo>
                    <a:pt x="0" y="106"/>
                    <a:pt x="59" y="49"/>
                    <a:pt x="36" y="0"/>
                  </a:cubicBezTo>
                  <a:close/>
                </a:path>
              </a:pathLst>
            </a:custGeom>
            <a:solidFill>
              <a:srgbClr val="E569A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5" name="Freeform 268">
              <a:extLst>
                <a:ext uri="{FF2B5EF4-FFF2-40B4-BE49-F238E27FC236}">
                  <a16:creationId xmlns:a16="http://schemas.microsoft.com/office/drawing/2014/main" id="{06F29CF5-5D3B-4323-9B98-C364876697E4}"/>
                </a:ext>
              </a:extLst>
            </p:cNvPr>
            <p:cNvSpPr>
              <a:spLocks/>
            </p:cNvSpPr>
            <p:nvPr/>
          </p:nvSpPr>
          <p:spPr bwMode="auto">
            <a:xfrm>
              <a:off x="4573" y="1879"/>
              <a:ext cx="95" cy="136"/>
            </a:xfrm>
            <a:custGeom>
              <a:avLst/>
              <a:gdLst>
                <a:gd name="T0" fmla="*/ 0 w 66"/>
                <a:gd name="T1" fmla="*/ 285 h 94"/>
                <a:gd name="T2" fmla="*/ 155 w 66"/>
                <a:gd name="T3" fmla="*/ 0 h 94"/>
                <a:gd name="T4" fmla="*/ 0 w 66"/>
                <a:gd name="T5" fmla="*/ 285 h 94"/>
                <a:gd name="T6" fmla="*/ 0 60000 65536"/>
                <a:gd name="T7" fmla="*/ 0 60000 65536"/>
                <a:gd name="T8" fmla="*/ 0 60000 65536"/>
              </a:gdLst>
              <a:ahLst/>
              <a:cxnLst>
                <a:cxn ang="T6">
                  <a:pos x="T0" y="T1"/>
                </a:cxn>
                <a:cxn ang="T7">
                  <a:pos x="T2" y="T3"/>
                </a:cxn>
                <a:cxn ang="T8">
                  <a:pos x="T4" y="T5"/>
                </a:cxn>
              </a:cxnLst>
              <a:rect l="0" t="0" r="r" b="b"/>
              <a:pathLst>
                <a:path w="66" h="94">
                  <a:moveTo>
                    <a:pt x="0" y="94"/>
                  </a:moveTo>
                  <a:cubicBezTo>
                    <a:pt x="0" y="94"/>
                    <a:pt x="66" y="75"/>
                    <a:pt x="52" y="0"/>
                  </a:cubicBezTo>
                  <a:cubicBezTo>
                    <a:pt x="52" y="0"/>
                    <a:pt x="62" y="59"/>
                    <a:pt x="0" y="94"/>
                  </a:cubicBezTo>
                  <a:close/>
                </a:path>
              </a:pathLst>
            </a:custGeom>
            <a:solidFill>
              <a:srgbClr val="E569A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6" name="Freeform 269">
              <a:extLst>
                <a:ext uri="{FF2B5EF4-FFF2-40B4-BE49-F238E27FC236}">
                  <a16:creationId xmlns:a16="http://schemas.microsoft.com/office/drawing/2014/main" id="{BB4D8791-764A-4BB8-B9BA-D8902509CD58}"/>
                </a:ext>
              </a:extLst>
            </p:cNvPr>
            <p:cNvSpPr>
              <a:spLocks/>
            </p:cNvSpPr>
            <p:nvPr/>
          </p:nvSpPr>
          <p:spPr bwMode="auto">
            <a:xfrm>
              <a:off x="4499" y="2106"/>
              <a:ext cx="61" cy="77"/>
            </a:xfrm>
            <a:custGeom>
              <a:avLst/>
              <a:gdLst>
                <a:gd name="T0" fmla="*/ 0 w 42"/>
                <a:gd name="T1" fmla="*/ 163 h 53"/>
                <a:gd name="T2" fmla="*/ 129 w 42"/>
                <a:gd name="T3" fmla="*/ 0 h 53"/>
                <a:gd name="T4" fmla="*/ 0 w 42"/>
                <a:gd name="T5" fmla="*/ 163 h 53"/>
                <a:gd name="T6" fmla="*/ 0 60000 65536"/>
                <a:gd name="T7" fmla="*/ 0 60000 65536"/>
                <a:gd name="T8" fmla="*/ 0 60000 65536"/>
              </a:gdLst>
              <a:ahLst/>
              <a:cxnLst>
                <a:cxn ang="T6">
                  <a:pos x="T0" y="T1"/>
                </a:cxn>
                <a:cxn ang="T7">
                  <a:pos x="T2" y="T3"/>
                </a:cxn>
                <a:cxn ang="T8">
                  <a:pos x="T4" y="T5"/>
                </a:cxn>
              </a:cxnLst>
              <a:rect l="0" t="0" r="r" b="b"/>
              <a:pathLst>
                <a:path w="42" h="53">
                  <a:moveTo>
                    <a:pt x="0" y="53"/>
                  </a:moveTo>
                  <a:cubicBezTo>
                    <a:pt x="0" y="53"/>
                    <a:pt x="29" y="53"/>
                    <a:pt x="42" y="0"/>
                  </a:cubicBezTo>
                  <a:cubicBezTo>
                    <a:pt x="42" y="0"/>
                    <a:pt x="29" y="43"/>
                    <a:pt x="0" y="53"/>
                  </a:cubicBezTo>
                  <a:close/>
                </a:path>
              </a:pathLst>
            </a:custGeom>
            <a:solidFill>
              <a:srgbClr val="E569A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7" name="Freeform 270">
              <a:extLst>
                <a:ext uri="{FF2B5EF4-FFF2-40B4-BE49-F238E27FC236}">
                  <a16:creationId xmlns:a16="http://schemas.microsoft.com/office/drawing/2014/main" id="{EC3FA486-063D-47FC-BF1E-F88C4C3D9621}"/>
                </a:ext>
              </a:extLst>
            </p:cNvPr>
            <p:cNvSpPr>
              <a:spLocks/>
            </p:cNvSpPr>
            <p:nvPr/>
          </p:nvSpPr>
          <p:spPr bwMode="auto">
            <a:xfrm>
              <a:off x="4395" y="2233"/>
              <a:ext cx="54" cy="68"/>
            </a:xfrm>
            <a:custGeom>
              <a:avLst/>
              <a:gdLst>
                <a:gd name="T0" fmla="*/ 0 w 37"/>
                <a:gd name="T1" fmla="*/ 142 h 47"/>
                <a:gd name="T2" fmla="*/ 115 w 37"/>
                <a:gd name="T3" fmla="*/ 0 h 47"/>
                <a:gd name="T4" fmla="*/ 0 w 37"/>
                <a:gd name="T5" fmla="*/ 142 h 47"/>
                <a:gd name="T6" fmla="*/ 0 60000 65536"/>
                <a:gd name="T7" fmla="*/ 0 60000 65536"/>
                <a:gd name="T8" fmla="*/ 0 60000 65536"/>
              </a:gdLst>
              <a:ahLst/>
              <a:cxnLst>
                <a:cxn ang="T6">
                  <a:pos x="T0" y="T1"/>
                </a:cxn>
                <a:cxn ang="T7">
                  <a:pos x="T2" y="T3"/>
                </a:cxn>
                <a:cxn ang="T8">
                  <a:pos x="T4" y="T5"/>
                </a:cxn>
              </a:cxnLst>
              <a:rect l="0" t="0" r="r" b="b"/>
              <a:pathLst>
                <a:path w="37" h="47">
                  <a:moveTo>
                    <a:pt x="0" y="47"/>
                  </a:moveTo>
                  <a:cubicBezTo>
                    <a:pt x="0" y="47"/>
                    <a:pt x="24" y="40"/>
                    <a:pt x="37" y="0"/>
                  </a:cubicBezTo>
                  <a:cubicBezTo>
                    <a:pt x="37" y="0"/>
                    <a:pt x="19" y="33"/>
                    <a:pt x="0" y="47"/>
                  </a:cubicBezTo>
                  <a:close/>
                </a:path>
              </a:pathLst>
            </a:custGeom>
            <a:solidFill>
              <a:srgbClr val="E569A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8" name="Freeform 271">
              <a:extLst>
                <a:ext uri="{FF2B5EF4-FFF2-40B4-BE49-F238E27FC236}">
                  <a16:creationId xmlns:a16="http://schemas.microsoft.com/office/drawing/2014/main" id="{3BA128B6-08B8-4C2C-9193-34EBD5962E3A}"/>
                </a:ext>
              </a:extLst>
            </p:cNvPr>
            <p:cNvSpPr>
              <a:spLocks/>
            </p:cNvSpPr>
            <p:nvPr/>
          </p:nvSpPr>
          <p:spPr bwMode="auto">
            <a:xfrm>
              <a:off x="4782" y="1350"/>
              <a:ext cx="146" cy="197"/>
            </a:xfrm>
            <a:custGeom>
              <a:avLst/>
              <a:gdLst>
                <a:gd name="T0" fmla="*/ 305 w 101"/>
                <a:gd name="T1" fmla="*/ 0 h 136"/>
                <a:gd name="T2" fmla="*/ 69 w 101"/>
                <a:gd name="T3" fmla="*/ 413 h 136"/>
                <a:gd name="T4" fmla="*/ 0 60000 65536"/>
                <a:gd name="T5" fmla="*/ 0 60000 65536"/>
              </a:gdLst>
              <a:ahLst/>
              <a:cxnLst>
                <a:cxn ang="T4">
                  <a:pos x="T0" y="T1"/>
                </a:cxn>
                <a:cxn ang="T5">
                  <a:pos x="T2" y="T3"/>
                </a:cxn>
              </a:cxnLst>
              <a:rect l="0" t="0" r="r" b="b"/>
              <a:pathLst>
                <a:path w="101" h="136">
                  <a:moveTo>
                    <a:pt x="101" y="0"/>
                  </a:moveTo>
                  <a:cubicBezTo>
                    <a:pt x="101" y="0"/>
                    <a:pt x="0" y="25"/>
                    <a:pt x="23" y="136"/>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89" name="Freeform 272">
              <a:extLst>
                <a:ext uri="{FF2B5EF4-FFF2-40B4-BE49-F238E27FC236}">
                  <a16:creationId xmlns:a16="http://schemas.microsoft.com/office/drawing/2014/main" id="{DE62D573-3B77-4481-8C80-7F828DFF0E9B}"/>
                </a:ext>
              </a:extLst>
            </p:cNvPr>
            <p:cNvSpPr>
              <a:spLocks/>
            </p:cNvSpPr>
            <p:nvPr/>
          </p:nvSpPr>
          <p:spPr bwMode="auto">
            <a:xfrm>
              <a:off x="4766" y="1378"/>
              <a:ext cx="87" cy="38"/>
            </a:xfrm>
            <a:custGeom>
              <a:avLst/>
              <a:gdLst>
                <a:gd name="T0" fmla="*/ 183 w 60"/>
                <a:gd name="T1" fmla="*/ 34 h 26"/>
                <a:gd name="T2" fmla="*/ 0 w 60"/>
                <a:gd name="T3" fmla="*/ 0 h 26"/>
                <a:gd name="T4" fmla="*/ 0 60000 65536"/>
                <a:gd name="T5" fmla="*/ 0 60000 65536"/>
              </a:gdLst>
              <a:ahLst/>
              <a:cxnLst>
                <a:cxn ang="T4">
                  <a:pos x="T0" y="T1"/>
                </a:cxn>
                <a:cxn ang="T5">
                  <a:pos x="T2" y="T3"/>
                </a:cxn>
              </a:cxnLst>
              <a:rect l="0" t="0" r="r" b="b"/>
              <a:pathLst>
                <a:path w="60" h="26">
                  <a:moveTo>
                    <a:pt x="60" y="11"/>
                  </a:moveTo>
                  <a:cubicBezTo>
                    <a:pt x="60" y="11"/>
                    <a:pt x="26" y="26"/>
                    <a:pt x="0" y="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0" name="Freeform 273">
              <a:extLst>
                <a:ext uri="{FF2B5EF4-FFF2-40B4-BE49-F238E27FC236}">
                  <a16:creationId xmlns:a16="http://schemas.microsoft.com/office/drawing/2014/main" id="{121DB3D6-E22D-489D-9DF2-8666AA36D8AD}"/>
                </a:ext>
              </a:extLst>
            </p:cNvPr>
            <p:cNvSpPr>
              <a:spLocks/>
            </p:cNvSpPr>
            <p:nvPr/>
          </p:nvSpPr>
          <p:spPr bwMode="auto">
            <a:xfrm>
              <a:off x="4651" y="1397"/>
              <a:ext cx="124" cy="75"/>
            </a:xfrm>
            <a:custGeom>
              <a:avLst/>
              <a:gdLst>
                <a:gd name="T0" fmla="*/ 0 w 86"/>
                <a:gd name="T1" fmla="*/ 156 h 52"/>
                <a:gd name="T2" fmla="*/ 258 w 86"/>
                <a:gd name="T3" fmla="*/ 136 h 52"/>
                <a:gd name="T4" fmla="*/ 0 60000 65536"/>
                <a:gd name="T5" fmla="*/ 0 60000 65536"/>
              </a:gdLst>
              <a:ahLst/>
              <a:cxnLst>
                <a:cxn ang="T4">
                  <a:pos x="T0" y="T1"/>
                </a:cxn>
                <a:cxn ang="T5">
                  <a:pos x="T2" y="T3"/>
                </a:cxn>
              </a:cxnLst>
              <a:rect l="0" t="0" r="r" b="b"/>
              <a:pathLst>
                <a:path w="86" h="52">
                  <a:moveTo>
                    <a:pt x="0" y="52"/>
                  </a:moveTo>
                  <a:cubicBezTo>
                    <a:pt x="0" y="52"/>
                    <a:pt x="53" y="0"/>
                    <a:pt x="86" y="45"/>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1" name="Freeform 274">
              <a:extLst>
                <a:ext uri="{FF2B5EF4-FFF2-40B4-BE49-F238E27FC236}">
                  <a16:creationId xmlns:a16="http://schemas.microsoft.com/office/drawing/2014/main" id="{6986671C-0D1E-4B04-BB9A-33A31465E10F}"/>
                </a:ext>
              </a:extLst>
            </p:cNvPr>
            <p:cNvSpPr>
              <a:spLocks/>
            </p:cNvSpPr>
            <p:nvPr/>
          </p:nvSpPr>
          <p:spPr bwMode="auto">
            <a:xfrm>
              <a:off x="4682" y="1359"/>
              <a:ext cx="58" cy="59"/>
            </a:xfrm>
            <a:custGeom>
              <a:avLst/>
              <a:gdLst>
                <a:gd name="T0" fmla="*/ 102 w 40"/>
                <a:gd name="T1" fmla="*/ 0 h 41"/>
                <a:gd name="T2" fmla="*/ 0 w 40"/>
                <a:gd name="T3" fmla="*/ 122 h 41"/>
                <a:gd name="T4" fmla="*/ 0 60000 65536"/>
                <a:gd name="T5" fmla="*/ 0 60000 65536"/>
              </a:gdLst>
              <a:ahLst/>
              <a:cxnLst>
                <a:cxn ang="T4">
                  <a:pos x="T0" y="T1"/>
                </a:cxn>
                <a:cxn ang="T5">
                  <a:pos x="T2" y="T3"/>
                </a:cxn>
              </a:cxnLst>
              <a:rect l="0" t="0" r="r" b="b"/>
              <a:pathLst>
                <a:path w="40" h="41">
                  <a:moveTo>
                    <a:pt x="33" y="0"/>
                  </a:moveTo>
                  <a:cubicBezTo>
                    <a:pt x="33" y="0"/>
                    <a:pt x="40" y="29"/>
                    <a:pt x="0" y="4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2" name="Freeform 275">
              <a:extLst>
                <a:ext uri="{FF2B5EF4-FFF2-40B4-BE49-F238E27FC236}">
                  <a16:creationId xmlns:a16="http://schemas.microsoft.com/office/drawing/2014/main" id="{247F724A-B6D1-45F1-B2A5-D9259740EEF2}"/>
                </a:ext>
              </a:extLst>
            </p:cNvPr>
            <p:cNvSpPr>
              <a:spLocks/>
            </p:cNvSpPr>
            <p:nvPr/>
          </p:nvSpPr>
          <p:spPr bwMode="auto">
            <a:xfrm>
              <a:off x="4703" y="1612"/>
              <a:ext cx="96" cy="71"/>
            </a:xfrm>
            <a:custGeom>
              <a:avLst/>
              <a:gdLst>
                <a:gd name="T0" fmla="*/ 0 w 67"/>
                <a:gd name="T1" fmla="*/ 109 h 49"/>
                <a:gd name="T2" fmla="*/ 198 w 67"/>
                <a:gd name="T3" fmla="*/ 0 h 49"/>
                <a:gd name="T4" fmla="*/ 0 60000 65536"/>
                <a:gd name="T5" fmla="*/ 0 60000 65536"/>
              </a:gdLst>
              <a:ahLst/>
              <a:cxnLst>
                <a:cxn ang="T4">
                  <a:pos x="T0" y="T1"/>
                </a:cxn>
                <a:cxn ang="T5">
                  <a:pos x="T2" y="T3"/>
                </a:cxn>
              </a:cxnLst>
              <a:rect l="0" t="0" r="r" b="b"/>
              <a:pathLst>
                <a:path w="67" h="49">
                  <a:moveTo>
                    <a:pt x="0" y="36"/>
                  </a:moveTo>
                  <a:cubicBezTo>
                    <a:pt x="0" y="36"/>
                    <a:pt x="44" y="49"/>
                    <a:pt x="67" y="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3" name="Freeform 276">
              <a:extLst>
                <a:ext uri="{FF2B5EF4-FFF2-40B4-BE49-F238E27FC236}">
                  <a16:creationId xmlns:a16="http://schemas.microsoft.com/office/drawing/2014/main" id="{B98667E8-9B68-4376-95B9-94AD8C22F2D9}"/>
                </a:ext>
              </a:extLst>
            </p:cNvPr>
            <p:cNvSpPr>
              <a:spLocks/>
            </p:cNvSpPr>
            <p:nvPr/>
          </p:nvSpPr>
          <p:spPr bwMode="auto">
            <a:xfrm>
              <a:off x="3062" y="1255"/>
              <a:ext cx="223" cy="163"/>
            </a:xfrm>
            <a:custGeom>
              <a:avLst/>
              <a:gdLst>
                <a:gd name="T0" fmla="*/ 0 w 154"/>
                <a:gd name="T1" fmla="*/ 0 h 113"/>
                <a:gd name="T2" fmla="*/ 55 w 154"/>
                <a:gd name="T3" fmla="*/ 13 h 113"/>
                <a:gd name="T4" fmla="*/ 103 w 154"/>
                <a:gd name="T5" fmla="*/ 27 h 113"/>
                <a:gd name="T6" fmla="*/ 177 w 154"/>
                <a:gd name="T7" fmla="*/ 94 h 113"/>
                <a:gd name="T8" fmla="*/ 203 w 154"/>
                <a:gd name="T9" fmla="*/ 127 h 113"/>
                <a:gd name="T10" fmla="*/ 264 w 154"/>
                <a:gd name="T11" fmla="*/ 100 h 113"/>
                <a:gd name="T12" fmla="*/ 426 w 154"/>
                <a:gd name="T13" fmla="*/ 56 h 113"/>
                <a:gd name="T14" fmla="*/ 468 w 154"/>
                <a:gd name="T15" fmla="*/ 75 h 113"/>
                <a:gd name="T16" fmla="*/ 366 w 154"/>
                <a:gd name="T17" fmla="*/ 100 h 113"/>
                <a:gd name="T18" fmla="*/ 298 w 154"/>
                <a:gd name="T19" fmla="*/ 189 h 113"/>
                <a:gd name="T20" fmla="*/ 300 w 154"/>
                <a:gd name="T21" fmla="*/ 267 h 113"/>
                <a:gd name="T22" fmla="*/ 310 w 154"/>
                <a:gd name="T23" fmla="*/ 339 h 113"/>
                <a:gd name="T24" fmla="*/ 245 w 154"/>
                <a:gd name="T25" fmla="*/ 203 h 113"/>
                <a:gd name="T26" fmla="*/ 162 w 154"/>
                <a:gd name="T27" fmla="*/ 117 h 113"/>
                <a:gd name="T28" fmla="*/ 74 w 154"/>
                <a:gd name="T29" fmla="*/ 56 h 113"/>
                <a:gd name="T30" fmla="*/ 1 w 154"/>
                <a:gd name="T31" fmla="*/ 1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4" h="113">
                  <a:moveTo>
                    <a:pt x="0" y="0"/>
                  </a:moveTo>
                  <a:cubicBezTo>
                    <a:pt x="5" y="3"/>
                    <a:pt x="13" y="3"/>
                    <a:pt x="18" y="4"/>
                  </a:cubicBezTo>
                  <a:cubicBezTo>
                    <a:pt x="24" y="5"/>
                    <a:pt x="28" y="6"/>
                    <a:pt x="34" y="9"/>
                  </a:cubicBezTo>
                  <a:cubicBezTo>
                    <a:pt x="44" y="14"/>
                    <a:pt x="53" y="22"/>
                    <a:pt x="58" y="31"/>
                  </a:cubicBezTo>
                  <a:cubicBezTo>
                    <a:pt x="61" y="36"/>
                    <a:pt x="61" y="40"/>
                    <a:pt x="67" y="42"/>
                  </a:cubicBezTo>
                  <a:cubicBezTo>
                    <a:pt x="75" y="43"/>
                    <a:pt x="81" y="37"/>
                    <a:pt x="87" y="33"/>
                  </a:cubicBezTo>
                  <a:cubicBezTo>
                    <a:pt x="102" y="24"/>
                    <a:pt x="121" y="16"/>
                    <a:pt x="140" y="19"/>
                  </a:cubicBezTo>
                  <a:cubicBezTo>
                    <a:pt x="144" y="19"/>
                    <a:pt x="150" y="22"/>
                    <a:pt x="154" y="25"/>
                  </a:cubicBezTo>
                  <a:cubicBezTo>
                    <a:pt x="144" y="25"/>
                    <a:pt x="130" y="29"/>
                    <a:pt x="121" y="33"/>
                  </a:cubicBezTo>
                  <a:cubicBezTo>
                    <a:pt x="108" y="38"/>
                    <a:pt x="100" y="49"/>
                    <a:pt x="98" y="63"/>
                  </a:cubicBezTo>
                  <a:cubicBezTo>
                    <a:pt x="97" y="72"/>
                    <a:pt x="97" y="81"/>
                    <a:pt x="99" y="89"/>
                  </a:cubicBezTo>
                  <a:cubicBezTo>
                    <a:pt x="101" y="96"/>
                    <a:pt x="105" y="106"/>
                    <a:pt x="102" y="113"/>
                  </a:cubicBezTo>
                  <a:cubicBezTo>
                    <a:pt x="98" y="97"/>
                    <a:pt x="93" y="80"/>
                    <a:pt x="81" y="68"/>
                  </a:cubicBezTo>
                  <a:cubicBezTo>
                    <a:pt x="71" y="59"/>
                    <a:pt x="64" y="47"/>
                    <a:pt x="53" y="39"/>
                  </a:cubicBezTo>
                  <a:cubicBezTo>
                    <a:pt x="44" y="32"/>
                    <a:pt x="33" y="27"/>
                    <a:pt x="24" y="19"/>
                  </a:cubicBezTo>
                  <a:cubicBezTo>
                    <a:pt x="17" y="12"/>
                    <a:pt x="10" y="5"/>
                    <a:pt x="1" y="1"/>
                  </a:cubicBezTo>
                </a:path>
              </a:pathLst>
            </a:custGeom>
            <a:solidFill>
              <a:srgbClr val="F8C4B7"/>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4" name="Freeform 277">
              <a:extLst>
                <a:ext uri="{FF2B5EF4-FFF2-40B4-BE49-F238E27FC236}">
                  <a16:creationId xmlns:a16="http://schemas.microsoft.com/office/drawing/2014/main" id="{04FD70F3-2A8D-46DB-A104-48A9AFEDEFD6}"/>
                </a:ext>
              </a:extLst>
            </p:cNvPr>
            <p:cNvSpPr>
              <a:spLocks/>
            </p:cNvSpPr>
            <p:nvPr/>
          </p:nvSpPr>
          <p:spPr bwMode="auto">
            <a:xfrm>
              <a:off x="3148" y="1479"/>
              <a:ext cx="160" cy="1026"/>
            </a:xfrm>
            <a:custGeom>
              <a:avLst/>
              <a:gdLst>
                <a:gd name="T0" fmla="*/ 179 w 111"/>
                <a:gd name="T1" fmla="*/ 0 h 709"/>
                <a:gd name="T2" fmla="*/ 183 w 111"/>
                <a:gd name="T3" fmla="*/ 673 h 709"/>
                <a:gd name="T4" fmla="*/ 117 w 111"/>
                <a:gd name="T5" fmla="*/ 1275 h 709"/>
                <a:gd name="T6" fmla="*/ 192 w 111"/>
                <a:gd name="T7" fmla="*/ 2149 h 709"/>
                <a:gd name="T8" fmla="*/ 108 w 111"/>
                <a:gd name="T9" fmla="*/ 1376 h 709"/>
                <a:gd name="T10" fmla="*/ 169 w 111"/>
                <a:gd name="T11" fmla="*/ 632 h 709"/>
                <a:gd name="T12" fmla="*/ 179 w 111"/>
                <a:gd name="T13" fmla="*/ 0 h 7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709">
                  <a:moveTo>
                    <a:pt x="60" y="0"/>
                  </a:moveTo>
                  <a:cubicBezTo>
                    <a:pt x="60" y="0"/>
                    <a:pt x="111" y="98"/>
                    <a:pt x="61" y="222"/>
                  </a:cubicBezTo>
                  <a:cubicBezTo>
                    <a:pt x="12" y="346"/>
                    <a:pt x="35" y="396"/>
                    <a:pt x="39" y="421"/>
                  </a:cubicBezTo>
                  <a:cubicBezTo>
                    <a:pt x="43" y="446"/>
                    <a:pt x="85" y="580"/>
                    <a:pt x="64" y="709"/>
                  </a:cubicBezTo>
                  <a:cubicBezTo>
                    <a:pt x="64" y="709"/>
                    <a:pt x="72" y="537"/>
                    <a:pt x="36" y="454"/>
                  </a:cubicBezTo>
                  <a:cubicBezTo>
                    <a:pt x="0" y="372"/>
                    <a:pt x="31" y="258"/>
                    <a:pt x="56" y="209"/>
                  </a:cubicBezTo>
                  <a:cubicBezTo>
                    <a:pt x="81" y="160"/>
                    <a:pt x="80" y="33"/>
                    <a:pt x="60" y="0"/>
                  </a:cubicBezTo>
                  <a:close/>
                </a:path>
              </a:pathLst>
            </a:custGeom>
            <a:solidFill>
              <a:srgbClr val="F8C4B7"/>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5" name="Freeform 278">
              <a:extLst>
                <a:ext uri="{FF2B5EF4-FFF2-40B4-BE49-F238E27FC236}">
                  <a16:creationId xmlns:a16="http://schemas.microsoft.com/office/drawing/2014/main" id="{80731F72-7C28-4D7E-8EBC-53EFEB651810}"/>
                </a:ext>
              </a:extLst>
            </p:cNvPr>
            <p:cNvSpPr>
              <a:spLocks/>
            </p:cNvSpPr>
            <p:nvPr/>
          </p:nvSpPr>
          <p:spPr bwMode="auto">
            <a:xfrm>
              <a:off x="3273" y="2720"/>
              <a:ext cx="59" cy="91"/>
            </a:xfrm>
            <a:custGeom>
              <a:avLst/>
              <a:gdLst>
                <a:gd name="T0" fmla="*/ 89 w 41"/>
                <a:gd name="T1" fmla="*/ 6 h 63"/>
                <a:gd name="T2" fmla="*/ 117 w 41"/>
                <a:gd name="T3" fmla="*/ 19 h 63"/>
                <a:gd name="T4" fmla="*/ 114 w 41"/>
                <a:gd name="T5" fmla="*/ 52 h 63"/>
                <a:gd name="T6" fmla="*/ 76 w 41"/>
                <a:gd name="T7" fmla="*/ 127 h 63"/>
                <a:gd name="T8" fmla="*/ 47 w 41"/>
                <a:gd name="T9" fmla="*/ 160 h 63"/>
                <a:gd name="T10" fmla="*/ 19 w 41"/>
                <a:gd name="T11" fmla="*/ 182 h 63"/>
                <a:gd name="T12" fmla="*/ 0 w 41"/>
                <a:gd name="T13" fmla="*/ 163 h 63"/>
                <a:gd name="T14" fmla="*/ 42 w 41"/>
                <a:gd name="T15" fmla="*/ 88 h 63"/>
                <a:gd name="T16" fmla="*/ 94 w 41"/>
                <a:gd name="T17" fmla="*/ 6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63">
                  <a:moveTo>
                    <a:pt x="30" y="2"/>
                  </a:moveTo>
                  <a:cubicBezTo>
                    <a:pt x="35" y="2"/>
                    <a:pt x="38" y="0"/>
                    <a:pt x="39" y="6"/>
                  </a:cubicBezTo>
                  <a:cubicBezTo>
                    <a:pt x="41" y="9"/>
                    <a:pt x="39" y="13"/>
                    <a:pt x="38" y="17"/>
                  </a:cubicBezTo>
                  <a:cubicBezTo>
                    <a:pt x="36" y="26"/>
                    <a:pt x="30" y="34"/>
                    <a:pt x="26" y="42"/>
                  </a:cubicBezTo>
                  <a:cubicBezTo>
                    <a:pt x="23" y="46"/>
                    <a:pt x="20" y="49"/>
                    <a:pt x="16" y="53"/>
                  </a:cubicBezTo>
                  <a:cubicBezTo>
                    <a:pt x="13" y="55"/>
                    <a:pt x="10" y="59"/>
                    <a:pt x="6" y="60"/>
                  </a:cubicBezTo>
                  <a:cubicBezTo>
                    <a:pt x="2" y="63"/>
                    <a:pt x="0" y="59"/>
                    <a:pt x="0" y="54"/>
                  </a:cubicBezTo>
                  <a:cubicBezTo>
                    <a:pt x="1" y="45"/>
                    <a:pt x="9" y="36"/>
                    <a:pt x="14" y="29"/>
                  </a:cubicBezTo>
                  <a:cubicBezTo>
                    <a:pt x="21" y="20"/>
                    <a:pt x="25" y="10"/>
                    <a:pt x="31" y="2"/>
                  </a:cubicBezTo>
                </a:path>
              </a:pathLst>
            </a:custGeom>
            <a:solidFill>
              <a:srgbClr val="CE806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6" name="Freeform 279">
              <a:extLst>
                <a:ext uri="{FF2B5EF4-FFF2-40B4-BE49-F238E27FC236}">
                  <a16:creationId xmlns:a16="http://schemas.microsoft.com/office/drawing/2014/main" id="{3C309842-5BDD-4551-9FD0-67E470F18CEA}"/>
                </a:ext>
              </a:extLst>
            </p:cNvPr>
            <p:cNvSpPr>
              <a:spLocks/>
            </p:cNvSpPr>
            <p:nvPr/>
          </p:nvSpPr>
          <p:spPr bwMode="auto">
            <a:xfrm>
              <a:off x="3259" y="2707"/>
              <a:ext cx="59" cy="97"/>
            </a:xfrm>
            <a:custGeom>
              <a:avLst/>
              <a:gdLst>
                <a:gd name="T0" fmla="*/ 122 w 41"/>
                <a:gd name="T1" fmla="*/ 25 h 67"/>
                <a:gd name="T2" fmla="*/ 81 w 41"/>
                <a:gd name="T3" fmla="*/ 55 h 67"/>
                <a:gd name="T4" fmla="*/ 50 w 41"/>
                <a:gd name="T5" fmla="*/ 107 h 67"/>
                <a:gd name="T6" fmla="*/ 27 w 41"/>
                <a:gd name="T7" fmla="*/ 158 h 67"/>
                <a:gd name="T8" fmla="*/ 19 w 41"/>
                <a:gd name="T9" fmla="*/ 203 h 67"/>
                <a:gd name="T10" fmla="*/ 1 w 41"/>
                <a:gd name="T11" fmla="*/ 155 h 67"/>
                <a:gd name="T12" fmla="*/ 19 w 41"/>
                <a:gd name="T13" fmla="*/ 135 h 67"/>
                <a:gd name="T14" fmla="*/ 35 w 41"/>
                <a:gd name="T15" fmla="*/ 97 h 67"/>
                <a:gd name="T16" fmla="*/ 119 w 41"/>
                <a:gd name="T17" fmla="*/ 2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67">
                  <a:moveTo>
                    <a:pt x="41" y="8"/>
                  </a:moveTo>
                  <a:cubicBezTo>
                    <a:pt x="34" y="8"/>
                    <a:pt x="31" y="13"/>
                    <a:pt x="27" y="18"/>
                  </a:cubicBezTo>
                  <a:cubicBezTo>
                    <a:pt x="24" y="24"/>
                    <a:pt x="20" y="29"/>
                    <a:pt x="17" y="35"/>
                  </a:cubicBezTo>
                  <a:cubicBezTo>
                    <a:pt x="14" y="41"/>
                    <a:pt x="12" y="47"/>
                    <a:pt x="9" y="52"/>
                  </a:cubicBezTo>
                  <a:cubicBezTo>
                    <a:pt x="5" y="57"/>
                    <a:pt x="3" y="61"/>
                    <a:pt x="6" y="67"/>
                  </a:cubicBezTo>
                  <a:cubicBezTo>
                    <a:pt x="2" y="64"/>
                    <a:pt x="0" y="56"/>
                    <a:pt x="1" y="51"/>
                  </a:cubicBezTo>
                  <a:cubicBezTo>
                    <a:pt x="2" y="48"/>
                    <a:pt x="5" y="46"/>
                    <a:pt x="6" y="44"/>
                  </a:cubicBezTo>
                  <a:cubicBezTo>
                    <a:pt x="9" y="40"/>
                    <a:pt x="10" y="36"/>
                    <a:pt x="12" y="32"/>
                  </a:cubicBezTo>
                  <a:cubicBezTo>
                    <a:pt x="16" y="22"/>
                    <a:pt x="28" y="0"/>
                    <a:pt x="40" y="7"/>
                  </a:cubicBezTo>
                </a:path>
              </a:pathLst>
            </a:custGeom>
            <a:solidFill>
              <a:srgbClr val="F8C4B7"/>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7" name="Freeform 280">
              <a:extLst>
                <a:ext uri="{FF2B5EF4-FFF2-40B4-BE49-F238E27FC236}">
                  <a16:creationId xmlns:a16="http://schemas.microsoft.com/office/drawing/2014/main" id="{28997DBD-19A6-40E2-A77C-4E511814C0F1}"/>
                </a:ext>
              </a:extLst>
            </p:cNvPr>
            <p:cNvSpPr>
              <a:spLocks/>
            </p:cNvSpPr>
            <p:nvPr/>
          </p:nvSpPr>
          <p:spPr bwMode="auto">
            <a:xfrm>
              <a:off x="2986" y="1269"/>
              <a:ext cx="237" cy="1524"/>
            </a:xfrm>
            <a:custGeom>
              <a:avLst/>
              <a:gdLst>
                <a:gd name="T0" fmla="*/ 123 w 164"/>
                <a:gd name="T1" fmla="*/ 9 h 1053"/>
                <a:gd name="T2" fmla="*/ 389 w 164"/>
                <a:gd name="T3" fmla="*/ 206 h 1053"/>
                <a:gd name="T4" fmla="*/ 475 w 164"/>
                <a:gd name="T5" fmla="*/ 360 h 1053"/>
                <a:gd name="T6" fmla="*/ 468 w 164"/>
                <a:gd name="T7" fmla="*/ 582 h 1053"/>
                <a:gd name="T8" fmla="*/ 493 w 164"/>
                <a:gd name="T9" fmla="*/ 767 h 1053"/>
                <a:gd name="T10" fmla="*/ 438 w 164"/>
                <a:gd name="T11" fmla="*/ 949 h 1053"/>
                <a:gd name="T12" fmla="*/ 371 w 164"/>
                <a:gd name="T13" fmla="*/ 1352 h 1053"/>
                <a:gd name="T14" fmla="*/ 332 w 164"/>
                <a:gd name="T15" fmla="*/ 1537 h 1053"/>
                <a:gd name="T16" fmla="*/ 366 w 164"/>
                <a:gd name="T17" fmla="*/ 1757 h 1053"/>
                <a:gd name="T18" fmla="*/ 374 w 164"/>
                <a:gd name="T19" fmla="*/ 2169 h 1053"/>
                <a:gd name="T20" fmla="*/ 455 w 164"/>
                <a:gd name="T21" fmla="*/ 2547 h 1053"/>
                <a:gd name="T22" fmla="*/ 395 w 164"/>
                <a:gd name="T23" fmla="*/ 2928 h 1053"/>
                <a:gd name="T24" fmla="*/ 319 w 164"/>
                <a:gd name="T25" fmla="*/ 3052 h 1053"/>
                <a:gd name="T26" fmla="*/ 84 w 164"/>
                <a:gd name="T27" fmla="*/ 3159 h 1053"/>
                <a:gd name="T28" fmla="*/ 14 w 164"/>
                <a:gd name="T29" fmla="*/ 2856 h 1053"/>
                <a:gd name="T30" fmla="*/ 6 w 164"/>
                <a:gd name="T31" fmla="*/ 2136 h 1053"/>
                <a:gd name="T32" fmla="*/ 103 w 164"/>
                <a:gd name="T33" fmla="*/ 664 h 1053"/>
                <a:gd name="T34" fmla="*/ 123 w 164"/>
                <a:gd name="T35" fmla="*/ 135 h 10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4" h="1053">
                  <a:moveTo>
                    <a:pt x="41" y="3"/>
                  </a:moveTo>
                  <a:cubicBezTo>
                    <a:pt x="90" y="0"/>
                    <a:pt x="105" y="34"/>
                    <a:pt x="129" y="68"/>
                  </a:cubicBezTo>
                  <a:cubicBezTo>
                    <a:pt x="140" y="83"/>
                    <a:pt x="154" y="98"/>
                    <a:pt x="158" y="119"/>
                  </a:cubicBezTo>
                  <a:cubicBezTo>
                    <a:pt x="162" y="143"/>
                    <a:pt x="155" y="169"/>
                    <a:pt x="155" y="192"/>
                  </a:cubicBezTo>
                  <a:cubicBezTo>
                    <a:pt x="155" y="212"/>
                    <a:pt x="164" y="233"/>
                    <a:pt x="163" y="253"/>
                  </a:cubicBezTo>
                  <a:cubicBezTo>
                    <a:pt x="161" y="273"/>
                    <a:pt x="149" y="293"/>
                    <a:pt x="145" y="313"/>
                  </a:cubicBezTo>
                  <a:cubicBezTo>
                    <a:pt x="136" y="360"/>
                    <a:pt x="144" y="402"/>
                    <a:pt x="123" y="446"/>
                  </a:cubicBezTo>
                  <a:cubicBezTo>
                    <a:pt x="112" y="470"/>
                    <a:pt x="105" y="481"/>
                    <a:pt x="110" y="507"/>
                  </a:cubicBezTo>
                  <a:cubicBezTo>
                    <a:pt x="114" y="533"/>
                    <a:pt x="121" y="554"/>
                    <a:pt x="121" y="580"/>
                  </a:cubicBezTo>
                  <a:cubicBezTo>
                    <a:pt x="121" y="629"/>
                    <a:pt x="97" y="671"/>
                    <a:pt x="124" y="716"/>
                  </a:cubicBezTo>
                  <a:cubicBezTo>
                    <a:pt x="148" y="753"/>
                    <a:pt x="146" y="797"/>
                    <a:pt x="151" y="840"/>
                  </a:cubicBezTo>
                  <a:cubicBezTo>
                    <a:pt x="154" y="881"/>
                    <a:pt x="146" y="930"/>
                    <a:pt x="131" y="966"/>
                  </a:cubicBezTo>
                  <a:cubicBezTo>
                    <a:pt x="124" y="981"/>
                    <a:pt x="112" y="993"/>
                    <a:pt x="106" y="1007"/>
                  </a:cubicBezTo>
                  <a:cubicBezTo>
                    <a:pt x="84" y="1011"/>
                    <a:pt x="51" y="1053"/>
                    <a:pt x="28" y="1042"/>
                  </a:cubicBezTo>
                  <a:cubicBezTo>
                    <a:pt x="0" y="1027"/>
                    <a:pt x="5" y="967"/>
                    <a:pt x="5" y="942"/>
                  </a:cubicBezTo>
                  <a:cubicBezTo>
                    <a:pt x="5" y="863"/>
                    <a:pt x="3" y="784"/>
                    <a:pt x="2" y="705"/>
                  </a:cubicBezTo>
                  <a:cubicBezTo>
                    <a:pt x="1" y="542"/>
                    <a:pt x="34" y="381"/>
                    <a:pt x="34" y="219"/>
                  </a:cubicBezTo>
                  <a:cubicBezTo>
                    <a:pt x="34" y="172"/>
                    <a:pt x="69" y="87"/>
                    <a:pt x="41" y="44"/>
                  </a:cubicBezTo>
                </a:path>
              </a:pathLst>
            </a:custGeom>
            <a:solidFill>
              <a:srgbClr val="CE806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8" name="Freeform 281">
              <a:extLst>
                <a:ext uri="{FF2B5EF4-FFF2-40B4-BE49-F238E27FC236}">
                  <a16:creationId xmlns:a16="http://schemas.microsoft.com/office/drawing/2014/main" id="{A93944AB-7A70-4474-9FCB-5194FF168AB9}"/>
                </a:ext>
              </a:extLst>
            </p:cNvPr>
            <p:cNvSpPr>
              <a:spLocks/>
            </p:cNvSpPr>
            <p:nvPr/>
          </p:nvSpPr>
          <p:spPr bwMode="auto">
            <a:xfrm>
              <a:off x="951" y="1039"/>
              <a:ext cx="2273" cy="2605"/>
            </a:xfrm>
            <a:custGeom>
              <a:avLst/>
              <a:gdLst>
                <a:gd name="T0" fmla="*/ 4653 w 1574"/>
                <a:gd name="T1" fmla="*/ 706 h 1800"/>
                <a:gd name="T2" fmla="*/ 4368 w 1574"/>
                <a:gd name="T3" fmla="*/ 460 h 1800"/>
                <a:gd name="T4" fmla="*/ 4028 w 1574"/>
                <a:gd name="T5" fmla="*/ 436 h 1800"/>
                <a:gd name="T6" fmla="*/ 3785 w 1574"/>
                <a:gd name="T7" fmla="*/ 357 h 1800"/>
                <a:gd name="T8" fmla="*/ 3334 w 1574"/>
                <a:gd name="T9" fmla="*/ 366 h 1800"/>
                <a:gd name="T10" fmla="*/ 3085 w 1574"/>
                <a:gd name="T11" fmla="*/ 161 h 1800"/>
                <a:gd name="T12" fmla="*/ 2816 w 1574"/>
                <a:gd name="T13" fmla="*/ 347 h 1800"/>
                <a:gd name="T14" fmla="*/ 2728 w 1574"/>
                <a:gd name="T15" fmla="*/ 327 h 1800"/>
                <a:gd name="T16" fmla="*/ 2331 w 1574"/>
                <a:gd name="T17" fmla="*/ 300 h 1800"/>
                <a:gd name="T18" fmla="*/ 2231 w 1574"/>
                <a:gd name="T19" fmla="*/ 304 h 1800"/>
                <a:gd name="T20" fmla="*/ 1586 w 1574"/>
                <a:gd name="T21" fmla="*/ 357 h 1800"/>
                <a:gd name="T22" fmla="*/ 1086 w 1574"/>
                <a:gd name="T23" fmla="*/ 632 h 1800"/>
                <a:gd name="T24" fmla="*/ 686 w 1574"/>
                <a:gd name="T25" fmla="*/ 863 h 1800"/>
                <a:gd name="T26" fmla="*/ 432 w 1574"/>
                <a:gd name="T27" fmla="*/ 1207 h 1800"/>
                <a:gd name="T28" fmla="*/ 235 w 1574"/>
                <a:gd name="T29" fmla="*/ 1517 h 1800"/>
                <a:gd name="T30" fmla="*/ 235 w 1574"/>
                <a:gd name="T31" fmla="*/ 1724 h 1800"/>
                <a:gd name="T32" fmla="*/ 117 w 1574"/>
                <a:gd name="T33" fmla="*/ 2070 h 1800"/>
                <a:gd name="T34" fmla="*/ 156 w 1574"/>
                <a:gd name="T35" fmla="*/ 2304 h 1800"/>
                <a:gd name="T36" fmla="*/ 114 w 1574"/>
                <a:gd name="T37" fmla="*/ 2698 h 1800"/>
                <a:gd name="T38" fmla="*/ 133 w 1574"/>
                <a:gd name="T39" fmla="*/ 3174 h 1800"/>
                <a:gd name="T40" fmla="*/ 29 w 1574"/>
                <a:gd name="T41" fmla="*/ 3518 h 1800"/>
                <a:gd name="T42" fmla="*/ 165 w 1574"/>
                <a:gd name="T43" fmla="*/ 3776 h 1800"/>
                <a:gd name="T44" fmla="*/ 84 w 1574"/>
                <a:gd name="T45" fmla="*/ 3947 h 1800"/>
                <a:gd name="T46" fmla="*/ 235 w 1574"/>
                <a:gd name="T47" fmla="*/ 4113 h 1800"/>
                <a:gd name="T48" fmla="*/ 103 w 1574"/>
                <a:gd name="T49" fmla="*/ 4340 h 1800"/>
                <a:gd name="T50" fmla="*/ 196 w 1574"/>
                <a:gd name="T51" fmla="*/ 4534 h 1800"/>
                <a:gd name="T52" fmla="*/ 137 w 1574"/>
                <a:gd name="T53" fmla="*/ 4731 h 1800"/>
                <a:gd name="T54" fmla="*/ 225 w 1574"/>
                <a:gd name="T55" fmla="*/ 4908 h 1800"/>
                <a:gd name="T56" fmla="*/ 188 w 1574"/>
                <a:gd name="T57" fmla="*/ 5129 h 1800"/>
                <a:gd name="T58" fmla="*/ 344 w 1574"/>
                <a:gd name="T59" fmla="*/ 5207 h 1800"/>
                <a:gd name="T60" fmla="*/ 482 w 1574"/>
                <a:gd name="T61" fmla="*/ 5404 h 1800"/>
                <a:gd name="T62" fmla="*/ 686 w 1574"/>
                <a:gd name="T63" fmla="*/ 5279 h 1800"/>
                <a:gd name="T64" fmla="*/ 976 w 1574"/>
                <a:gd name="T65" fmla="*/ 5311 h 1800"/>
                <a:gd name="T66" fmla="*/ 1126 w 1574"/>
                <a:gd name="T67" fmla="*/ 5025 h 1800"/>
                <a:gd name="T68" fmla="*/ 1443 w 1574"/>
                <a:gd name="T69" fmla="*/ 5041 h 1800"/>
                <a:gd name="T70" fmla="*/ 1567 w 1574"/>
                <a:gd name="T71" fmla="*/ 4745 h 1800"/>
                <a:gd name="T72" fmla="*/ 1846 w 1574"/>
                <a:gd name="T73" fmla="*/ 4702 h 1800"/>
                <a:gd name="T74" fmla="*/ 1994 w 1574"/>
                <a:gd name="T75" fmla="*/ 4453 h 1800"/>
                <a:gd name="T76" fmla="*/ 2344 w 1574"/>
                <a:gd name="T77" fmla="*/ 4482 h 1800"/>
                <a:gd name="T78" fmla="*/ 2504 w 1574"/>
                <a:gd name="T79" fmla="*/ 4113 h 1800"/>
                <a:gd name="T80" fmla="*/ 2760 w 1574"/>
                <a:gd name="T81" fmla="*/ 4216 h 1800"/>
                <a:gd name="T82" fmla="*/ 2969 w 1574"/>
                <a:gd name="T83" fmla="*/ 4087 h 1800"/>
                <a:gd name="T84" fmla="*/ 3160 w 1574"/>
                <a:gd name="T85" fmla="*/ 4135 h 1800"/>
                <a:gd name="T86" fmla="*/ 3391 w 1574"/>
                <a:gd name="T87" fmla="*/ 3919 h 1800"/>
                <a:gd name="T88" fmla="*/ 3771 w 1574"/>
                <a:gd name="T89" fmla="*/ 3994 h 1800"/>
                <a:gd name="T90" fmla="*/ 4012 w 1574"/>
                <a:gd name="T91" fmla="*/ 3714 h 1800"/>
                <a:gd name="T92" fmla="*/ 4415 w 1574"/>
                <a:gd name="T93" fmla="*/ 3605 h 1800"/>
                <a:gd name="T94" fmla="*/ 4586 w 1574"/>
                <a:gd name="T95" fmla="*/ 3334 h 1800"/>
                <a:gd name="T96" fmla="*/ 4625 w 1574"/>
                <a:gd name="T97" fmla="*/ 3083 h 1800"/>
                <a:gd name="T98" fmla="*/ 4586 w 1574"/>
                <a:gd name="T99" fmla="*/ 2922 h 1800"/>
                <a:gd name="T100" fmla="*/ 4523 w 1574"/>
                <a:gd name="T101" fmla="*/ 2460 h 1800"/>
                <a:gd name="T102" fmla="*/ 4508 w 1574"/>
                <a:gd name="T103" fmla="*/ 1844 h 1800"/>
                <a:gd name="T104" fmla="*/ 4605 w 1574"/>
                <a:gd name="T105" fmla="*/ 1294 h 1800"/>
                <a:gd name="T106" fmla="*/ 4664 w 1574"/>
                <a:gd name="T107" fmla="*/ 942 h 1800"/>
                <a:gd name="T108" fmla="*/ 4653 w 1574"/>
                <a:gd name="T109" fmla="*/ 706 h 18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74" h="1800">
                  <a:moveTo>
                    <a:pt x="1545" y="233"/>
                  </a:moveTo>
                  <a:cubicBezTo>
                    <a:pt x="1545" y="233"/>
                    <a:pt x="1513" y="197"/>
                    <a:pt x="1451" y="152"/>
                  </a:cubicBezTo>
                  <a:cubicBezTo>
                    <a:pt x="1441" y="144"/>
                    <a:pt x="1364" y="131"/>
                    <a:pt x="1337" y="144"/>
                  </a:cubicBezTo>
                  <a:cubicBezTo>
                    <a:pt x="1309" y="157"/>
                    <a:pt x="1312" y="100"/>
                    <a:pt x="1257" y="118"/>
                  </a:cubicBezTo>
                  <a:cubicBezTo>
                    <a:pt x="1257" y="118"/>
                    <a:pt x="1146" y="47"/>
                    <a:pt x="1107" y="121"/>
                  </a:cubicBezTo>
                  <a:cubicBezTo>
                    <a:pt x="1107" y="121"/>
                    <a:pt x="1110" y="63"/>
                    <a:pt x="1024" y="53"/>
                  </a:cubicBezTo>
                  <a:cubicBezTo>
                    <a:pt x="939" y="44"/>
                    <a:pt x="935" y="115"/>
                    <a:pt x="935" y="115"/>
                  </a:cubicBezTo>
                  <a:cubicBezTo>
                    <a:pt x="935" y="115"/>
                    <a:pt x="914" y="120"/>
                    <a:pt x="906" y="108"/>
                  </a:cubicBezTo>
                  <a:cubicBezTo>
                    <a:pt x="898" y="97"/>
                    <a:pt x="822" y="40"/>
                    <a:pt x="774" y="99"/>
                  </a:cubicBezTo>
                  <a:cubicBezTo>
                    <a:pt x="774" y="99"/>
                    <a:pt x="748" y="113"/>
                    <a:pt x="741" y="100"/>
                  </a:cubicBezTo>
                  <a:cubicBezTo>
                    <a:pt x="735" y="87"/>
                    <a:pt x="609" y="0"/>
                    <a:pt x="526" y="118"/>
                  </a:cubicBezTo>
                  <a:cubicBezTo>
                    <a:pt x="526" y="118"/>
                    <a:pt x="432" y="66"/>
                    <a:pt x="361" y="209"/>
                  </a:cubicBezTo>
                  <a:cubicBezTo>
                    <a:pt x="361" y="209"/>
                    <a:pt x="256" y="204"/>
                    <a:pt x="228" y="285"/>
                  </a:cubicBezTo>
                  <a:cubicBezTo>
                    <a:pt x="201" y="366"/>
                    <a:pt x="153" y="282"/>
                    <a:pt x="143" y="398"/>
                  </a:cubicBezTo>
                  <a:cubicBezTo>
                    <a:pt x="138" y="451"/>
                    <a:pt x="59" y="419"/>
                    <a:pt x="78" y="500"/>
                  </a:cubicBezTo>
                  <a:cubicBezTo>
                    <a:pt x="78" y="500"/>
                    <a:pt x="107" y="547"/>
                    <a:pt x="78" y="569"/>
                  </a:cubicBezTo>
                  <a:cubicBezTo>
                    <a:pt x="49" y="592"/>
                    <a:pt x="15" y="639"/>
                    <a:pt x="39" y="683"/>
                  </a:cubicBezTo>
                  <a:cubicBezTo>
                    <a:pt x="63" y="726"/>
                    <a:pt x="73" y="752"/>
                    <a:pt x="52" y="760"/>
                  </a:cubicBezTo>
                  <a:cubicBezTo>
                    <a:pt x="31" y="768"/>
                    <a:pt x="0" y="836"/>
                    <a:pt x="38" y="890"/>
                  </a:cubicBezTo>
                  <a:cubicBezTo>
                    <a:pt x="75" y="943"/>
                    <a:pt x="13" y="961"/>
                    <a:pt x="44" y="1047"/>
                  </a:cubicBezTo>
                  <a:cubicBezTo>
                    <a:pt x="75" y="1132"/>
                    <a:pt x="18" y="1102"/>
                    <a:pt x="10" y="1161"/>
                  </a:cubicBezTo>
                  <a:cubicBezTo>
                    <a:pt x="2" y="1221"/>
                    <a:pt x="59" y="1213"/>
                    <a:pt x="55" y="1246"/>
                  </a:cubicBezTo>
                  <a:cubicBezTo>
                    <a:pt x="52" y="1278"/>
                    <a:pt x="23" y="1257"/>
                    <a:pt x="28" y="1302"/>
                  </a:cubicBezTo>
                  <a:cubicBezTo>
                    <a:pt x="33" y="1348"/>
                    <a:pt x="78" y="1335"/>
                    <a:pt x="78" y="1357"/>
                  </a:cubicBezTo>
                  <a:cubicBezTo>
                    <a:pt x="78" y="1380"/>
                    <a:pt x="36" y="1401"/>
                    <a:pt x="34" y="1432"/>
                  </a:cubicBezTo>
                  <a:cubicBezTo>
                    <a:pt x="33" y="1462"/>
                    <a:pt x="67" y="1475"/>
                    <a:pt x="65" y="1496"/>
                  </a:cubicBezTo>
                  <a:cubicBezTo>
                    <a:pt x="63" y="1517"/>
                    <a:pt x="46" y="1529"/>
                    <a:pt x="46" y="1561"/>
                  </a:cubicBezTo>
                  <a:cubicBezTo>
                    <a:pt x="46" y="1593"/>
                    <a:pt x="78" y="1595"/>
                    <a:pt x="75" y="1619"/>
                  </a:cubicBezTo>
                  <a:cubicBezTo>
                    <a:pt x="72" y="1644"/>
                    <a:pt x="50" y="1668"/>
                    <a:pt x="62" y="1692"/>
                  </a:cubicBezTo>
                  <a:cubicBezTo>
                    <a:pt x="73" y="1716"/>
                    <a:pt x="114" y="1718"/>
                    <a:pt x="114" y="1718"/>
                  </a:cubicBezTo>
                  <a:cubicBezTo>
                    <a:pt x="114" y="1718"/>
                    <a:pt x="107" y="1765"/>
                    <a:pt x="160" y="1783"/>
                  </a:cubicBezTo>
                  <a:cubicBezTo>
                    <a:pt x="214" y="1800"/>
                    <a:pt x="228" y="1742"/>
                    <a:pt x="228" y="1742"/>
                  </a:cubicBezTo>
                  <a:cubicBezTo>
                    <a:pt x="228" y="1742"/>
                    <a:pt x="287" y="1779"/>
                    <a:pt x="324" y="1752"/>
                  </a:cubicBezTo>
                  <a:cubicBezTo>
                    <a:pt x="361" y="1724"/>
                    <a:pt x="355" y="1671"/>
                    <a:pt x="374" y="1658"/>
                  </a:cubicBezTo>
                  <a:cubicBezTo>
                    <a:pt x="393" y="1645"/>
                    <a:pt x="448" y="1690"/>
                    <a:pt x="479" y="1663"/>
                  </a:cubicBezTo>
                  <a:cubicBezTo>
                    <a:pt x="510" y="1635"/>
                    <a:pt x="503" y="1580"/>
                    <a:pt x="520" y="1566"/>
                  </a:cubicBezTo>
                  <a:cubicBezTo>
                    <a:pt x="536" y="1551"/>
                    <a:pt x="565" y="1582"/>
                    <a:pt x="613" y="1551"/>
                  </a:cubicBezTo>
                  <a:cubicBezTo>
                    <a:pt x="662" y="1521"/>
                    <a:pt x="631" y="1485"/>
                    <a:pt x="662" y="1469"/>
                  </a:cubicBezTo>
                  <a:cubicBezTo>
                    <a:pt x="693" y="1453"/>
                    <a:pt x="738" y="1506"/>
                    <a:pt x="778" y="1479"/>
                  </a:cubicBezTo>
                  <a:cubicBezTo>
                    <a:pt x="819" y="1451"/>
                    <a:pt x="814" y="1365"/>
                    <a:pt x="832" y="1357"/>
                  </a:cubicBezTo>
                  <a:cubicBezTo>
                    <a:pt x="850" y="1349"/>
                    <a:pt x="850" y="1396"/>
                    <a:pt x="916" y="1391"/>
                  </a:cubicBezTo>
                  <a:cubicBezTo>
                    <a:pt x="982" y="1386"/>
                    <a:pt x="986" y="1348"/>
                    <a:pt x="986" y="1348"/>
                  </a:cubicBezTo>
                  <a:cubicBezTo>
                    <a:pt x="986" y="1348"/>
                    <a:pt x="1013" y="1369"/>
                    <a:pt x="1049" y="1364"/>
                  </a:cubicBezTo>
                  <a:cubicBezTo>
                    <a:pt x="1084" y="1359"/>
                    <a:pt x="1102" y="1293"/>
                    <a:pt x="1126" y="1293"/>
                  </a:cubicBezTo>
                  <a:cubicBezTo>
                    <a:pt x="1151" y="1293"/>
                    <a:pt x="1163" y="1338"/>
                    <a:pt x="1252" y="1318"/>
                  </a:cubicBezTo>
                  <a:cubicBezTo>
                    <a:pt x="1341" y="1299"/>
                    <a:pt x="1332" y="1225"/>
                    <a:pt x="1332" y="1225"/>
                  </a:cubicBezTo>
                  <a:cubicBezTo>
                    <a:pt x="1332" y="1225"/>
                    <a:pt x="1439" y="1233"/>
                    <a:pt x="1466" y="1189"/>
                  </a:cubicBezTo>
                  <a:cubicBezTo>
                    <a:pt x="1494" y="1145"/>
                    <a:pt x="1511" y="1121"/>
                    <a:pt x="1523" y="1100"/>
                  </a:cubicBezTo>
                  <a:cubicBezTo>
                    <a:pt x="1534" y="1079"/>
                    <a:pt x="1549" y="1043"/>
                    <a:pt x="1536" y="1017"/>
                  </a:cubicBezTo>
                  <a:cubicBezTo>
                    <a:pt x="1523" y="992"/>
                    <a:pt x="1515" y="979"/>
                    <a:pt x="1523" y="964"/>
                  </a:cubicBezTo>
                  <a:cubicBezTo>
                    <a:pt x="1557" y="891"/>
                    <a:pt x="1479" y="854"/>
                    <a:pt x="1502" y="812"/>
                  </a:cubicBezTo>
                  <a:cubicBezTo>
                    <a:pt x="1558" y="707"/>
                    <a:pt x="1465" y="638"/>
                    <a:pt x="1497" y="608"/>
                  </a:cubicBezTo>
                  <a:cubicBezTo>
                    <a:pt x="1574" y="535"/>
                    <a:pt x="1498" y="456"/>
                    <a:pt x="1529" y="427"/>
                  </a:cubicBezTo>
                  <a:cubicBezTo>
                    <a:pt x="1560" y="398"/>
                    <a:pt x="1557" y="340"/>
                    <a:pt x="1549" y="311"/>
                  </a:cubicBezTo>
                  <a:cubicBezTo>
                    <a:pt x="1540" y="281"/>
                    <a:pt x="1557" y="268"/>
                    <a:pt x="1545" y="233"/>
                  </a:cubicBezTo>
                  <a:close/>
                </a:path>
              </a:pathLst>
            </a:custGeom>
            <a:solidFill>
              <a:srgbClr val="8C281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299" name="Freeform 282">
              <a:extLst>
                <a:ext uri="{FF2B5EF4-FFF2-40B4-BE49-F238E27FC236}">
                  <a16:creationId xmlns:a16="http://schemas.microsoft.com/office/drawing/2014/main" id="{757F0D3D-5CA4-4442-8B6D-18F8B4B2D1DA}"/>
                </a:ext>
              </a:extLst>
            </p:cNvPr>
            <p:cNvSpPr>
              <a:spLocks/>
            </p:cNvSpPr>
            <p:nvPr/>
          </p:nvSpPr>
          <p:spPr bwMode="auto">
            <a:xfrm>
              <a:off x="999" y="2267"/>
              <a:ext cx="2189" cy="1377"/>
            </a:xfrm>
            <a:custGeom>
              <a:avLst/>
              <a:gdLst>
                <a:gd name="T0" fmla="*/ 4485 w 1516"/>
                <a:gd name="T1" fmla="*/ 351 h 952"/>
                <a:gd name="T2" fmla="*/ 4426 w 1516"/>
                <a:gd name="T3" fmla="*/ 0 h 952"/>
                <a:gd name="T4" fmla="*/ 4122 w 1516"/>
                <a:gd name="T5" fmla="*/ 294 h 952"/>
                <a:gd name="T6" fmla="*/ 3799 w 1516"/>
                <a:gd name="T7" fmla="*/ 456 h 952"/>
                <a:gd name="T8" fmla="*/ 3696 w 1516"/>
                <a:gd name="T9" fmla="*/ 764 h 952"/>
                <a:gd name="T10" fmla="*/ 3038 w 1516"/>
                <a:gd name="T11" fmla="*/ 942 h 952"/>
                <a:gd name="T12" fmla="*/ 2788 w 1516"/>
                <a:gd name="T13" fmla="*/ 840 h 952"/>
                <a:gd name="T14" fmla="*/ 2658 w 1516"/>
                <a:gd name="T15" fmla="*/ 923 h 952"/>
                <a:gd name="T16" fmla="*/ 2406 w 1516"/>
                <a:gd name="T17" fmla="*/ 820 h 952"/>
                <a:gd name="T18" fmla="*/ 2216 w 1516"/>
                <a:gd name="T19" fmla="*/ 1151 h 952"/>
                <a:gd name="T20" fmla="*/ 1789 w 1516"/>
                <a:gd name="T21" fmla="*/ 1167 h 952"/>
                <a:gd name="T22" fmla="*/ 1746 w 1516"/>
                <a:gd name="T23" fmla="*/ 1407 h 952"/>
                <a:gd name="T24" fmla="*/ 1438 w 1516"/>
                <a:gd name="T25" fmla="*/ 1749 h 952"/>
                <a:gd name="T26" fmla="*/ 868 w 1516"/>
                <a:gd name="T27" fmla="*/ 1846 h 952"/>
                <a:gd name="T28" fmla="*/ 816 w 1516"/>
                <a:gd name="T29" fmla="*/ 2217 h 952"/>
                <a:gd name="T30" fmla="*/ 381 w 1516"/>
                <a:gd name="T31" fmla="*/ 2107 h 952"/>
                <a:gd name="T32" fmla="*/ 244 w 1516"/>
                <a:gd name="T33" fmla="*/ 1911 h 952"/>
                <a:gd name="T34" fmla="*/ 88 w 1516"/>
                <a:gd name="T35" fmla="*/ 1831 h 952"/>
                <a:gd name="T36" fmla="*/ 127 w 1516"/>
                <a:gd name="T37" fmla="*/ 1613 h 952"/>
                <a:gd name="T38" fmla="*/ 123 w 1516"/>
                <a:gd name="T39" fmla="*/ 1580 h 952"/>
                <a:gd name="T40" fmla="*/ 1 w 1516"/>
                <a:gd name="T41" fmla="*/ 1768 h 952"/>
                <a:gd name="T42" fmla="*/ 95 w 1516"/>
                <a:gd name="T43" fmla="*/ 1960 h 952"/>
                <a:gd name="T44" fmla="*/ 39 w 1516"/>
                <a:gd name="T45" fmla="*/ 2157 h 952"/>
                <a:gd name="T46" fmla="*/ 127 w 1516"/>
                <a:gd name="T47" fmla="*/ 2333 h 952"/>
                <a:gd name="T48" fmla="*/ 88 w 1516"/>
                <a:gd name="T49" fmla="*/ 2554 h 952"/>
                <a:gd name="T50" fmla="*/ 244 w 1516"/>
                <a:gd name="T51" fmla="*/ 2633 h 952"/>
                <a:gd name="T52" fmla="*/ 381 w 1516"/>
                <a:gd name="T53" fmla="*/ 2829 h 952"/>
                <a:gd name="T54" fmla="*/ 588 w 1516"/>
                <a:gd name="T55" fmla="*/ 2705 h 952"/>
                <a:gd name="T56" fmla="*/ 875 w 1516"/>
                <a:gd name="T57" fmla="*/ 2737 h 952"/>
                <a:gd name="T58" fmla="*/ 1025 w 1516"/>
                <a:gd name="T59" fmla="*/ 2452 h 952"/>
                <a:gd name="T60" fmla="*/ 1343 w 1516"/>
                <a:gd name="T61" fmla="*/ 2466 h 952"/>
                <a:gd name="T62" fmla="*/ 1466 w 1516"/>
                <a:gd name="T63" fmla="*/ 2174 h 952"/>
                <a:gd name="T64" fmla="*/ 1746 w 1516"/>
                <a:gd name="T65" fmla="*/ 2128 h 952"/>
                <a:gd name="T66" fmla="*/ 1893 w 1516"/>
                <a:gd name="T67" fmla="*/ 1879 h 952"/>
                <a:gd name="T68" fmla="*/ 2244 w 1516"/>
                <a:gd name="T69" fmla="*/ 1911 h 952"/>
                <a:gd name="T70" fmla="*/ 2406 w 1516"/>
                <a:gd name="T71" fmla="*/ 1540 h 952"/>
                <a:gd name="T72" fmla="*/ 2658 w 1516"/>
                <a:gd name="T73" fmla="*/ 1642 h 952"/>
                <a:gd name="T74" fmla="*/ 2869 w 1516"/>
                <a:gd name="T75" fmla="*/ 1513 h 952"/>
                <a:gd name="T76" fmla="*/ 3058 w 1516"/>
                <a:gd name="T77" fmla="*/ 1561 h 952"/>
                <a:gd name="T78" fmla="*/ 3291 w 1516"/>
                <a:gd name="T79" fmla="*/ 1348 h 952"/>
                <a:gd name="T80" fmla="*/ 3669 w 1516"/>
                <a:gd name="T81" fmla="*/ 1423 h 952"/>
                <a:gd name="T82" fmla="*/ 3912 w 1516"/>
                <a:gd name="T83" fmla="*/ 1140 h 952"/>
                <a:gd name="T84" fmla="*/ 4313 w 1516"/>
                <a:gd name="T85" fmla="*/ 1031 h 952"/>
                <a:gd name="T86" fmla="*/ 4485 w 1516"/>
                <a:gd name="T87" fmla="*/ 764 h 952"/>
                <a:gd name="T88" fmla="*/ 4524 w 1516"/>
                <a:gd name="T89" fmla="*/ 511 h 952"/>
                <a:gd name="T90" fmla="*/ 4485 w 1516"/>
                <a:gd name="T91" fmla="*/ 351 h 9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6" h="952">
                  <a:moveTo>
                    <a:pt x="1490" y="116"/>
                  </a:moveTo>
                  <a:cubicBezTo>
                    <a:pt x="1507" y="79"/>
                    <a:pt x="1492" y="45"/>
                    <a:pt x="1470" y="0"/>
                  </a:cubicBezTo>
                  <a:cubicBezTo>
                    <a:pt x="1500" y="100"/>
                    <a:pt x="1391" y="62"/>
                    <a:pt x="1369" y="97"/>
                  </a:cubicBezTo>
                  <a:cubicBezTo>
                    <a:pt x="1342" y="141"/>
                    <a:pt x="1262" y="151"/>
                    <a:pt x="1262" y="151"/>
                  </a:cubicBezTo>
                  <a:cubicBezTo>
                    <a:pt x="1262" y="151"/>
                    <a:pt x="1317" y="232"/>
                    <a:pt x="1228" y="252"/>
                  </a:cubicBezTo>
                  <a:cubicBezTo>
                    <a:pt x="1165" y="266"/>
                    <a:pt x="1133" y="214"/>
                    <a:pt x="1009" y="311"/>
                  </a:cubicBezTo>
                  <a:cubicBezTo>
                    <a:pt x="981" y="333"/>
                    <a:pt x="926" y="278"/>
                    <a:pt x="926" y="278"/>
                  </a:cubicBezTo>
                  <a:cubicBezTo>
                    <a:pt x="926" y="278"/>
                    <a:pt x="949" y="300"/>
                    <a:pt x="883" y="305"/>
                  </a:cubicBezTo>
                  <a:cubicBezTo>
                    <a:pt x="817" y="309"/>
                    <a:pt x="817" y="262"/>
                    <a:pt x="799" y="271"/>
                  </a:cubicBezTo>
                  <a:cubicBezTo>
                    <a:pt x="781" y="279"/>
                    <a:pt x="777" y="353"/>
                    <a:pt x="736" y="380"/>
                  </a:cubicBezTo>
                  <a:cubicBezTo>
                    <a:pt x="696" y="408"/>
                    <a:pt x="639" y="438"/>
                    <a:pt x="594" y="386"/>
                  </a:cubicBezTo>
                  <a:cubicBezTo>
                    <a:pt x="571" y="359"/>
                    <a:pt x="629" y="434"/>
                    <a:pt x="580" y="465"/>
                  </a:cubicBezTo>
                  <a:cubicBezTo>
                    <a:pt x="532" y="495"/>
                    <a:pt x="617" y="528"/>
                    <a:pt x="478" y="578"/>
                  </a:cubicBezTo>
                  <a:cubicBezTo>
                    <a:pt x="439" y="592"/>
                    <a:pt x="308" y="597"/>
                    <a:pt x="288" y="610"/>
                  </a:cubicBezTo>
                  <a:cubicBezTo>
                    <a:pt x="269" y="623"/>
                    <a:pt x="308" y="705"/>
                    <a:pt x="271" y="733"/>
                  </a:cubicBezTo>
                  <a:cubicBezTo>
                    <a:pt x="234" y="760"/>
                    <a:pt x="167" y="773"/>
                    <a:pt x="127" y="696"/>
                  </a:cubicBezTo>
                  <a:cubicBezTo>
                    <a:pt x="102" y="646"/>
                    <a:pt x="81" y="631"/>
                    <a:pt x="81" y="631"/>
                  </a:cubicBezTo>
                  <a:cubicBezTo>
                    <a:pt x="81" y="631"/>
                    <a:pt x="40" y="630"/>
                    <a:pt x="29" y="605"/>
                  </a:cubicBezTo>
                  <a:cubicBezTo>
                    <a:pt x="17" y="581"/>
                    <a:pt x="39" y="557"/>
                    <a:pt x="42" y="533"/>
                  </a:cubicBezTo>
                  <a:cubicBezTo>
                    <a:pt x="42" y="529"/>
                    <a:pt x="42" y="525"/>
                    <a:pt x="41" y="522"/>
                  </a:cubicBezTo>
                  <a:cubicBezTo>
                    <a:pt x="30" y="540"/>
                    <a:pt x="3" y="559"/>
                    <a:pt x="1" y="584"/>
                  </a:cubicBezTo>
                  <a:cubicBezTo>
                    <a:pt x="0" y="614"/>
                    <a:pt x="34" y="627"/>
                    <a:pt x="32" y="648"/>
                  </a:cubicBezTo>
                  <a:cubicBezTo>
                    <a:pt x="30" y="669"/>
                    <a:pt x="13" y="681"/>
                    <a:pt x="13" y="713"/>
                  </a:cubicBezTo>
                  <a:cubicBezTo>
                    <a:pt x="13" y="745"/>
                    <a:pt x="45" y="747"/>
                    <a:pt x="42" y="771"/>
                  </a:cubicBezTo>
                  <a:cubicBezTo>
                    <a:pt x="39" y="796"/>
                    <a:pt x="17" y="820"/>
                    <a:pt x="29" y="844"/>
                  </a:cubicBezTo>
                  <a:cubicBezTo>
                    <a:pt x="40" y="868"/>
                    <a:pt x="81" y="870"/>
                    <a:pt x="81" y="870"/>
                  </a:cubicBezTo>
                  <a:cubicBezTo>
                    <a:pt x="81" y="870"/>
                    <a:pt x="74" y="917"/>
                    <a:pt x="127" y="935"/>
                  </a:cubicBezTo>
                  <a:cubicBezTo>
                    <a:pt x="181" y="952"/>
                    <a:pt x="195" y="894"/>
                    <a:pt x="195" y="894"/>
                  </a:cubicBezTo>
                  <a:cubicBezTo>
                    <a:pt x="195" y="894"/>
                    <a:pt x="254" y="931"/>
                    <a:pt x="291" y="904"/>
                  </a:cubicBezTo>
                  <a:cubicBezTo>
                    <a:pt x="328" y="876"/>
                    <a:pt x="322" y="823"/>
                    <a:pt x="341" y="810"/>
                  </a:cubicBezTo>
                  <a:cubicBezTo>
                    <a:pt x="360" y="797"/>
                    <a:pt x="415" y="842"/>
                    <a:pt x="446" y="815"/>
                  </a:cubicBezTo>
                  <a:cubicBezTo>
                    <a:pt x="477" y="787"/>
                    <a:pt x="470" y="732"/>
                    <a:pt x="487" y="718"/>
                  </a:cubicBezTo>
                  <a:cubicBezTo>
                    <a:pt x="503" y="703"/>
                    <a:pt x="532" y="734"/>
                    <a:pt x="580" y="703"/>
                  </a:cubicBezTo>
                  <a:cubicBezTo>
                    <a:pt x="629" y="673"/>
                    <a:pt x="598" y="637"/>
                    <a:pt x="629" y="621"/>
                  </a:cubicBezTo>
                  <a:cubicBezTo>
                    <a:pt x="660" y="605"/>
                    <a:pt x="705" y="658"/>
                    <a:pt x="745" y="631"/>
                  </a:cubicBezTo>
                  <a:cubicBezTo>
                    <a:pt x="786" y="603"/>
                    <a:pt x="781" y="517"/>
                    <a:pt x="799" y="509"/>
                  </a:cubicBezTo>
                  <a:cubicBezTo>
                    <a:pt x="817" y="501"/>
                    <a:pt x="817" y="548"/>
                    <a:pt x="883" y="543"/>
                  </a:cubicBezTo>
                  <a:cubicBezTo>
                    <a:pt x="949" y="538"/>
                    <a:pt x="953" y="500"/>
                    <a:pt x="953" y="500"/>
                  </a:cubicBezTo>
                  <a:cubicBezTo>
                    <a:pt x="953" y="500"/>
                    <a:pt x="980" y="521"/>
                    <a:pt x="1016" y="516"/>
                  </a:cubicBezTo>
                  <a:cubicBezTo>
                    <a:pt x="1051" y="511"/>
                    <a:pt x="1069" y="445"/>
                    <a:pt x="1093" y="445"/>
                  </a:cubicBezTo>
                  <a:cubicBezTo>
                    <a:pt x="1118" y="445"/>
                    <a:pt x="1130" y="490"/>
                    <a:pt x="1219" y="470"/>
                  </a:cubicBezTo>
                  <a:cubicBezTo>
                    <a:pt x="1308" y="451"/>
                    <a:pt x="1299" y="377"/>
                    <a:pt x="1299" y="377"/>
                  </a:cubicBezTo>
                  <a:cubicBezTo>
                    <a:pt x="1299" y="377"/>
                    <a:pt x="1406" y="385"/>
                    <a:pt x="1433" y="341"/>
                  </a:cubicBezTo>
                  <a:cubicBezTo>
                    <a:pt x="1461" y="297"/>
                    <a:pt x="1478" y="273"/>
                    <a:pt x="1490" y="252"/>
                  </a:cubicBezTo>
                  <a:cubicBezTo>
                    <a:pt x="1501" y="231"/>
                    <a:pt x="1516" y="195"/>
                    <a:pt x="1503" y="169"/>
                  </a:cubicBezTo>
                  <a:cubicBezTo>
                    <a:pt x="1490" y="144"/>
                    <a:pt x="1482" y="131"/>
                    <a:pt x="1490" y="116"/>
                  </a:cubicBezTo>
                  <a:close/>
                </a:path>
              </a:pathLst>
            </a:custGeom>
            <a:solidFill>
              <a:srgbClr val="7F21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0" name="Freeform 283">
              <a:extLst>
                <a:ext uri="{FF2B5EF4-FFF2-40B4-BE49-F238E27FC236}">
                  <a16:creationId xmlns:a16="http://schemas.microsoft.com/office/drawing/2014/main" id="{AC7E66A1-EF4F-4110-8CC6-D42864788D26}"/>
                </a:ext>
              </a:extLst>
            </p:cNvPr>
            <p:cNvSpPr>
              <a:spLocks/>
            </p:cNvSpPr>
            <p:nvPr/>
          </p:nvSpPr>
          <p:spPr bwMode="auto">
            <a:xfrm>
              <a:off x="951" y="1039"/>
              <a:ext cx="2273" cy="2605"/>
            </a:xfrm>
            <a:custGeom>
              <a:avLst/>
              <a:gdLst>
                <a:gd name="T0" fmla="*/ 4653 w 1574"/>
                <a:gd name="T1" fmla="*/ 706 h 1800"/>
                <a:gd name="T2" fmla="*/ 4368 w 1574"/>
                <a:gd name="T3" fmla="*/ 460 h 1800"/>
                <a:gd name="T4" fmla="*/ 4028 w 1574"/>
                <a:gd name="T5" fmla="*/ 436 h 1800"/>
                <a:gd name="T6" fmla="*/ 3785 w 1574"/>
                <a:gd name="T7" fmla="*/ 357 h 1800"/>
                <a:gd name="T8" fmla="*/ 3334 w 1574"/>
                <a:gd name="T9" fmla="*/ 366 h 1800"/>
                <a:gd name="T10" fmla="*/ 3085 w 1574"/>
                <a:gd name="T11" fmla="*/ 161 h 1800"/>
                <a:gd name="T12" fmla="*/ 2816 w 1574"/>
                <a:gd name="T13" fmla="*/ 347 h 1800"/>
                <a:gd name="T14" fmla="*/ 2728 w 1574"/>
                <a:gd name="T15" fmla="*/ 327 h 1800"/>
                <a:gd name="T16" fmla="*/ 2331 w 1574"/>
                <a:gd name="T17" fmla="*/ 300 h 1800"/>
                <a:gd name="T18" fmla="*/ 2231 w 1574"/>
                <a:gd name="T19" fmla="*/ 304 h 1800"/>
                <a:gd name="T20" fmla="*/ 1586 w 1574"/>
                <a:gd name="T21" fmla="*/ 357 h 1800"/>
                <a:gd name="T22" fmla="*/ 1086 w 1574"/>
                <a:gd name="T23" fmla="*/ 632 h 1800"/>
                <a:gd name="T24" fmla="*/ 686 w 1574"/>
                <a:gd name="T25" fmla="*/ 863 h 1800"/>
                <a:gd name="T26" fmla="*/ 432 w 1574"/>
                <a:gd name="T27" fmla="*/ 1207 h 1800"/>
                <a:gd name="T28" fmla="*/ 235 w 1574"/>
                <a:gd name="T29" fmla="*/ 1517 h 1800"/>
                <a:gd name="T30" fmla="*/ 235 w 1574"/>
                <a:gd name="T31" fmla="*/ 1724 h 1800"/>
                <a:gd name="T32" fmla="*/ 117 w 1574"/>
                <a:gd name="T33" fmla="*/ 2070 h 1800"/>
                <a:gd name="T34" fmla="*/ 156 w 1574"/>
                <a:gd name="T35" fmla="*/ 2304 h 1800"/>
                <a:gd name="T36" fmla="*/ 114 w 1574"/>
                <a:gd name="T37" fmla="*/ 2698 h 1800"/>
                <a:gd name="T38" fmla="*/ 133 w 1574"/>
                <a:gd name="T39" fmla="*/ 3174 h 1800"/>
                <a:gd name="T40" fmla="*/ 29 w 1574"/>
                <a:gd name="T41" fmla="*/ 3518 h 1800"/>
                <a:gd name="T42" fmla="*/ 165 w 1574"/>
                <a:gd name="T43" fmla="*/ 3776 h 1800"/>
                <a:gd name="T44" fmla="*/ 84 w 1574"/>
                <a:gd name="T45" fmla="*/ 3947 h 1800"/>
                <a:gd name="T46" fmla="*/ 235 w 1574"/>
                <a:gd name="T47" fmla="*/ 4113 h 1800"/>
                <a:gd name="T48" fmla="*/ 103 w 1574"/>
                <a:gd name="T49" fmla="*/ 4340 h 1800"/>
                <a:gd name="T50" fmla="*/ 196 w 1574"/>
                <a:gd name="T51" fmla="*/ 4534 h 1800"/>
                <a:gd name="T52" fmla="*/ 137 w 1574"/>
                <a:gd name="T53" fmla="*/ 4731 h 1800"/>
                <a:gd name="T54" fmla="*/ 225 w 1574"/>
                <a:gd name="T55" fmla="*/ 4908 h 1800"/>
                <a:gd name="T56" fmla="*/ 188 w 1574"/>
                <a:gd name="T57" fmla="*/ 5129 h 1800"/>
                <a:gd name="T58" fmla="*/ 344 w 1574"/>
                <a:gd name="T59" fmla="*/ 5207 h 1800"/>
                <a:gd name="T60" fmla="*/ 482 w 1574"/>
                <a:gd name="T61" fmla="*/ 5404 h 1800"/>
                <a:gd name="T62" fmla="*/ 686 w 1574"/>
                <a:gd name="T63" fmla="*/ 5279 h 1800"/>
                <a:gd name="T64" fmla="*/ 976 w 1574"/>
                <a:gd name="T65" fmla="*/ 5311 h 1800"/>
                <a:gd name="T66" fmla="*/ 1126 w 1574"/>
                <a:gd name="T67" fmla="*/ 5025 h 1800"/>
                <a:gd name="T68" fmla="*/ 1443 w 1574"/>
                <a:gd name="T69" fmla="*/ 5041 h 1800"/>
                <a:gd name="T70" fmla="*/ 1567 w 1574"/>
                <a:gd name="T71" fmla="*/ 4745 h 1800"/>
                <a:gd name="T72" fmla="*/ 1846 w 1574"/>
                <a:gd name="T73" fmla="*/ 4702 h 1800"/>
                <a:gd name="T74" fmla="*/ 1994 w 1574"/>
                <a:gd name="T75" fmla="*/ 4453 h 1800"/>
                <a:gd name="T76" fmla="*/ 2344 w 1574"/>
                <a:gd name="T77" fmla="*/ 4482 h 1800"/>
                <a:gd name="T78" fmla="*/ 2504 w 1574"/>
                <a:gd name="T79" fmla="*/ 4113 h 1800"/>
                <a:gd name="T80" fmla="*/ 2760 w 1574"/>
                <a:gd name="T81" fmla="*/ 4216 h 1800"/>
                <a:gd name="T82" fmla="*/ 2969 w 1574"/>
                <a:gd name="T83" fmla="*/ 4087 h 1800"/>
                <a:gd name="T84" fmla="*/ 3160 w 1574"/>
                <a:gd name="T85" fmla="*/ 4135 h 1800"/>
                <a:gd name="T86" fmla="*/ 3391 w 1574"/>
                <a:gd name="T87" fmla="*/ 3919 h 1800"/>
                <a:gd name="T88" fmla="*/ 3771 w 1574"/>
                <a:gd name="T89" fmla="*/ 3994 h 1800"/>
                <a:gd name="T90" fmla="*/ 4012 w 1574"/>
                <a:gd name="T91" fmla="*/ 3714 h 1800"/>
                <a:gd name="T92" fmla="*/ 4415 w 1574"/>
                <a:gd name="T93" fmla="*/ 3605 h 1800"/>
                <a:gd name="T94" fmla="*/ 4586 w 1574"/>
                <a:gd name="T95" fmla="*/ 3334 h 1800"/>
                <a:gd name="T96" fmla="*/ 4625 w 1574"/>
                <a:gd name="T97" fmla="*/ 3083 h 1800"/>
                <a:gd name="T98" fmla="*/ 4586 w 1574"/>
                <a:gd name="T99" fmla="*/ 2922 h 1800"/>
                <a:gd name="T100" fmla="*/ 4523 w 1574"/>
                <a:gd name="T101" fmla="*/ 2460 h 1800"/>
                <a:gd name="T102" fmla="*/ 4508 w 1574"/>
                <a:gd name="T103" fmla="*/ 1844 h 1800"/>
                <a:gd name="T104" fmla="*/ 4605 w 1574"/>
                <a:gd name="T105" fmla="*/ 1294 h 1800"/>
                <a:gd name="T106" fmla="*/ 4664 w 1574"/>
                <a:gd name="T107" fmla="*/ 942 h 1800"/>
                <a:gd name="T108" fmla="*/ 4653 w 1574"/>
                <a:gd name="T109" fmla="*/ 706 h 18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74" h="1800">
                  <a:moveTo>
                    <a:pt x="1545" y="233"/>
                  </a:moveTo>
                  <a:cubicBezTo>
                    <a:pt x="1545" y="233"/>
                    <a:pt x="1513" y="197"/>
                    <a:pt x="1451" y="152"/>
                  </a:cubicBezTo>
                  <a:cubicBezTo>
                    <a:pt x="1441" y="144"/>
                    <a:pt x="1364" y="131"/>
                    <a:pt x="1337" y="144"/>
                  </a:cubicBezTo>
                  <a:cubicBezTo>
                    <a:pt x="1309" y="157"/>
                    <a:pt x="1312" y="100"/>
                    <a:pt x="1257" y="118"/>
                  </a:cubicBezTo>
                  <a:cubicBezTo>
                    <a:pt x="1257" y="118"/>
                    <a:pt x="1146" y="47"/>
                    <a:pt x="1107" y="121"/>
                  </a:cubicBezTo>
                  <a:cubicBezTo>
                    <a:pt x="1107" y="121"/>
                    <a:pt x="1110" y="63"/>
                    <a:pt x="1024" y="53"/>
                  </a:cubicBezTo>
                  <a:cubicBezTo>
                    <a:pt x="939" y="44"/>
                    <a:pt x="935" y="115"/>
                    <a:pt x="935" y="115"/>
                  </a:cubicBezTo>
                  <a:cubicBezTo>
                    <a:pt x="935" y="115"/>
                    <a:pt x="914" y="120"/>
                    <a:pt x="906" y="108"/>
                  </a:cubicBezTo>
                  <a:cubicBezTo>
                    <a:pt x="898" y="97"/>
                    <a:pt x="822" y="40"/>
                    <a:pt x="774" y="99"/>
                  </a:cubicBezTo>
                  <a:cubicBezTo>
                    <a:pt x="774" y="99"/>
                    <a:pt x="748" y="113"/>
                    <a:pt x="741" y="100"/>
                  </a:cubicBezTo>
                  <a:cubicBezTo>
                    <a:pt x="735" y="87"/>
                    <a:pt x="609" y="0"/>
                    <a:pt x="526" y="118"/>
                  </a:cubicBezTo>
                  <a:cubicBezTo>
                    <a:pt x="526" y="118"/>
                    <a:pt x="432" y="66"/>
                    <a:pt x="361" y="209"/>
                  </a:cubicBezTo>
                  <a:cubicBezTo>
                    <a:pt x="361" y="209"/>
                    <a:pt x="256" y="204"/>
                    <a:pt x="228" y="285"/>
                  </a:cubicBezTo>
                  <a:cubicBezTo>
                    <a:pt x="201" y="366"/>
                    <a:pt x="153" y="282"/>
                    <a:pt x="143" y="398"/>
                  </a:cubicBezTo>
                  <a:cubicBezTo>
                    <a:pt x="138" y="451"/>
                    <a:pt x="59" y="419"/>
                    <a:pt x="78" y="500"/>
                  </a:cubicBezTo>
                  <a:cubicBezTo>
                    <a:pt x="78" y="500"/>
                    <a:pt x="107" y="547"/>
                    <a:pt x="78" y="569"/>
                  </a:cubicBezTo>
                  <a:cubicBezTo>
                    <a:pt x="49" y="592"/>
                    <a:pt x="15" y="639"/>
                    <a:pt x="39" y="683"/>
                  </a:cubicBezTo>
                  <a:cubicBezTo>
                    <a:pt x="63" y="726"/>
                    <a:pt x="73" y="752"/>
                    <a:pt x="52" y="760"/>
                  </a:cubicBezTo>
                  <a:cubicBezTo>
                    <a:pt x="31" y="768"/>
                    <a:pt x="0" y="836"/>
                    <a:pt x="38" y="890"/>
                  </a:cubicBezTo>
                  <a:cubicBezTo>
                    <a:pt x="75" y="943"/>
                    <a:pt x="13" y="961"/>
                    <a:pt x="44" y="1047"/>
                  </a:cubicBezTo>
                  <a:cubicBezTo>
                    <a:pt x="75" y="1132"/>
                    <a:pt x="18" y="1102"/>
                    <a:pt x="10" y="1161"/>
                  </a:cubicBezTo>
                  <a:cubicBezTo>
                    <a:pt x="2" y="1221"/>
                    <a:pt x="59" y="1213"/>
                    <a:pt x="55" y="1246"/>
                  </a:cubicBezTo>
                  <a:cubicBezTo>
                    <a:pt x="52" y="1278"/>
                    <a:pt x="23" y="1257"/>
                    <a:pt x="28" y="1302"/>
                  </a:cubicBezTo>
                  <a:cubicBezTo>
                    <a:pt x="33" y="1348"/>
                    <a:pt x="78" y="1335"/>
                    <a:pt x="78" y="1357"/>
                  </a:cubicBezTo>
                  <a:cubicBezTo>
                    <a:pt x="78" y="1380"/>
                    <a:pt x="36" y="1401"/>
                    <a:pt x="34" y="1432"/>
                  </a:cubicBezTo>
                  <a:cubicBezTo>
                    <a:pt x="33" y="1462"/>
                    <a:pt x="67" y="1475"/>
                    <a:pt x="65" y="1496"/>
                  </a:cubicBezTo>
                  <a:cubicBezTo>
                    <a:pt x="63" y="1517"/>
                    <a:pt x="46" y="1529"/>
                    <a:pt x="46" y="1561"/>
                  </a:cubicBezTo>
                  <a:cubicBezTo>
                    <a:pt x="46" y="1593"/>
                    <a:pt x="78" y="1595"/>
                    <a:pt x="75" y="1619"/>
                  </a:cubicBezTo>
                  <a:cubicBezTo>
                    <a:pt x="72" y="1644"/>
                    <a:pt x="50" y="1668"/>
                    <a:pt x="62" y="1692"/>
                  </a:cubicBezTo>
                  <a:cubicBezTo>
                    <a:pt x="73" y="1716"/>
                    <a:pt x="114" y="1718"/>
                    <a:pt x="114" y="1718"/>
                  </a:cubicBezTo>
                  <a:cubicBezTo>
                    <a:pt x="114" y="1718"/>
                    <a:pt x="107" y="1765"/>
                    <a:pt x="160" y="1783"/>
                  </a:cubicBezTo>
                  <a:cubicBezTo>
                    <a:pt x="214" y="1800"/>
                    <a:pt x="228" y="1742"/>
                    <a:pt x="228" y="1742"/>
                  </a:cubicBezTo>
                  <a:cubicBezTo>
                    <a:pt x="228" y="1742"/>
                    <a:pt x="287" y="1779"/>
                    <a:pt x="324" y="1752"/>
                  </a:cubicBezTo>
                  <a:cubicBezTo>
                    <a:pt x="361" y="1724"/>
                    <a:pt x="355" y="1671"/>
                    <a:pt x="374" y="1658"/>
                  </a:cubicBezTo>
                  <a:cubicBezTo>
                    <a:pt x="393" y="1645"/>
                    <a:pt x="448" y="1690"/>
                    <a:pt x="479" y="1663"/>
                  </a:cubicBezTo>
                  <a:cubicBezTo>
                    <a:pt x="510" y="1635"/>
                    <a:pt x="503" y="1580"/>
                    <a:pt x="520" y="1566"/>
                  </a:cubicBezTo>
                  <a:cubicBezTo>
                    <a:pt x="536" y="1551"/>
                    <a:pt x="565" y="1582"/>
                    <a:pt x="613" y="1551"/>
                  </a:cubicBezTo>
                  <a:cubicBezTo>
                    <a:pt x="662" y="1521"/>
                    <a:pt x="631" y="1485"/>
                    <a:pt x="662" y="1469"/>
                  </a:cubicBezTo>
                  <a:cubicBezTo>
                    <a:pt x="693" y="1453"/>
                    <a:pt x="738" y="1506"/>
                    <a:pt x="778" y="1479"/>
                  </a:cubicBezTo>
                  <a:cubicBezTo>
                    <a:pt x="819" y="1451"/>
                    <a:pt x="814" y="1365"/>
                    <a:pt x="832" y="1357"/>
                  </a:cubicBezTo>
                  <a:cubicBezTo>
                    <a:pt x="850" y="1349"/>
                    <a:pt x="850" y="1396"/>
                    <a:pt x="916" y="1391"/>
                  </a:cubicBezTo>
                  <a:cubicBezTo>
                    <a:pt x="982" y="1386"/>
                    <a:pt x="986" y="1348"/>
                    <a:pt x="986" y="1348"/>
                  </a:cubicBezTo>
                  <a:cubicBezTo>
                    <a:pt x="986" y="1348"/>
                    <a:pt x="1013" y="1369"/>
                    <a:pt x="1049" y="1364"/>
                  </a:cubicBezTo>
                  <a:cubicBezTo>
                    <a:pt x="1084" y="1359"/>
                    <a:pt x="1102" y="1293"/>
                    <a:pt x="1126" y="1293"/>
                  </a:cubicBezTo>
                  <a:cubicBezTo>
                    <a:pt x="1151" y="1293"/>
                    <a:pt x="1163" y="1338"/>
                    <a:pt x="1252" y="1318"/>
                  </a:cubicBezTo>
                  <a:cubicBezTo>
                    <a:pt x="1341" y="1299"/>
                    <a:pt x="1332" y="1225"/>
                    <a:pt x="1332" y="1225"/>
                  </a:cubicBezTo>
                  <a:cubicBezTo>
                    <a:pt x="1332" y="1225"/>
                    <a:pt x="1439" y="1233"/>
                    <a:pt x="1466" y="1189"/>
                  </a:cubicBezTo>
                  <a:cubicBezTo>
                    <a:pt x="1494" y="1145"/>
                    <a:pt x="1511" y="1121"/>
                    <a:pt x="1523" y="1100"/>
                  </a:cubicBezTo>
                  <a:cubicBezTo>
                    <a:pt x="1534" y="1079"/>
                    <a:pt x="1549" y="1043"/>
                    <a:pt x="1536" y="1017"/>
                  </a:cubicBezTo>
                  <a:cubicBezTo>
                    <a:pt x="1523" y="992"/>
                    <a:pt x="1515" y="979"/>
                    <a:pt x="1523" y="964"/>
                  </a:cubicBezTo>
                  <a:cubicBezTo>
                    <a:pt x="1557" y="891"/>
                    <a:pt x="1479" y="854"/>
                    <a:pt x="1502" y="812"/>
                  </a:cubicBezTo>
                  <a:cubicBezTo>
                    <a:pt x="1558" y="707"/>
                    <a:pt x="1465" y="638"/>
                    <a:pt x="1497" y="608"/>
                  </a:cubicBezTo>
                  <a:cubicBezTo>
                    <a:pt x="1574" y="535"/>
                    <a:pt x="1498" y="456"/>
                    <a:pt x="1529" y="427"/>
                  </a:cubicBezTo>
                  <a:cubicBezTo>
                    <a:pt x="1560" y="398"/>
                    <a:pt x="1557" y="340"/>
                    <a:pt x="1549" y="311"/>
                  </a:cubicBezTo>
                  <a:cubicBezTo>
                    <a:pt x="1540" y="281"/>
                    <a:pt x="1557" y="268"/>
                    <a:pt x="1545" y="233"/>
                  </a:cubicBezTo>
                  <a:close/>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1" name="Freeform 284">
              <a:extLst>
                <a:ext uri="{FF2B5EF4-FFF2-40B4-BE49-F238E27FC236}">
                  <a16:creationId xmlns:a16="http://schemas.microsoft.com/office/drawing/2014/main" id="{BDC9EC6D-A04B-4A84-B870-231348C2C315}"/>
                </a:ext>
              </a:extLst>
            </p:cNvPr>
            <p:cNvSpPr>
              <a:spLocks/>
            </p:cNvSpPr>
            <p:nvPr/>
          </p:nvSpPr>
          <p:spPr bwMode="auto">
            <a:xfrm>
              <a:off x="2301" y="1198"/>
              <a:ext cx="171" cy="139"/>
            </a:xfrm>
            <a:custGeom>
              <a:avLst/>
              <a:gdLst>
                <a:gd name="T0" fmla="*/ 1 w 118"/>
                <a:gd name="T1" fmla="*/ 0 h 96"/>
                <a:gd name="T2" fmla="*/ 6 w 118"/>
                <a:gd name="T3" fmla="*/ 81 h 96"/>
                <a:gd name="T4" fmla="*/ 74 w 118"/>
                <a:gd name="T5" fmla="*/ 191 h 96"/>
                <a:gd name="T6" fmla="*/ 201 w 118"/>
                <a:gd name="T7" fmla="*/ 258 h 96"/>
                <a:gd name="T8" fmla="*/ 359 w 118"/>
                <a:gd name="T9" fmla="*/ 27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96">
                  <a:moveTo>
                    <a:pt x="1" y="0"/>
                  </a:moveTo>
                  <a:cubicBezTo>
                    <a:pt x="2" y="9"/>
                    <a:pt x="0" y="18"/>
                    <a:pt x="2" y="27"/>
                  </a:cubicBezTo>
                  <a:cubicBezTo>
                    <a:pt x="4" y="41"/>
                    <a:pt x="12" y="54"/>
                    <a:pt x="24" y="63"/>
                  </a:cubicBezTo>
                  <a:cubicBezTo>
                    <a:pt x="37" y="72"/>
                    <a:pt x="51" y="80"/>
                    <a:pt x="66" y="85"/>
                  </a:cubicBezTo>
                  <a:cubicBezTo>
                    <a:pt x="80" y="91"/>
                    <a:pt x="104" y="96"/>
                    <a:pt x="118" y="9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2" name="Freeform 285">
              <a:extLst>
                <a:ext uri="{FF2B5EF4-FFF2-40B4-BE49-F238E27FC236}">
                  <a16:creationId xmlns:a16="http://schemas.microsoft.com/office/drawing/2014/main" id="{5D427B74-3C16-49F4-A60D-B6136D8FDB97}"/>
                </a:ext>
              </a:extLst>
            </p:cNvPr>
            <p:cNvSpPr>
              <a:spLocks/>
            </p:cNvSpPr>
            <p:nvPr/>
          </p:nvSpPr>
          <p:spPr bwMode="auto">
            <a:xfrm>
              <a:off x="2545" y="1207"/>
              <a:ext cx="128" cy="120"/>
            </a:xfrm>
            <a:custGeom>
              <a:avLst/>
              <a:gdLst>
                <a:gd name="T0" fmla="*/ 13 w 88"/>
                <a:gd name="T1" fmla="*/ 0 h 83"/>
                <a:gd name="T2" fmla="*/ 48 w 88"/>
                <a:gd name="T3" fmla="*/ 184 h 83"/>
                <a:gd name="T4" fmla="*/ 271 w 88"/>
                <a:gd name="T5" fmla="*/ 224 h 83"/>
                <a:gd name="T6" fmla="*/ 0 60000 65536"/>
                <a:gd name="T7" fmla="*/ 0 60000 65536"/>
                <a:gd name="T8" fmla="*/ 0 60000 65536"/>
              </a:gdLst>
              <a:ahLst/>
              <a:cxnLst>
                <a:cxn ang="T6">
                  <a:pos x="T0" y="T1"/>
                </a:cxn>
                <a:cxn ang="T7">
                  <a:pos x="T2" y="T3"/>
                </a:cxn>
                <a:cxn ang="T8">
                  <a:pos x="T4" y="T5"/>
                </a:cxn>
              </a:cxnLst>
              <a:rect l="0" t="0" r="r" b="b"/>
              <a:pathLst>
                <a:path w="88" h="83">
                  <a:moveTo>
                    <a:pt x="4" y="0"/>
                  </a:moveTo>
                  <a:cubicBezTo>
                    <a:pt x="4" y="22"/>
                    <a:pt x="0" y="43"/>
                    <a:pt x="16" y="61"/>
                  </a:cubicBezTo>
                  <a:cubicBezTo>
                    <a:pt x="35" y="83"/>
                    <a:pt x="64" y="80"/>
                    <a:pt x="88" y="74"/>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3" name="Freeform 286">
              <a:extLst>
                <a:ext uri="{FF2B5EF4-FFF2-40B4-BE49-F238E27FC236}">
                  <a16:creationId xmlns:a16="http://schemas.microsoft.com/office/drawing/2014/main" id="{481D1793-C868-44EC-B4EB-C8BF263F73F0}"/>
                </a:ext>
              </a:extLst>
            </p:cNvPr>
            <p:cNvSpPr>
              <a:spLocks/>
            </p:cNvSpPr>
            <p:nvPr/>
          </p:nvSpPr>
          <p:spPr bwMode="auto">
            <a:xfrm>
              <a:off x="2694" y="1407"/>
              <a:ext cx="208" cy="204"/>
            </a:xfrm>
            <a:custGeom>
              <a:avLst/>
              <a:gdLst>
                <a:gd name="T0" fmla="*/ 433 w 144"/>
                <a:gd name="T1" fmla="*/ 61 h 141"/>
                <a:gd name="T2" fmla="*/ 257 w 144"/>
                <a:gd name="T3" fmla="*/ 1 h 141"/>
                <a:gd name="T4" fmla="*/ 55 w 144"/>
                <a:gd name="T5" fmla="*/ 90 h 141"/>
                <a:gd name="T6" fmla="*/ 25 w 144"/>
                <a:gd name="T7" fmla="*/ 286 h 141"/>
                <a:gd name="T8" fmla="*/ 61 w 144"/>
                <a:gd name="T9" fmla="*/ 373 h 141"/>
                <a:gd name="T10" fmla="*/ 155 w 144"/>
                <a:gd name="T11" fmla="*/ 427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41">
                  <a:moveTo>
                    <a:pt x="144" y="20"/>
                  </a:moveTo>
                  <a:cubicBezTo>
                    <a:pt x="132" y="5"/>
                    <a:pt x="104" y="2"/>
                    <a:pt x="85" y="1"/>
                  </a:cubicBezTo>
                  <a:cubicBezTo>
                    <a:pt x="59" y="0"/>
                    <a:pt x="33" y="7"/>
                    <a:pt x="18" y="30"/>
                  </a:cubicBezTo>
                  <a:cubicBezTo>
                    <a:pt x="3" y="51"/>
                    <a:pt x="0" y="70"/>
                    <a:pt x="8" y="95"/>
                  </a:cubicBezTo>
                  <a:cubicBezTo>
                    <a:pt x="11" y="105"/>
                    <a:pt x="13" y="116"/>
                    <a:pt x="20" y="123"/>
                  </a:cubicBezTo>
                  <a:cubicBezTo>
                    <a:pt x="28" y="132"/>
                    <a:pt x="41" y="137"/>
                    <a:pt x="51" y="14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4" name="Freeform 287">
              <a:extLst>
                <a:ext uri="{FF2B5EF4-FFF2-40B4-BE49-F238E27FC236}">
                  <a16:creationId xmlns:a16="http://schemas.microsoft.com/office/drawing/2014/main" id="{34C39740-DBAE-4E1F-9DBD-6181D2813102}"/>
                </a:ext>
              </a:extLst>
            </p:cNvPr>
            <p:cNvSpPr>
              <a:spLocks/>
            </p:cNvSpPr>
            <p:nvPr/>
          </p:nvSpPr>
          <p:spPr bwMode="auto">
            <a:xfrm>
              <a:off x="2242" y="1306"/>
              <a:ext cx="158" cy="178"/>
            </a:xfrm>
            <a:custGeom>
              <a:avLst/>
              <a:gdLst>
                <a:gd name="T0" fmla="*/ 332 w 109"/>
                <a:gd name="T1" fmla="*/ 36 h 123"/>
                <a:gd name="T2" fmla="*/ 36 w 109"/>
                <a:gd name="T3" fmla="*/ 116 h 123"/>
                <a:gd name="T4" fmla="*/ 41 w 109"/>
                <a:gd name="T5" fmla="*/ 318 h 123"/>
                <a:gd name="T6" fmla="*/ 223 w 109"/>
                <a:gd name="T7" fmla="*/ 347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3">
                  <a:moveTo>
                    <a:pt x="109" y="12"/>
                  </a:moveTo>
                  <a:cubicBezTo>
                    <a:pt x="73" y="0"/>
                    <a:pt x="33" y="1"/>
                    <a:pt x="12" y="38"/>
                  </a:cubicBezTo>
                  <a:cubicBezTo>
                    <a:pt x="1" y="56"/>
                    <a:pt x="0" y="88"/>
                    <a:pt x="13" y="105"/>
                  </a:cubicBezTo>
                  <a:cubicBezTo>
                    <a:pt x="24" y="117"/>
                    <a:pt x="61" y="123"/>
                    <a:pt x="73" y="115"/>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5" name="Freeform 288">
              <a:extLst>
                <a:ext uri="{FF2B5EF4-FFF2-40B4-BE49-F238E27FC236}">
                  <a16:creationId xmlns:a16="http://schemas.microsoft.com/office/drawing/2014/main" id="{5F3E183B-DF33-4191-BC6C-760978EE7AF4}"/>
                </a:ext>
              </a:extLst>
            </p:cNvPr>
            <p:cNvSpPr>
              <a:spLocks/>
            </p:cNvSpPr>
            <p:nvPr/>
          </p:nvSpPr>
          <p:spPr bwMode="auto">
            <a:xfrm>
              <a:off x="2046" y="1178"/>
              <a:ext cx="105" cy="129"/>
            </a:xfrm>
            <a:custGeom>
              <a:avLst/>
              <a:gdLst>
                <a:gd name="T0" fmla="*/ 53 w 73"/>
                <a:gd name="T1" fmla="*/ 0 h 89"/>
                <a:gd name="T2" fmla="*/ 13 w 73"/>
                <a:gd name="T3" fmla="*/ 70 h 89"/>
                <a:gd name="T4" fmla="*/ 19 w 73"/>
                <a:gd name="T5" fmla="*/ 170 h 89"/>
                <a:gd name="T6" fmla="*/ 217 w 73"/>
                <a:gd name="T7" fmla="*/ 262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89">
                  <a:moveTo>
                    <a:pt x="18" y="0"/>
                  </a:moveTo>
                  <a:cubicBezTo>
                    <a:pt x="10" y="1"/>
                    <a:pt x="5" y="17"/>
                    <a:pt x="4" y="23"/>
                  </a:cubicBezTo>
                  <a:cubicBezTo>
                    <a:pt x="1" y="35"/>
                    <a:pt x="0" y="45"/>
                    <a:pt x="6" y="56"/>
                  </a:cubicBezTo>
                  <a:cubicBezTo>
                    <a:pt x="21" y="82"/>
                    <a:pt x="45" y="89"/>
                    <a:pt x="73" y="86"/>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6" name="Freeform 289">
              <a:extLst>
                <a:ext uri="{FF2B5EF4-FFF2-40B4-BE49-F238E27FC236}">
                  <a16:creationId xmlns:a16="http://schemas.microsoft.com/office/drawing/2014/main" id="{6E1A1B30-2497-41B6-BC4A-0120BFB60D06}"/>
                </a:ext>
              </a:extLst>
            </p:cNvPr>
            <p:cNvSpPr>
              <a:spLocks/>
            </p:cNvSpPr>
            <p:nvPr/>
          </p:nvSpPr>
          <p:spPr bwMode="auto">
            <a:xfrm>
              <a:off x="1698" y="1197"/>
              <a:ext cx="125" cy="161"/>
            </a:xfrm>
            <a:custGeom>
              <a:avLst/>
              <a:gdLst>
                <a:gd name="T0" fmla="*/ 47 w 87"/>
                <a:gd name="T1" fmla="*/ 0 h 111"/>
                <a:gd name="T2" fmla="*/ 23 w 87"/>
                <a:gd name="T3" fmla="*/ 191 h 111"/>
                <a:gd name="T4" fmla="*/ 134 w 87"/>
                <a:gd name="T5" fmla="*/ 299 h 111"/>
                <a:gd name="T6" fmla="*/ 203 w 87"/>
                <a:gd name="T7" fmla="*/ 323 h 111"/>
                <a:gd name="T8" fmla="*/ 259 w 87"/>
                <a:gd name="T9" fmla="*/ 339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11">
                  <a:moveTo>
                    <a:pt x="16" y="0"/>
                  </a:moveTo>
                  <a:cubicBezTo>
                    <a:pt x="3" y="16"/>
                    <a:pt x="0" y="43"/>
                    <a:pt x="8" y="63"/>
                  </a:cubicBezTo>
                  <a:cubicBezTo>
                    <a:pt x="15" y="79"/>
                    <a:pt x="30" y="90"/>
                    <a:pt x="45" y="98"/>
                  </a:cubicBezTo>
                  <a:cubicBezTo>
                    <a:pt x="53" y="101"/>
                    <a:pt x="60" y="104"/>
                    <a:pt x="68" y="106"/>
                  </a:cubicBezTo>
                  <a:cubicBezTo>
                    <a:pt x="74" y="108"/>
                    <a:pt x="83" y="108"/>
                    <a:pt x="87" y="11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7" name="Freeform 290">
              <a:extLst>
                <a:ext uri="{FF2B5EF4-FFF2-40B4-BE49-F238E27FC236}">
                  <a16:creationId xmlns:a16="http://schemas.microsoft.com/office/drawing/2014/main" id="{F41555AA-17A1-45EE-8030-327A7D1F55F5}"/>
                </a:ext>
              </a:extLst>
            </p:cNvPr>
            <p:cNvSpPr>
              <a:spLocks/>
            </p:cNvSpPr>
            <p:nvPr/>
          </p:nvSpPr>
          <p:spPr bwMode="auto">
            <a:xfrm>
              <a:off x="1920" y="1390"/>
              <a:ext cx="221" cy="214"/>
            </a:xfrm>
            <a:custGeom>
              <a:avLst/>
              <a:gdLst>
                <a:gd name="T0" fmla="*/ 0 w 153"/>
                <a:gd name="T1" fmla="*/ 150 h 148"/>
                <a:gd name="T2" fmla="*/ 224 w 153"/>
                <a:gd name="T3" fmla="*/ 13 h 148"/>
                <a:gd name="T4" fmla="*/ 426 w 153"/>
                <a:gd name="T5" fmla="*/ 168 h 148"/>
                <a:gd name="T6" fmla="*/ 178 w 153"/>
                <a:gd name="T7" fmla="*/ 445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48">
                  <a:moveTo>
                    <a:pt x="0" y="50"/>
                  </a:moveTo>
                  <a:cubicBezTo>
                    <a:pt x="3" y="19"/>
                    <a:pt x="47" y="0"/>
                    <a:pt x="74" y="4"/>
                  </a:cubicBezTo>
                  <a:cubicBezTo>
                    <a:pt x="100" y="7"/>
                    <a:pt x="134" y="27"/>
                    <a:pt x="141" y="55"/>
                  </a:cubicBezTo>
                  <a:cubicBezTo>
                    <a:pt x="153" y="106"/>
                    <a:pt x="107" y="148"/>
                    <a:pt x="59" y="147"/>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8" name="Freeform 291">
              <a:extLst>
                <a:ext uri="{FF2B5EF4-FFF2-40B4-BE49-F238E27FC236}">
                  <a16:creationId xmlns:a16="http://schemas.microsoft.com/office/drawing/2014/main" id="{1DF8A08A-187C-4C2C-BB85-78DB6C91AE47}"/>
                </a:ext>
              </a:extLst>
            </p:cNvPr>
            <p:cNvSpPr>
              <a:spLocks/>
            </p:cNvSpPr>
            <p:nvPr/>
          </p:nvSpPr>
          <p:spPr bwMode="auto">
            <a:xfrm>
              <a:off x="2078" y="1291"/>
              <a:ext cx="173" cy="94"/>
            </a:xfrm>
            <a:custGeom>
              <a:avLst/>
              <a:gdLst>
                <a:gd name="T0" fmla="*/ 359 w 120"/>
                <a:gd name="T1" fmla="*/ 197 h 65"/>
                <a:gd name="T2" fmla="*/ 183 w 120"/>
                <a:gd name="T3" fmla="*/ 20 h 65"/>
                <a:gd name="T4" fmla="*/ 0 w 120"/>
                <a:gd name="T5" fmla="*/ 149 h 65"/>
                <a:gd name="T6" fmla="*/ 0 60000 65536"/>
                <a:gd name="T7" fmla="*/ 0 60000 65536"/>
                <a:gd name="T8" fmla="*/ 0 60000 65536"/>
              </a:gdLst>
              <a:ahLst/>
              <a:cxnLst>
                <a:cxn ang="T6">
                  <a:pos x="T0" y="T1"/>
                </a:cxn>
                <a:cxn ang="T7">
                  <a:pos x="T2" y="T3"/>
                </a:cxn>
                <a:cxn ang="T8">
                  <a:pos x="T4" y="T5"/>
                </a:cxn>
              </a:cxnLst>
              <a:rect l="0" t="0" r="r" b="b"/>
              <a:pathLst>
                <a:path w="120" h="65">
                  <a:moveTo>
                    <a:pt x="120" y="65"/>
                  </a:moveTo>
                  <a:cubicBezTo>
                    <a:pt x="111" y="34"/>
                    <a:pt x="93" y="15"/>
                    <a:pt x="61" y="7"/>
                  </a:cubicBezTo>
                  <a:cubicBezTo>
                    <a:pt x="33" y="0"/>
                    <a:pt x="3" y="20"/>
                    <a:pt x="0" y="49"/>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09" name="Freeform 292">
              <a:extLst>
                <a:ext uri="{FF2B5EF4-FFF2-40B4-BE49-F238E27FC236}">
                  <a16:creationId xmlns:a16="http://schemas.microsoft.com/office/drawing/2014/main" id="{DADE929B-B808-41EA-8056-8B6052B60FCD}"/>
                </a:ext>
              </a:extLst>
            </p:cNvPr>
            <p:cNvSpPr>
              <a:spLocks/>
            </p:cNvSpPr>
            <p:nvPr/>
          </p:nvSpPr>
          <p:spPr bwMode="auto">
            <a:xfrm>
              <a:off x="1626" y="1381"/>
              <a:ext cx="200" cy="273"/>
            </a:xfrm>
            <a:custGeom>
              <a:avLst/>
              <a:gdLst>
                <a:gd name="T0" fmla="*/ 414 w 139"/>
                <a:gd name="T1" fmla="*/ 169 h 189"/>
                <a:gd name="T2" fmla="*/ 24 w 139"/>
                <a:gd name="T3" fmla="*/ 244 h 189"/>
                <a:gd name="T4" fmla="*/ 109 w 139"/>
                <a:gd name="T5" fmla="*/ 507 h 189"/>
                <a:gd name="T6" fmla="*/ 311 w 139"/>
                <a:gd name="T7" fmla="*/ 521 h 1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189">
                  <a:moveTo>
                    <a:pt x="139" y="56"/>
                  </a:moveTo>
                  <a:cubicBezTo>
                    <a:pt x="118" y="0"/>
                    <a:pt x="21" y="31"/>
                    <a:pt x="8" y="81"/>
                  </a:cubicBezTo>
                  <a:cubicBezTo>
                    <a:pt x="0" y="110"/>
                    <a:pt x="14" y="150"/>
                    <a:pt x="37" y="168"/>
                  </a:cubicBezTo>
                  <a:cubicBezTo>
                    <a:pt x="52" y="181"/>
                    <a:pt x="92" y="189"/>
                    <a:pt x="104" y="17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0" name="Freeform 293">
              <a:extLst>
                <a:ext uri="{FF2B5EF4-FFF2-40B4-BE49-F238E27FC236}">
                  <a16:creationId xmlns:a16="http://schemas.microsoft.com/office/drawing/2014/main" id="{F44C0155-3294-426F-8076-B372D1630D45}"/>
                </a:ext>
              </a:extLst>
            </p:cNvPr>
            <p:cNvSpPr>
              <a:spLocks/>
            </p:cNvSpPr>
            <p:nvPr/>
          </p:nvSpPr>
          <p:spPr bwMode="auto">
            <a:xfrm>
              <a:off x="1558" y="1282"/>
              <a:ext cx="180" cy="152"/>
            </a:xfrm>
            <a:custGeom>
              <a:avLst/>
              <a:gdLst>
                <a:gd name="T0" fmla="*/ 311 w 125"/>
                <a:gd name="T1" fmla="*/ 0 h 105"/>
                <a:gd name="T2" fmla="*/ 0 w 125"/>
                <a:gd name="T3" fmla="*/ 203 h 105"/>
                <a:gd name="T4" fmla="*/ 0 60000 65536"/>
                <a:gd name="T5" fmla="*/ 0 60000 65536"/>
              </a:gdLst>
              <a:ahLst/>
              <a:cxnLst>
                <a:cxn ang="T4">
                  <a:pos x="T0" y="T1"/>
                </a:cxn>
                <a:cxn ang="T5">
                  <a:pos x="T2" y="T3"/>
                </a:cxn>
              </a:cxnLst>
              <a:rect l="0" t="0" r="r" b="b"/>
              <a:pathLst>
                <a:path w="125" h="105">
                  <a:moveTo>
                    <a:pt x="104" y="0"/>
                  </a:moveTo>
                  <a:cubicBezTo>
                    <a:pt x="125" y="63"/>
                    <a:pt x="46" y="105"/>
                    <a:pt x="0" y="67"/>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1" name="Freeform 294">
              <a:extLst>
                <a:ext uri="{FF2B5EF4-FFF2-40B4-BE49-F238E27FC236}">
                  <a16:creationId xmlns:a16="http://schemas.microsoft.com/office/drawing/2014/main" id="{ADD2A9A5-3B9F-4528-B8B1-E2EFCC1A2B68}"/>
                </a:ext>
              </a:extLst>
            </p:cNvPr>
            <p:cNvSpPr>
              <a:spLocks/>
            </p:cNvSpPr>
            <p:nvPr/>
          </p:nvSpPr>
          <p:spPr bwMode="auto">
            <a:xfrm>
              <a:off x="2273" y="1572"/>
              <a:ext cx="203" cy="310"/>
            </a:xfrm>
            <a:custGeom>
              <a:avLst/>
              <a:gdLst>
                <a:gd name="T0" fmla="*/ 420 w 141"/>
                <a:gd name="T1" fmla="*/ 88 h 214"/>
                <a:gd name="T2" fmla="*/ 203 w 141"/>
                <a:gd name="T3" fmla="*/ 36 h 214"/>
                <a:gd name="T4" fmla="*/ 13 w 141"/>
                <a:gd name="T5" fmla="*/ 298 h 214"/>
                <a:gd name="T6" fmla="*/ 376 w 141"/>
                <a:gd name="T7" fmla="*/ 535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214">
                  <a:moveTo>
                    <a:pt x="141" y="29"/>
                  </a:moveTo>
                  <a:cubicBezTo>
                    <a:pt x="131" y="0"/>
                    <a:pt x="90" y="3"/>
                    <a:pt x="68" y="12"/>
                  </a:cubicBezTo>
                  <a:cubicBezTo>
                    <a:pt x="30" y="27"/>
                    <a:pt x="6" y="58"/>
                    <a:pt x="4" y="98"/>
                  </a:cubicBezTo>
                  <a:cubicBezTo>
                    <a:pt x="0" y="154"/>
                    <a:pt x="76" y="214"/>
                    <a:pt x="126" y="176"/>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2" name="Freeform 295">
              <a:extLst>
                <a:ext uri="{FF2B5EF4-FFF2-40B4-BE49-F238E27FC236}">
                  <a16:creationId xmlns:a16="http://schemas.microsoft.com/office/drawing/2014/main" id="{8F7FD92A-6819-409D-8EC3-B60DC87A557C}"/>
                </a:ext>
              </a:extLst>
            </p:cNvPr>
            <p:cNvSpPr>
              <a:spLocks/>
            </p:cNvSpPr>
            <p:nvPr/>
          </p:nvSpPr>
          <p:spPr bwMode="auto">
            <a:xfrm>
              <a:off x="2491" y="1365"/>
              <a:ext cx="209" cy="268"/>
            </a:xfrm>
            <a:custGeom>
              <a:avLst/>
              <a:gdLst>
                <a:gd name="T0" fmla="*/ 434 w 145"/>
                <a:gd name="T1" fmla="*/ 298 h 185"/>
                <a:gd name="T2" fmla="*/ 117 w 145"/>
                <a:gd name="T3" fmla="*/ 88 h 185"/>
                <a:gd name="T4" fmla="*/ 27 w 145"/>
                <a:gd name="T5" fmla="*/ 394 h 185"/>
                <a:gd name="T6" fmla="*/ 239 w 145"/>
                <a:gd name="T7" fmla="*/ 529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185">
                  <a:moveTo>
                    <a:pt x="145" y="98"/>
                  </a:moveTo>
                  <a:cubicBezTo>
                    <a:pt x="145" y="45"/>
                    <a:pt x="93" y="0"/>
                    <a:pt x="39" y="29"/>
                  </a:cubicBezTo>
                  <a:cubicBezTo>
                    <a:pt x="5" y="47"/>
                    <a:pt x="0" y="96"/>
                    <a:pt x="9" y="130"/>
                  </a:cubicBezTo>
                  <a:cubicBezTo>
                    <a:pt x="18" y="168"/>
                    <a:pt x="41" y="185"/>
                    <a:pt x="80" y="174"/>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3" name="Freeform 296">
              <a:extLst>
                <a:ext uri="{FF2B5EF4-FFF2-40B4-BE49-F238E27FC236}">
                  <a16:creationId xmlns:a16="http://schemas.microsoft.com/office/drawing/2014/main" id="{6C9EAFEA-5C2B-4462-B9F7-8AA7383EF1DA}"/>
                </a:ext>
              </a:extLst>
            </p:cNvPr>
            <p:cNvSpPr>
              <a:spLocks/>
            </p:cNvSpPr>
            <p:nvPr/>
          </p:nvSpPr>
          <p:spPr bwMode="auto">
            <a:xfrm>
              <a:off x="2943" y="1462"/>
              <a:ext cx="215" cy="244"/>
            </a:xfrm>
            <a:custGeom>
              <a:avLst/>
              <a:gdLst>
                <a:gd name="T0" fmla="*/ 447 w 149"/>
                <a:gd name="T1" fmla="*/ 407 h 169"/>
                <a:gd name="T2" fmla="*/ 27 w 149"/>
                <a:gd name="T3" fmla="*/ 347 h 169"/>
                <a:gd name="T4" fmla="*/ 81 w 149"/>
                <a:gd name="T5" fmla="*/ 69 h 169"/>
                <a:gd name="T6" fmla="*/ 290 w 149"/>
                <a:gd name="T7" fmla="*/ 14 h 1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69">
                  <a:moveTo>
                    <a:pt x="149" y="135"/>
                  </a:moveTo>
                  <a:cubicBezTo>
                    <a:pt x="116" y="169"/>
                    <a:pt x="24" y="169"/>
                    <a:pt x="9" y="115"/>
                  </a:cubicBezTo>
                  <a:cubicBezTo>
                    <a:pt x="0" y="85"/>
                    <a:pt x="5" y="46"/>
                    <a:pt x="27" y="23"/>
                  </a:cubicBezTo>
                  <a:cubicBezTo>
                    <a:pt x="48" y="0"/>
                    <a:pt x="68" y="2"/>
                    <a:pt x="96" y="5"/>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4" name="Freeform 297">
              <a:extLst>
                <a:ext uri="{FF2B5EF4-FFF2-40B4-BE49-F238E27FC236}">
                  <a16:creationId xmlns:a16="http://schemas.microsoft.com/office/drawing/2014/main" id="{0AC7242D-CC76-47F1-AA43-26A788E3E422}"/>
                </a:ext>
              </a:extLst>
            </p:cNvPr>
            <p:cNvSpPr>
              <a:spLocks/>
            </p:cNvSpPr>
            <p:nvPr/>
          </p:nvSpPr>
          <p:spPr bwMode="auto">
            <a:xfrm>
              <a:off x="2840" y="1246"/>
              <a:ext cx="48" cy="117"/>
            </a:xfrm>
            <a:custGeom>
              <a:avLst/>
              <a:gdLst>
                <a:gd name="T0" fmla="*/ 102 w 33"/>
                <a:gd name="T1" fmla="*/ 0 h 81"/>
                <a:gd name="T2" fmla="*/ 19 w 33"/>
                <a:gd name="T3" fmla="*/ 79 h 81"/>
                <a:gd name="T4" fmla="*/ 83 w 33"/>
                <a:gd name="T5" fmla="*/ 244 h 81"/>
                <a:gd name="T6" fmla="*/ 0 60000 65536"/>
                <a:gd name="T7" fmla="*/ 0 60000 65536"/>
                <a:gd name="T8" fmla="*/ 0 60000 65536"/>
              </a:gdLst>
              <a:ahLst/>
              <a:cxnLst>
                <a:cxn ang="T6">
                  <a:pos x="T0" y="T1"/>
                </a:cxn>
                <a:cxn ang="T7">
                  <a:pos x="T2" y="T3"/>
                </a:cxn>
                <a:cxn ang="T8">
                  <a:pos x="T4" y="T5"/>
                </a:cxn>
              </a:cxnLst>
              <a:rect l="0" t="0" r="r" b="b"/>
              <a:pathLst>
                <a:path w="33" h="81">
                  <a:moveTo>
                    <a:pt x="33" y="0"/>
                  </a:moveTo>
                  <a:cubicBezTo>
                    <a:pt x="21" y="6"/>
                    <a:pt x="11" y="11"/>
                    <a:pt x="6" y="26"/>
                  </a:cubicBezTo>
                  <a:cubicBezTo>
                    <a:pt x="0" y="43"/>
                    <a:pt x="2" y="81"/>
                    <a:pt x="27" y="8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5" name="Freeform 298">
              <a:extLst>
                <a:ext uri="{FF2B5EF4-FFF2-40B4-BE49-F238E27FC236}">
                  <a16:creationId xmlns:a16="http://schemas.microsoft.com/office/drawing/2014/main" id="{B434C747-4D15-46A9-952C-A20514D75E80}"/>
                </a:ext>
              </a:extLst>
            </p:cNvPr>
            <p:cNvSpPr>
              <a:spLocks/>
            </p:cNvSpPr>
            <p:nvPr/>
          </p:nvSpPr>
          <p:spPr bwMode="auto">
            <a:xfrm>
              <a:off x="2736" y="1206"/>
              <a:ext cx="95" cy="110"/>
            </a:xfrm>
            <a:custGeom>
              <a:avLst/>
              <a:gdLst>
                <a:gd name="T0" fmla="*/ 76 w 66"/>
                <a:gd name="T1" fmla="*/ 0 h 76"/>
                <a:gd name="T2" fmla="*/ 20 w 66"/>
                <a:gd name="T3" fmla="*/ 42 h 76"/>
                <a:gd name="T4" fmla="*/ 20 w 66"/>
                <a:gd name="T5" fmla="*/ 168 h 76"/>
                <a:gd name="T6" fmla="*/ 135 w 66"/>
                <a:gd name="T7" fmla="*/ 219 h 76"/>
                <a:gd name="T8" fmla="*/ 194 w 66"/>
                <a:gd name="T9" fmla="*/ 145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6">
                  <a:moveTo>
                    <a:pt x="26" y="0"/>
                  </a:moveTo>
                  <a:cubicBezTo>
                    <a:pt x="20" y="5"/>
                    <a:pt x="12" y="6"/>
                    <a:pt x="7" y="14"/>
                  </a:cubicBezTo>
                  <a:cubicBezTo>
                    <a:pt x="0" y="26"/>
                    <a:pt x="0" y="44"/>
                    <a:pt x="7" y="55"/>
                  </a:cubicBezTo>
                  <a:cubicBezTo>
                    <a:pt x="14" y="69"/>
                    <a:pt x="30" y="76"/>
                    <a:pt x="45" y="72"/>
                  </a:cubicBezTo>
                  <a:cubicBezTo>
                    <a:pt x="54" y="70"/>
                    <a:pt x="66" y="58"/>
                    <a:pt x="65" y="48"/>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6" name="Freeform 299">
              <a:extLst>
                <a:ext uri="{FF2B5EF4-FFF2-40B4-BE49-F238E27FC236}">
                  <a16:creationId xmlns:a16="http://schemas.microsoft.com/office/drawing/2014/main" id="{CC042943-E58E-4895-82CD-A3292FC8D494}"/>
                </a:ext>
              </a:extLst>
            </p:cNvPr>
            <p:cNvSpPr>
              <a:spLocks/>
            </p:cNvSpPr>
            <p:nvPr/>
          </p:nvSpPr>
          <p:spPr bwMode="auto">
            <a:xfrm>
              <a:off x="2658" y="1297"/>
              <a:ext cx="36" cy="65"/>
            </a:xfrm>
            <a:custGeom>
              <a:avLst/>
              <a:gdLst>
                <a:gd name="T0" fmla="*/ 75 w 25"/>
                <a:gd name="T1" fmla="*/ 1 h 45"/>
                <a:gd name="T2" fmla="*/ 20 w 25"/>
                <a:gd name="T3" fmla="*/ 42 h 45"/>
                <a:gd name="T4" fmla="*/ 14 w 25"/>
                <a:gd name="T5" fmla="*/ 136 h 45"/>
                <a:gd name="T6" fmla="*/ 0 60000 65536"/>
                <a:gd name="T7" fmla="*/ 0 60000 65536"/>
                <a:gd name="T8" fmla="*/ 0 60000 65536"/>
              </a:gdLst>
              <a:ahLst/>
              <a:cxnLst>
                <a:cxn ang="T6">
                  <a:pos x="T0" y="T1"/>
                </a:cxn>
                <a:cxn ang="T7">
                  <a:pos x="T2" y="T3"/>
                </a:cxn>
                <a:cxn ang="T8">
                  <a:pos x="T4" y="T5"/>
                </a:cxn>
              </a:cxnLst>
              <a:rect l="0" t="0" r="r" b="b"/>
              <a:pathLst>
                <a:path w="25" h="45">
                  <a:moveTo>
                    <a:pt x="25" y="1"/>
                  </a:moveTo>
                  <a:cubicBezTo>
                    <a:pt x="18" y="0"/>
                    <a:pt x="10" y="8"/>
                    <a:pt x="7" y="14"/>
                  </a:cubicBezTo>
                  <a:cubicBezTo>
                    <a:pt x="4" y="21"/>
                    <a:pt x="0" y="39"/>
                    <a:pt x="5" y="45"/>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7" name="Freeform 300">
              <a:extLst>
                <a:ext uri="{FF2B5EF4-FFF2-40B4-BE49-F238E27FC236}">
                  <a16:creationId xmlns:a16="http://schemas.microsoft.com/office/drawing/2014/main" id="{64156110-3972-4DB6-A6A5-9504240BDD58}"/>
                </a:ext>
              </a:extLst>
            </p:cNvPr>
            <p:cNvSpPr>
              <a:spLocks/>
            </p:cNvSpPr>
            <p:nvPr/>
          </p:nvSpPr>
          <p:spPr bwMode="auto">
            <a:xfrm>
              <a:off x="2854" y="1339"/>
              <a:ext cx="93" cy="68"/>
            </a:xfrm>
            <a:custGeom>
              <a:avLst/>
              <a:gdLst>
                <a:gd name="T0" fmla="*/ 0 w 64"/>
                <a:gd name="T1" fmla="*/ 142 h 47"/>
                <a:gd name="T2" fmla="*/ 76 w 64"/>
                <a:gd name="T3" fmla="*/ 36 h 47"/>
                <a:gd name="T4" fmla="*/ 196 w 64"/>
                <a:gd name="T5" fmla="*/ 25 h 47"/>
                <a:gd name="T6" fmla="*/ 0 60000 65536"/>
                <a:gd name="T7" fmla="*/ 0 60000 65536"/>
                <a:gd name="T8" fmla="*/ 0 60000 65536"/>
              </a:gdLst>
              <a:ahLst/>
              <a:cxnLst>
                <a:cxn ang="T6">
                  <a:pos x="T0" y="T1"/>
                </a:cxn>
                <a:cxn ang="T7">
                  <a:pos x="T2" y="T3"/>
                </a:cxn>
                <a:cxn ang="T8">
                  <a:pos x="T4" y="T5"/>
                </a:cxn>
              </a:cxnLst>
              <a:rect l="0" t="0" r="r" b="b"/>
              <a:pathLst>
                <a:path w="64" h="47">
                  <a:moveTo>
                    <a:pt x="0" y="47"/>
                  </a:moveTo>
                  <a:cubicBezTo>
                    <a:pt x="4" y="32"/>
                    <a:pt x="10" y="19"/>
                    <a:pt x="25" y="12"/>
                  </a:cubicBezTo>
                  <a:cubicBezTo>
                    <a:pt x="33" y="7"/>
                    <a:pt x="57" y="0"/>
                    <a:pt x="64" y="8"/>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8" name="Freeform 301">
              <a:extLst>
                <a:ext uri="{FF2B5EF4-FFF2-40B4-BE49-F238E27FC236}">
                  <a16:creationId xmlns:a16="http://schemas.microsoft.com/office/drawing/2014/main" id="{0B3CCEAB-2414-4FF3-8850-AEEF678F2A2A}"/>
                </a:ext>
              </a:extLst>
            </p:cNvPr>
            <p:cNvSpPr>
              <a:spLocks/>
            </p:cNvSpPr>
            <p:nvPr/>
          </p:nvSpPr>
          <p:spPr bwMode="auto">
            <a:xfrm>
              <a:off x="1307" y="1633"/>
              <a:ext cx="192" cy="228"/>
            </a:xfrm>
            <a:custGeom>
              <a:avLst/>
              <a:gdLst>
                <a:gd name="T0" fmla="*/ 333 w 133"/>
                <a:gd name="T1" fmla="*/ 56 h 158"/>
                <a:gd name="T2" fmla="*/ 121 w 133"/>
                <a:gd name="T3" fmla="*/ 69 h 158"/>
                <a:gd name="T4" fmla="*/ 25 w 133"/>
                <a:gd name="T5" fmla="*/ 304 h 158"/>
                <a:gd name="T6" fmla="*/ 211 w 133"/>
                <a:gd name="T7" fmla="*/ 466 h 158"/>
                <a:gd name="T8" fmla="*/ 400 w 133"/>
                <a:gd name="T9" fmla="*/ 381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58">
                  <a:moveTo>
                    <a:pt x="111" y="19"/>
                  </a:moveTo>
                  <a:cubicBezTo>
                    <a:pt x="97" y="0"/>
                    <a:pt x="56" y="14"/>
                    <a:pt x="40" y="23"/>
                  </a:cubicBezTo>
                  <a:cubicBezTo>
                    <a:pt x="13" y="40"/>
                    <a:pt x="0" y="70"/>
                    <a:pt x="8" y="101"/>
                  </a:cubicBezTo>
                  <a:cubicBezTo>
                    <a:pt x="16" y="128"/>
                    <a:pt x="41" y="153"/>
                    <a:pt x="70" y="155"/>
                  </a:cubicBezTo>
                  <a:cubicBezTo>
                    <a:pt x="100" y="158"/>
                    <a:pt x="111" y="141"/>
                    <a:pt x="133" y="127"/>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19" name="Freeform 302">
              <a:extLst>
                <a:ext uri="{FF2B5EF4-FFF2-40B4-BE49-F238E27FC236}">
                  <a16:creationId xmlns:a16="http://schemas.microsoft.com/office/drawing/2014/main" id="{414AE85F-8891-46BD-B484-DC09C7BBA903}"/>
                </a:ext>
              </a:extLst>
            </p:cNvPr>
            <p:cNvSpPr>
              <a:spLocks/>
            </p:cNvSpPr>
            <p:nvPr/>
          </p:nvSpPr>
          <p:spPr bwMode="auto">
            <a:xfrm>
              <a:off x="1691" y="1911"/>
              <a:ext cx="215" cy="293"/>
            </a:xfrm>
            <a:custGeom>
              <a:avLst/>
              <a:gdLst>
                <a:gd name="T0" fmla="*/ 447 w 149"/>
                <a:gd name="T1" fmla="*/ 74 h 203"/>
                <a:gd name="T2" fmla="*/ 185 w 149"/>
                <a:gd name="T3" fmla="*/ 19 h 203"/>
                <a:gd name="T4" fmla="*/ 13 w 149"/>
                <a:gd name="T5" fmla="*/ 319 h 203"/>
                <a:gd name="T6" fmla="*/ 219 w 149"/>
                <a:gd name="T7" fmla="*/ 598 h 203"/>
                <a:gd name="T8" fmla="*/ 446 w 149"/>
                <a:gd name="T9" fmla="*/ 488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03">
                  <a:moveTo>
                    <a:pt x="149" y="24"/>
                  </a:moveTo>
                  <a:cubicBezTo>
                    <a:pt x="137" y="3"/>
                    <a:pt x="83" y="0"/>
                    <a:pt x="62" y="6"/>
                  </a:cubicBezTo>
                  <a:cubicBezTo>
                    <a:pt x="23" y="17"/>
                    <a:pt x="0" y="67"/>
                    <a:pt x="4" y="106"/>
                  </a:cubicBezTo>
                  <a:cubicBezTo>
                    <a:pt x="8" y="144"/>
                    <a:pt x="31" y="193"/>
                    <a:pt x="73" y="199"/>
                  </a:cubicBezTo>
                  <a:cubicBezTo>
                    <a:pt x="101" y="203"/>
                    <a:pt x="128" y="179"/>
                    <a:pt x="148" y="162"/>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0" name="Freeform 303">
              <a:extLst>
                <a:ext uri="{FF2B5EF4-FFF2-40B4-BE49-F238E27FC236}">
                  <a16:creationId xmlns:a16="http://schemas.microsoft.com/office/drawing/2014/main" id="{49E28CEC-EB28-453F-B30A-1C164E809BC4}"/>
                </a:ext>
              </a:extLst>
            </p:cNvPr>
            <p:cNvSpPr>
              <a:spLocks/>
            </p:cNvSpPr>
            <p:nvPr/>
          </p:nvSpPr>
          <p:spPr bwMode="auto">
            <a:xfrm>
              <a:off x="2026" y="1824"/>
              <a:ext cx="231" cy="351"/>
            </a:xfrm>
            <a:custGeom>
              <a:avLst/>
              <a:gdLst>
                <a:gd name="T0" fmla="*/ 482 w 160"/>
                <a:gd name="T1" fmla="*/ 165 h 243"/>
                <a:gd name="T2" fmla="*/ 20 w 160"/>
                <a:gd name="T3" fmla="*/ 286 h 243"/>
                <a:gd name="T4" fmla="*/ 409 w 160"/>
                <a:gd name="T5" fmla="*/ 550 h 243"/>
                <a:gd name="T6" fmla="*/ 0 60000 65536"/>
                <a:gd name="T7" fmla="*/ 0 60000 65536"/>
                <a:gd name="T8" fmla="*/ 0 60000 65536"/>
              </a:gdLst>
              <a:ahLst/>
              <a:cxnLst>
                <a:cxn ang="T6">
                  <a:pos x="T0" y="T1"/>
                </a:cxn>
                <a:cxn ang="T7">
                  <a:pos x="T2" y="T3"/>
                </a:cxn>
                <a:cxn ang="T8">
                  <a:pos x="T4" y="T5"/>
                </a:cxn>
              </a:cxnLst>
              <a:rect l="0" t="0" r="r" b="b"/>
              <a:pathLst>
                <a:path w="160" h="243">
                  <a:moveTo>
                    <a:pt x="160" y="55"/>
                  </a:moveTo>
                  <a:cubicBezTo>
                    <a:pt x="125" y="0"/>
                    <a:pt x="14" y="33"/>
                    <a:pt x="7" y="95"/>
                  </a:cubicBezTo>
                  <a:cubicBezTo>
                    <a:pt x="0" y="156"/>
                    <a:pt x="82" y="243"/>
                    <a:pt x="136" y="18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1" name="Freeform 304">
              <a:extLst>
                <a:ext uri="{FF2B5EF4-FFF2-40B4-BE49-F238E27FC236}">
                  <a16:creationId xmlns:a16="http://schemas.microsoft.com/office/drawing/2014/main" id="{AB1E3FF2-3022-43C1-9542-AC6D5E448A6A}"/>
                </a:ext>
              </a:extLst>
            </p:cNvPr>
            <p:cNvSpPr>
              <a:spLocks/>
            </p:cNvSpPr>
            <p:nvPr/>
          </p:nvSpPr>
          <p:spPr bwMode="auto">
            <a:xfrm>
              <a:off x="1205" y="1776"/>
              <a:ext cx="113" cy="230"/>
            </a:xfrm>
            <a:custGeom>
              <a:avLst/>
              <a:gdLst>
                <a:gd name="T0" fmla="*/ 238 w 78"/>
                <a:gd name="T1" fmla="*/ 9 h 159"/>
                <a:gd name="T2" fmla="*/ 36 w 78"/>
                <a:gd name="T3" fmla="*/ 191 h 159"/>
                <a:gd name="T4" fmla="*/ 136 w 78"/>
                <a:gd name="T5" fmla="*/ 482 h 159"/>
                <a:gd name="T6" fmla="*/ 0 60000 65536"/>
                <a:gd name="T7" fmla="*/ 0 60000 65536"/>
                <a:gd name="T8" fmla="*/ 0 60000 65536"/>
              </a:gdLst>
              <a:ahLst/>
              <a:cxnLst>
                <a:cxn ang="T6">
                  <a:pos x="T0" y="T1"/>
                </a:cxn>
                <a:cxn ang="T7">
                  <a:pos x="T2" y="T3"/>
                </a:cxn>
                <a:cxn ang="T8">
                  <a:pos x="T4" y="T5"/>
                </a:cxn>
              </a:cxnLst>
              <a:rect l="0" t="0" r="r" b="b"/>
              <a:pathLst>
                <a:path w="78" h="159">
                  <a:moveTo>
                    <a:pt x="78" y="3"/>
                  </a:moveTo>
                  <a:cubicBezTo>
                    <a:pt x="48" y="0"/>
                    <a:pt x="20" y="38"/>
                    <a:pt x="12" y="63"/>
                  </a:cubicBezTo>
                  <a:cubicBezTo>
                    <a:pt x="0" y="102"/>
                    <a:pt x="19" y="141"/>
                    <a:pt x="45" y="159"/>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2" name="Freeform 305">
              <a:extLst>
                <a:ext uri="{FF2B5EF4-FFF2-40B4-BE49-F238E27FC236}">
                  <a16:creationId xmlns:a16="http://schemas.microsoft.com/office/drawing/2014/main" id="{5FCAF156-4058-4F05-94DE-DEED131E4E7D}"/>
                </a:ext>
              </a:extLst>
            </p:cNvPr>
            <p:cNvSpPr>
              <a:spLocks/>
            </p:cNvSpPr>
            <p:nvPr/>
          </p:nvSpPr>
          <p:spPr bwMode="auto">
            <a:xfrm>
              <a:off x="1155" y="1579"/>
              <a:ext cx="208" cy="135"/>
            </a:xfrm>
            <a:custGeom>
              <a:avLst/>
              <a:gdLst>
                <a:gd name="T0" fmla="*/ 0 w 144"/>
                <a:gd name="T1" fmla="*/ 83 h 93"/>
                <a:gd name="T2" fmla="*/ 205 w 144"/>
                <a:gd name="T3" fmla="*/ 266 h 93"/>
                <a:gd name="T4" fmla="*/ 371 w 144"/>
                <a:gd name="T5" fmla="*/ 0 h 93"/>
                <a:gd name="T6" fmla="*/ 0 60000 65536"/>
                <a:gd name="T7" fmla="*/ 0 60000 65536"/>
                <a:gd name="T8" fmla="*/ 0 60000 65536"/>
              </a:gdLst>
              <a:ahLst/>
              <a:cxnLst>
                <a:cxn ang="T6">
                  <a:pos x="T0" y="T1"/>
                </a:cxn>
                <a:cxn ang="T7">
                  <a:pos x="T2" y="T3"/>
                </a:cxn>
                <a:cxn ang="T8">
                  <a:pos x="T4" y="T5"/>
                </a:cxn>
              </a:cxnLst>
              <a:rect l="0" t="0" r="r" b="b"/>
              <a:pathLst>
                <a:path w="144" h="93">
                  <a:moveTo>
                    <a:pt x="0" y="27"/>
                  </a:moveTo>
                  <a:cubicBezTo>
                    <a:pt x="4" y="62"/>
                    <a:pt x="29" y="93"/>
                    <a:pt x="68" y="87"/>
                  </a:cubicBezTo>
                  <a:cubicBezTo>
                    <a:pt x="103" y="82"/>
                    <a:pt x="144" y="38"/>
                    <a:pt x="123" y="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3" name="Freeform 306">
              <a:extLst>
                <a:ext uri="{FF2B5EF4-FFF2-40B4-BE49-F238E27FC236}">
                  <a16:creationId xmlns:a16="http://schemas.microsoft.com/office/drawing/2014/main" id="{104BF88C-73D5-46BF-946A-8420E5F49933}"/>
                </a:ext>
              </a:extLst>
            </p:cNvPr>
            <p:cNvSpPr>
              <a:spLocks/>
            </p:cNvSpPr>
            <p:nvPr/>
          </p:nvSpPr>
          <p:spPr bwMode="auto">
            <a:xfrm>
              <a:off x="1477" y="1400"/>
              <a:ext cx="136" cy="221"/>
            </a:xfrm>
            <a:custGeom>
              <a:avLst/>
              <a:gdLst>
                <a:gd name="T0" fmla="*/ 271 w 94"/>
                <a:gd name="T1" fmla="*/ 6 h 153"/>
                <a:gd name="T2" fmla="*/ 6 w 94"/>
                <a:gd name="T3" fmla="*/ 211 h 153"/>
                <a:gd name="T4" fmla="*/ 285 w 94"/>
                <a:gd name="T5" fmla="*/ 380 h 153"/>
                <a:gd name="T6" fmla="*/ 0 60000 65536"/>
                <a:gd name="T7" fmla="*/ 0 60000 65536"/>
                <a:gd name="T8" fmla="*/ 0 60000 65536"/>
              </a:gdLst>
              <a:ahLst/>
              <a:cxnLst>
                <a:cxn ang="T6">
                  <a:pos x="T0" y="T1"/>
                </a:cxn>
                <a:cxn ang="T7">
                  <a:pos x="T2" y="T3"/>
                </a:cxn>
                <a:cxn ang="T8">
                  <a:pos x="T4" y="T5"/>
                </a:cxn>
              </a:cxnLst>
              <a:rect l="0" t="0" r="r" b="b"/>
              <a:pathLst>
                <a:path w="94" h="153">
                  <a:moveTo>
                    <a:pt x="89" y="2"/>
                  </a:moveTo>
                  <a:cubicBezTo>
                    <a:pt x="46" y="0"/>
                    <a:pt x="5" y="22"/>
                    <a:pt x="2" y="70"/>
                  </a:cubicBezTo>
                  <a:cubicBezTo>
                    <a:pt x="0" y="125"/>
                    <a:pt x="47" y="153"/>
                    <a:pt x="94" y="126"/>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4" name="Freeform 307">
              <a:extLst>
                <a:ext uri="{FF2B5EF4-FFF2-40B4-BE49-F238E27FC236}">
                  <a16:creationId xmlns:a16="http://schemas.microsoft.com/office/drawing/2014/main" id="{0CE5FC01-D6FD-45FC-88DA-5B5C2D38CA9B}"/>
                </a:ext>
              </a:extLst>
            </p:cNvPr>
            <p:cNvSpPr>
              <a:spLocks/>
            </p:cNvSpPr>
            <p:nvPr/>
          </p:nvSpPr>
          <p:spPr bwMode="auto">
            <a:xfrm>
              <a:off x="1493" y="1704"/>
              <a:ext cx="164" cy="221"/>
            </a:xfrm>
            <a:custGeom>
              <a:avLst/>
              <a:gdLst>
                <a:gd name="T0" fmla="*/ 141 w 114"/>
                <a:gd name="T1" fmla="*/ 33 h 153"/>
                <a:gd name="T2" fmla="*/ 20 w 114"/>
                <a:gd name="T3" fmla="*/ 290 h 153"/>
                <a:gd name="T4" fmla="*/ 340 w 114"/>
                <a:gd name="T5" fmla="*/ 407 h 153"/>
                <a:gd name="T6" fmla="*/ 0 60000 65536"/>
                <a:gd name="T7" fmla="*/ 0 60000 65536"/>
                <a:gd name="T8" fmla="*/ 0 60000 65536"/>
              </a:gdLst>
              <a:ahLst/>
              <a:cxnLst>
                <a:cxn ang="T6">
                  <a:pos x="T0" y="T1"/>
                </a:cxn>
                <a:cxn ang="T7">
                  <a:pos x="T2" y="T3"/>
                </a:cxn>
                <a:cxn ang="T8">
                  <a:pos x="T4" y="T5"/>
                </a:cxn>
              </a:cxnLst>
              <a:rect l="0" t="0" r="r" b="b"/>
              <a:pathLst>
                <a:path w="114" h="153">
                  <a:moveTo>
                    <a:pt x="47" y="11"/>
                  </a:moveTo>
                  <a:cubicBezTo>
                    <a:pt x="13" y="0"/>
                    <a:pt x="0" y="75"/>
                    <a:pt x="7" y="96"/>
                  </a:cubicBezTo>
                  <a:cubicBezTo>
                    <a:pt x="21" y="135"/>
                    <a:pt x="77" y="153"/>
                    <a:pt x="114" y="135"/>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5" name="Freeform 308">
              <a:extLst>
                <a:ext uri="{FF2B5EF4-FFF2-40B4-BE49-F238E27FC236}">
                  <a16:creationId xmlns:a16="http://schemas.microsoft.com/office/drawing/2014/main" id="{DD5261D0-C941-4155-8E00-390DE5E16727}"/>
                </a:ext>
              </a:extLst>
            </p:cNvPr>
            <p:cNvSpPr>
              <a:spLocks/>
            </p:cNvSpPr>
            <p:nvPr/>
          </p:nvSpPr>
          <p:spPr bwMode="auto">
            <a:xfrm>
              <a:off x="1360" y="2091"/>
              <a:ext cx="163" cy="218"/>
            </a:xfrm>
            <a:custGeom>
              <a:avLst/>
              <a:gdLst>
                <a:gd name="T0" fmla="*/ 306 w 113"/>
                <a:gd name="T1" fmla="*/ 61 h 150"/>
                <a:gd name="T2" fmla="*/ 141 w 113"/>
                <a:gd name="T3" fmla="*/ 22 h 150"/>
                <a:gd name="T4" fmla="*/ 9 w 113"/>
                <a:gd name="T5" fmla="*/ 262 h 150"/>
                <a:gd name="T6" fmla="*/ 339 w 113"/>
                <a:gd name="T7" fmla="*/ 283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50">
                  <a:moveTo>
                    <a:pt x="102" y="20"/>
                  </a:moveTo>
                  <a:cubicBezTo>
                    <a:pt x="93" y="0"/>
                    <a:pt x="66" y="2"/>
                    <a:pt x="47" y="7"/>
                  </a:cubicBezTo>
                  <a:cubicBezTo>
                    <a:pt x="14" y="18"/>
                    <a:pt x="0" y="52"/>
                    <a:pt x="3" y="85"/>
                  </a:cubicBezTo>
                  <a:cubicBezTo>
                    <a:pt x="8" y="148"/>
                    <a:pt x="98" y="150"/>
                    <a:pt x="113" y="92"/>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6" name="Freeform 309">
              <a:extLst>
                <a:ext uri="{FF2B5EF4-FFF2-40B4-BE49-F238E27FC236}">
                  <a16:creationId xmlns:a16="http://schemas.microsoft.com/office/drawing/2014/main" id="{2C1F89A8-92AC-49A5-B439-284F81E8127B}"/>
                </a:ext>
              </a:extLst>
            </p:cNvPr>
            <p:cNvSpPr>
              <a:spLocks/>
            </p:cNvSpPr>
            <p:nvPr/>
          </p:nvSpPr>
          <p:spPr bwMode="auto">
            <a:xfrm>
              <a:off x="1743" y="2379"/>
              <a:ext cx="183" cy="247"/>
            </a:xfrm>
            <a:custGeom>
              <a:avLst/>
              <a:gdLst>
                <a:gd name="T0" fmla="*/ 291 w 127"/>
                <a:gd name="T1" fmla="*/ 46 h 170"/>
                <a:gd name="T2" fmla="*/ 110 w 127"/>
                <a:gd name="T3" fmla="*/ 41 h 170"/>
                <a:gd name="T4" fmla="*/ 19 w 127"/>
                <a:gd name="T5" fmla="*/ 279 h 170"/>
                <a:gd name="T6" fmla="*/ 380 w 127"/>
                <a:gd name="T7" fmla="*/ 359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170">
                  <a:moveTo>
                    <a:pt x="97" y="15"/>
                  </a:moveTo>
                  <a:cubicBezTo>
                    <a:pt x="83" y="0"/>
                    <a:pt x="53" y="4"/>
                    <a:pt x="37" y="13"/>
                  </a:cubicBezTo>
                  <a:cubicBezTo>
                    <a:pt x="10" y="28"/>
                    <a:pt x="0" y="61"/>
                    <a:pt x="6" y="91"/>
                  </a:cubicBezTo>
                  <a:cubicBezTo>
                    <a:pt x="18" y="153"/>
                    <a:pt x="91" y="170"/>
                    <a:pt x="127" y="117"/>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7" name="Freeform 310">
              <a:extLst>
                <a:ext uri="{FF2B5EF4-FFF2-40B4-BE49-F238E27FC236}">
                  <a16:creationId xmlns:a16="http://schemas.microsoft.com/office/drawing/2014/main" id="{92AC3C46-DDFB-491E-9456-E23F40553006}"/>
                </a:ext>
              </a:extLst>
            </p:cNvPr>
            <p:cNvSpPr>
              <a:spLocks/>
            </p:cNvSpPr>
            <p:nvPr/>
          </p:nvSpPr>
          <p:spPr bwMode="auto">
            <a:xfrm>
              <a:off x="1812" y="2573"/>
              <a:ext cx="258" cy="323"/>
            </a:xfrm>
            <a:custGeom>
              <a:avLst/>
              <a:gdLst>
                <a:gd name="T0" fmla="*/ 352 w 179"/>
                <a:gd name="T1" fmla="*/ 70 h 223"/>
                <a:gd name="T2" fmla="*/ 89 w 179"/>
                <a:gd name="T3" fmla="*/ 135 h 223"/>
                <a:gd name="T4" fmla="*/ 53 w 179"/>
                <a:gd name="T5" fmla="*/ 472 h 223"/>
                <a:gd name="T6" fmla="*/ 536 w 179"/>
                <a:gd name="T7" fmla="*/ 487 h 2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9" h="223">
                  <a:moveTo>
                    <a:pt x="117" y="23"/>
                  </a:moveTo>
                  <a:cubicBezTo>
                    <a:pt x="95" y="0"/>
                    <a:pt x="47" y="28"/>
                    <a:pt x="30" y="44"/>
                  </a:cubicBezTo>
                  <a:cubicBezTo>
                    <a:pt x="0" y="73"/>
                    <a:pt x="2" y="120"/>
                    <a:pt x="18" y="155"/>
                  </a:cubicBezTo>
                  <a:cubicBezTo>
                    <a:pt x="50" y="223"/>
                    <a:pt x="141" y="221"/>
                    <a:pt x="179" y="16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8" name="Freeform 311">
              <a:extLst>
                <a:ext uri="{FF2B5EF4-FFF2-40B4-BE49-F238E27FC236}">
                  <a16:creationId xmlns:a16="http://schemas.microsoft.com/office/drawing/2014/main" id="{A6238734-EAB0-4D3F-ACDC-D77518B93B2C}"/>
                </a:ext>
              </a:extLst>
            </p:cNvPr>
            <p:cNvSpPr>
              <a:spLocks/>
            </p:cNvSpPr>
            <p:nvPr/>
          </p:nvSpPr>
          <p:spPr bwMode="auto">
            <a:xfrm>
              <a:off x="1028" y="2031"/>
              <a:ext cx="202" cy="79"/>
            </a:xfrm>
            <a:custGeom>
              <a:avLst/>
              <a:gdLst>
                <a:gd name="T0" fmla="*/ 0 w 140"/>
                <a:gd name="T1" fmla="*/ 62 h 55"/>
                <a:gd name="T2" fmla="*/ 79 w 140"/>
                <a:gd name="T3" fmla="*/ 134 h 55"/>
                <a:gd name="T4" fmla="*/ 235 w 140"/>
                <a:gd name="T5" fmla="*/ 161 h 55"/>
                <a:gd name="T6" fmla="*/ 372 w 140"/>
                <a:gd name="T7" fmla="*/ 95 h 55"/>
                <a:gd name="T8" fmla="*/ 420 w 140"/>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55">
                  <a:moveTo>
                    <a:pt x="0" y="21"/>
                  </a:moveTo>
                  <a:cubicBezTo>
                    <a:pt x="3" y="32"/>
                    <a:pt x="17" y="40"/>
                    <a:pt x="26" y="45"/>
                  </a:cubicBezTo>
                  <a:cubicBezTo>
                    <a:pt x="42" y="54"/>
                    <a:pt x="60" y="55"/>
                    <a:pt x="78" y="54"/>
                  </a:cubicBezTo>
                  <a:cubicBezTo>
                    <a:pt x="96" y="52"/>
                    <a:pt x="112" y="46"/>
                    <a:pt x="124" y="32"/>
                  </a:cubicBezTo>
                  <a:cubicBezTo>
                    <a:pt x="132" y="22"/>
                    <a:pt x="136" y="12"/>
                    <a:pt x="140" y="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29" name="Freeform 312">
              <a:extLst>
                <a:ext uri="{FF2B5EF4-FFF2-40B4-BE49-F238E27FC236}">
                  <a16:creationId xmlns:a16="http://schemas.microsoft.com/office/drawing/2014/main" id="{96E876AD-E8E7-4474-B57D-4AA46FCBAABB}"/>
                </a:ext>
              </a:extLst>
            </p:cNvPr>
            <p:cNvSpPr>
              <a:spLocks/>
            </p:cNvSpPr>
            <p:nvPr/>
          </p:nvSpPr>
          <p:spPr bwMode="auto">
            <a:xfrm>
              <a:off x="1008" y="2248"/>
              <a:ext cx="189" cy="124"/>
            </a:xfrm>
            <a:custGeom>
              <a:avLst/>
              <a:gdLst>
                <a:gd name="T0" fmla="*/ 0 w 131"/>
                <a:gd name="T1" fmla="*/ 170 h 86"/>
                <a:gd name="T2" fmla="*/ 66 w 131"/>
                <a:gd name="T3" fmla="*/ 239 h 86"/>
                <a:gd name="T4" fmla="*/ 231 w 131"/>
                <a:gd name="T5" fmla="*/ 244 h 86"/>
                <a:gd name="T6" fmla="*/ 381 w 131"/>
                <a:gd name="T7" fmla="*/ 136 h 86"/>
                <a:gd name="T8" fmla="*/ 394 w 131"/>
                <a:gd name="T9" fmla="*/ 52 h 86"/>
                <a:gd name="T10" fmla="*/ 391 w 131"/>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86">
                  <a:moveTo>
                    <a:pt x="0" y="57"/>
                  </a:moveTo>
                  <a:cubicBezTo>
                    <a:pt x="9" y="64"/>
                    <a:pt x="10" y="76"/>
                    <a:pt x="22" y="80"/>
                  </a:cubicBezTo>
                  <a:cubicBezTo>
                    <a:pt x="39" y="86"/>
                    <a:pt x="59" y="85"/>
                    <a:pt x="77" y="81"/>
                  </a:cubicBezTo>
                  <a:cubicBezTo>
                    <a:pt x="95" y="77"/>
                    <a:pt x="119" y="62"/>
                    <a:pt x="127" y="45"/>
                  </a:cubicBezTo>
                  <a:cubicBezTo>
                    <a:pt x="131" y="37"/>
                    <a:pt x="131" y="25"/>
                    <a:pt x="131" y="17"/>
                  </a:cubicBezTo>
                  <a:cubicBezTo>
                    <a:pt x="131" y="12"/>
                    <a:pt x="131" y="4"/>
                    <a:pt x="130" y="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0" name="Freeform 313">
              <a:extLst>
                <a:ext uri="{FF2B5EF4-FFF2-40B4-BE49-F238E27FC236}">
                  <a16:creationId xmlns:a16="http://schemas.microsoft.com/office/drawing/2014/main" id="{1B5E2F5E-04FD-4616-B250-8D39AECEB07C}"/>
                </a:ext>
              </a:extLst>
            </p:cNvPr>
            <p:cNvSpPr>
              <a:spLocks/>
            </p:cNvSpPr>
            <p:nvPr/>
          </p:nvSpPr>
          <p:spPr bwMode="auto">
            <a:xfrm>
              <a:off x="1396" y="2281"/>
              <a:ext cx="134" cy="190"/>
            </a:xfrm>
            <a:custGeom>
              <a:avLst/>
              <a:gdLst>
                <a:gd name="T0" fmla="*/ 164 w 93"/>
                <a:gd name="T1" fmla="*/ 0 h 131"/>
                <a:gd name="T2" fmla="*/ 84 w 93"/>
                <a:gd name="T3" fmla="*/ 42 h 131"/>
                <a:gd name="T4" fmla="*/ 19 w 93"/>
                <a:gd name="T5" fmla="*/ 270 h 131"/>
                <a:gd name="T6" fmla="*/ 151 w 93"/>
                <a:gd name="T7" fmla="*/ 400 h 131"/>
                <a:gd name="T8" fmla="*/ 236 w 93"/>
                <a:gd name="T9" fmla="*/ 387 h 131"/>
                <a:gd name="T10" fmla="*/ 278 w 93"/>
                <a:gd name="T11" fmla="*/ 368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131">
                  <a:moveTo>
                    <a:pt x="55" y="0"/>
                  </a:moveTo>
                  <a:cubicBezTo>
                    <a:pt x="44" y="1"/>
                    <a:pt x="36" y="6"/>
                    <a:pt x="28" y="14"/>
                  </a:cubicBezTo>
                  <a:cubicBezTo>
                    <a:pt x="8" y="35"/>
                    <a:pt x="0" y="60"/>
                    <a:pt x="6" y="88"/>
                  </a:cubicBezTo>
                  <a:cubicBezTo>
                    <a:pt x="11" y="110"/>
                    <a:pt x="29" y="129"/>
                    <a:pt x="51" y="131"/>
                  </a:cubicBezTo>
                  <a:cubicBezTo>
                    <a:pt x="60" y="131"/>
                    <a:pt x="71" y="130"/>
                    <a:pt x="79" y="127"/>
                  </a:cubicBezTo>
                  <a:cubicBezTo>
                    <a:pt x="83" y="126"/>
                    <a:pt x="91" y="125"/>
                    <a:pt x="93" y="12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1" name="Freeform 314">
              <a:extLst>
                <a:ext uri="{FF2B5EF4-FFF2-40B4-BE49-F238E27FC236}">
                  <a16:creationId xmlns:a16="http://schemas.microsoft.com/office/drawing/2014/main" id="{ED382617-8F56-4383-9ED7-2549E4E9C7A0}"/>
                </a:ext>
              </a:extLst>
            </p:cNvPr>
            <p:cNvSpPr>
              <a:spLocks/>
            </p:cNvSpPr>
            <p:nvPr/>
          </p:nvSpPr>
          <p:spPr bwMode="auto">
            <a:xfrm>
              <a:off x="1024" y="2812"/>
              <a:ext cx="150" cy="109"/>
            </a:xfrm>
            <a:custGeom>
              <a:avLst/>
              <a:gdLst>
                <a:gd name="T0" fmla="*/ 0 w 104"/>
                <a:gd name="T1" fmla="*/ 108 h 75"/>
                <a:gd name="T2" fmla="*/ 306 w 104"/>
                <a:gd name="T3" fmla="*/ 230 h 75"/>
                <a:gd name="T4" fmla="*/ 0 60000 65536"/>
                <a:gd name="T5" fmla="*/ 0 60000 65536"/>
              </a:gdLst>
              <a:ahLst/>
              <a:cxnLst>
                <a:cxn ang="T4">
                  <a:pos x="T0" y="T1"/>
                </a:cxn>
                <a:cxn ang="T5">
                  <a:pos x="T2" y="T3"/>
                </a:cxn>
              </a:cxnLst>
              <a:rect l="0" t="0" r="r" b="b"/>
              <a:pathLst>
                <a:path w="104" h="75">
                  <a:moveTo>
                    <a:pt x="0" y="35"/>
                  </a:moveTo>
                  <a:cubicBezTo>
                    <a:pt x="35" y="0"/>
                    <a:pt x="104" y="21"/>
                    <a:pt x="102" y="75"/>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2" name="Freeform 315">
              <a:extLst>
                <a:ext uri="{FF2B5EF4-FFF2-40B4-BE49-F238E27FC236}">
                  <a16:creationId xmlns:a16="http://schemas.microsoft.com/office/drawing/2014/main" id="{9F6ED7B7-819B-48BC-B5E0-8FE27BB18E28}"/>
                </a:ext>
              </a:extLst>
            </p:cNvPr>
            <p:cNvSpPr>
              <a:spLocks/>
            </p:cNvSpPr>
            <p:nvPr/>
          </p:nvSpPr>
          <p:spPr bwMode="auto">
            <a:xfrm>
              <a:off x="1657" y="3125"/>
              <a:ext cx="58" cy="126"/>
            </a:xfrm>
            <a:custGeom>
              <a:avLst/>
              <a:gdLst>
                <a:gd name="T0" fmla="*/ 122 w 40"/>
                <a:gd name="T1" fmla="*/ 0 h 87"/>
                <a:gd name="T2" fmla="*/ 42 w 40"/>
                <a:gd name="T3" fmla="*/ 264 h 87"/>
                <a:gd name="T4" fmla="*/ 0 60000 65536"/>
                <a:gd name="T5" fmla="*/ 0 60000 65536"/>
              </a:gdLst>
              <a:ahLst/>
              <a:cxnLst>
                <a:cxn ang="T4">
                  <a:pos x="T0" y="T1"/>
                </a:cxn>
                <a:cxn ang="T5">
                  <a:pos x="T2" y="T3"/>
                </a:cxn>
              </a:cxnLst>
              <a:rect l="0" t="0" r="r" b="b"/>
              <a:pathLst>
                <a:path w="40" h="87">
                  <a:moveTo>
                    <a:pt x="40" y="0"/>
                  </a:moveTo>
                  <a:cubicBezTo>
                    <a:pt x="7" y="12"/>
                    <a:pt x="0" y="60"/>
                    <a:pt x="14" y="87"/>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3" name="Freeform 316">
              <a:extLst>
                <a:ext uri="{FF2B5EF4-FFF2-40B4-BE49-F238E27FC236}">
                  <a16:creationId xmlns:a16="http://schemas.microsoft.com/office/drawing/2014/main" id="{8C1EEC75-C70E-4446-96F7-C6941FACC86F}"/>
                </a:ext>
              </a:extLst>
            </p:cNvPr>
            <p:cNvSpPr>
              <a:spLocks/>
            </p:cNvSpPr>
            <p:nvPr/>
          </p:nvSpPr>
          <p:spPr bwMode="auto">
            <a:xfrm>
              <a:off x="1893" y="2944"/>
              <a:ext cx="95" cy="162"/>
            </a:xfrm>
            <a:custGeom>
              <a:avLst/>
              <a:gdLst>
                <a:gd name="T0" fmla="*/ 35 w 66"/>
                <a:gd name="T1" fmla="*/ 338 h 112"/>
                <a:gd name="T2" fmla="*/ 24 w 66"/>
                <a:gd name="T3" fmla="*/ 135 h 112"/>
                <a:gd name="T4" fmla="*/ 197 w 66"/>
                <a:gd name="T5" fmla="*/ 9 h 112"/>
                <a:gd name="T6" fmla="*/ 0 60000 65536"/>
                <a:gd name="T7" fmla="*/ 0 60000 65536"/>
                <a:gd name="T8" fmla="*/ 0 60000 65536"/>
              </a:gdLst>
              <a:ahLst/>
              <a:cxnLst>
                <a:cxn ang="T6">
                  <a:pos x="T0" y="T1"/>
                </a:cxn>
                <a:cxn ang="T7">
                  <a:pos x="T2" y="T3"/>
                </a:cxn>
                <a:cxn ang="T8">
                  <a:pos x="T4" y="T5"/>
                </a:cxn>
              </a:cxnLst>
              <a:rect l="0" t="0" r="r" b="b"/>
              <a:pathLst>
                <a:path w="66" h="112">
                  <a:moveTo>
                    <a:pt x="12" y="112"/>
                  </a:moveTo>
                  <a:cubicBezTo>
                    <a:pt x="1" y="91"/>
                    <a:pt x="0" y="66"/>
                    <a:pt x="8" y="44"/>
                  </a:cubicBezTo>
                  <a:cubicBezTo>
                    <a:pt x="16" y="23"/>
                    <a:pt x="42" y="0"/>
                    <a:pt x="66" y="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4" name="Freeform 317">
              <a:extLst>
                <a:ext uri="{FF2B5EF4-FFF2-40B4-BE49-F238E27FC236}">
                  <a16:creationId xmlns:a16="http://schemas.microsoft.com/office/drawing/2014/main" id="{1E153AF6-F13C-4C0E-8C3A-6A8C16B1EFB7}"/>
                </a:ext>
              </a:extLst>
            </p:cNvPr>
            <p:cNvSpPr>
              <a:spLocks/>
            </p:cNvSpPr>
            <p:nvPr/>
          </p:nvSpPr>
          <p:spPr bwMode="auto">
            <a:xfrm>
              <a:off x="1595" y="2889"/>
              <a:ext cx="208" cy="191"/>
            </a:xfrm>
            <a:custGeom>
              <a:avLst/>
              <a:gdLst>
                <a:gd name="T0" fmla="*/ 328 w 144"/>
                <a:gd name="T1" fmla="*/ 27 h 132"/>
                <a:gd name="T2" fmla="*/ 426 w 144"/>
                <a:gd name="T3" fmla="*/ 164 h 132"/>
                <a:gd name="T4" fmla="*/ 318 w 144"/>
                <a:gd name="T5" fmla="*/ 365 h 132"/>
                <a:gd name="T6" fmla="*/ 111 w 144"/>
                <a:gd name="T7" fmla="*/ 347 h 132"/>
                <a:gd name="T8" fmla="*/ 46 w 144"/>
                <a:gd name="T9" fmla="*/ 103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32">
                  <a:moveTo>
                    <a:pt x="109" y="9"/>
                  </a:moveTo>
                  <a:cubicBezTo>
                    <a:pt x="129" y="0"/>
                    <a:pt x="140" y="42"/>
                    <a:pt x="141" y="54"/>
                  </a:cubicBezTo>
                  <a:cubicBezTo>
                    <a:pt x="144" y="81"/>
                    <a:pt x="129" y="107"/>
                    <a:pt x="105" y="120"/>
                  </a:cubicBezTo>
                  <a:cubicBezTo>
                    <a:pt x="83" y="132"/>
                    <a:pt x="57" y="131"/>
                    <a:pt x="37" y="115"/>
                  </a:cubicBezTo>
                  <a:cubicBezTo>
                    <a:pt x="14" y="96"/>
                    <a:pt x="0" y="61"/>
                    <a:pt x="15" y="34"/>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5" name="Freeform 318">
              <a:extLst>
                <a:ext uri="{FF2B5EF4-FFF2-40B4-BE49-F238E27FC236}">
                  <a16:creationId xmlns:a16="http://schemas.microsoft.com/office/drawing/2014/main" id="{EA6F6CD3-F0AD-433B-8242-75EB10D2D20D}"/>
                </a:ext>
              </a:extLst>
            </p:cNvPr>
            <p:cNvSpPr>
              <a:spLocks/>
            </p:cNvSpPr>
            <p:nvPr/>
          </p:nvSpPr>
          <p:spPr bwMode="auto">
            <a:xfrm>
              <a:off x="1477" y="3200"/>
              <a:ext cx="199" cy="165"/>
            </a:xfrm>
            <a:custGeom>
              <a:avLst/>
              <a:gdLst>
                <a:gd name="T0" fmla="*/ 48 w 138"/>
                <a:gd name="T1" fmla="*/ 346 h 114"/>
                <a:gd name="T2" fmla="*/ 108 w 138"/>
                <a:gd name="T3" fmla="*/ 80 h 114"/>
                <a:gd name="T4" fmla="*/ 414 w 138"/>
                <a:gd name="T5" fmla="*/ 100 h 114"/>
                <a:gd name="T6" fmla="*/ 0 60000 65536"/>
                <a:gd name="T7" fmla="*/ 0 60000 65536"/>
                <a:gd name="T8" fmla="*/ 0 60000 65536"/>
              </a:gdLst>
              <a:ahLst/>
              <a:cxnLst>
                <a:cxn ang="T6">
                  <a:pos x="T0" y="T1"/>
                </a:cxn>
                <a:cxn ang="T7">
                  <a:pos x="T2" y="T3"/>
                </a:cxn>
                <a:cxn ang="T8">
                  <a:pos x="T4" y="T5"/>
                </a:cxn>
              </a:cxnLst>
              <a:rect l="0" t="0" r="r" b="b"/>
              <a:pathLst>
                <a:path w="138" h="114">
                  <a:moveTo>
                    <a:pt x="16" y="114"/>
                  </a:moveTo>
                  <a:cubicBezTo>
                    <a:pt x="0" y="86"/>
                    <a:pt x="13" y="45"/>
                    <a:pt x="36" y="26"/>
                  </a:cubicBezTo>
                  <a:cubicBezTo>
                    <a:pt x="64" y="3"/>
                    <a:pt x="115" y="0"/>
                    <a:pt x="138" y="3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6" name="Freeform 319">
              <a:extLst>
                <a:ext uri="{FF2B5EF4-FFF2-40B4-BE49-F238E27FC236}">
                  <a16:creationId xmlns:a16="http://schemas.microsoft.com/office/drawing/2014/main" id="{CCB79736-35FE-43AC-B98B-9BE578CB89D1}"/>
                </a:ext>
              </a:extLst>
            </p:cNvPr>
            <p:cNvSpPr>
              <a:spLocks/>
            </p:cNvSpPr>
            <p:nvPr/>
          </p:nvSpPr>
          <p:spPr bwMode="auto">
            <a:xfrm>
              <a:off x="1233" y="3349"/>
              <a:ext cx="127" cy="213"/>
            </a:xfrm>
            <a:custGeom>
              <a:avLst/>
              <a:gdLst>
                <a:gd name="T0" fmla="*/ 102 w 88"/>
                <a:gd name="T1" fmla="*/ 445 h 147"/>
                <a:gd name="T2" fmla="*/ 48 w 88"/>
                <a:gd name="T3" fmla="*/ 371 h 147"/>
                <a:gd name="T4" fmla="*/ 19 w 88"/>
                <a:gd name="T5" fmla="*/ 177 h 147"/>
                <a:gd name="T6" fmla="*/ 264 w 88"/>
                <a:gd name="T7" fmla="*/ 19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147">
                  <a:moveTo>
                    <a:pt x="34" y="146"/>
                  </a:moveTo>
                  <a:cubicBezTo>
                    <a:pt x="29" y="147"/>
                    <a:pt x="19" y="128"/>
                    <a:pt x="16" y="122"/>
                  </a:cubicBezTo>
                  <a:cubicBezTo>
                    <a:pt x="6" y="104"/>
                    <a:pt x="0" y="79"/>
                    <a:pt x="6" y="58"/>
                  </a:cubicBezTo>
                  <a:cubicBezTo>
                    <a:pt x="15" y="27"/>
                    <a:pt x="57" y="0"/>
                    <a:pt x="88" y="6"/>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7" name="Freeform 320">
              <a:extLst>
                <a:ext uri="{FF2B5EF4-FFF2-40B4-BE49-F238E27FC236}">
                  <a16:creationId xmlns:a16="http://schemas.microsoft.com/office/drawing/2014/main" id="{B30C4AC3-AE73-4DD5-9542-D787D00409F0}"/>
                </a:ext>
              </a:extLst>
            </p:cNvPr>
            <p:cNvSpPr>
              <a:spLocks/>
            </p:cNvSpPr>
            <p:nvPr/>
          </p:nvSpPr>
          <p:spPr bwMode="auto">
            <a:xfrm>
              <a:off x="1148" y="3458"/>
              <a:ext cx="94" cy="55"/>
            </a:xfrm>
            <a:custGeom>
              <a:avLst/>
              <a:gdLst>
                <a:gd name="T0" fmla="*/ 197 w 65"/>
                <a:gd name="T1" fmla="*/ 59 h 38"/>
                <a:gd name="T2" fmla="*/ 0 w 65"/>
                <a:gd name="T3" fmla="*/ 116 h 38"/>
                <a:gd name="T4" fmla="*/ 0 60000 65536"/>
                <a:gd name="T5" fmla="*/ 0 60000 65536"/>
              </a:gdLst>
              <a:ahLst/>
              <a:cxnLst>
                <a:cxn ang="T4">
                  <a:pos x="T0" y="T1"/>
                </a:cxn>
                <a:cxn ang="T5">
                  <a:pos x="T2" y="T3"/>
                </a:cxn>
              </a:cxnLst>
              <a:rect l="0" t="0" r="r" b="b"/>
              <a:pathLst>
                <a:path w="65" h="38">
                  <a:moveTo>
                    <a:pt x="65" y="19"/>
                  </a:moveTo>
                  <a:cubicBezTo>
                    <a:pt x="45" y="0"/>
                    <a:pt x="2" y="6"/>
                    <a:pt x="0" y="38"/>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8" name="Freeform 321">
              <a:extLst>
                <a:ext uri="{FF2B5EF4-FFF2-40B4-BE49-F238E27FC236}">
                  <a16:creationId xmlns:a16="http://schemas.microsoft.com/office/drawing/2014/main" id="{984ABA14-AEEC-4246-8984-5AD1A27E8BC5}"/>
                </a:ext>
              </a:extLst>
            </p:cNvPr>
            <p:cNvSpPr>
              <a:spLocks/>
            </p:cNvSpPr>
            <p:nvPr/>
          </p:nvSpPr>
          <p:spPr bwMode="auto">
            <a:xfrm>
              <a:off x="2605" y="2681"/>
              <a:ext cx="271" cy="133"/>
            </a:xfrm>
            <a:custGeom>
              <a:avLst/>
              <a:gdLst>
                <a:gd name="T0" fmla="*/ 561 w 188"/>
                <a:gd name="T1" fmla="*/ 278 h 92"/>
                <a:gd name="T2" fmla="*/ 359 w 188"/>
                <a:gd name="T3" fmla="*/ 36 h 92"/>
                <a:gd name="T4" fmla="*/ 0 w 188"/>
                <a:gd name="T5" fmla="*/ 188 h 92"/>
                <a:gd name="T6" fmla="*/ 0 60000 65536"/>
                <a:gd name="T7" fmla="*/ 0 60000 65536"/>
                <a:gd name="T8" fmla="*/ 0 60000 65536"/>
              </a:gdLst>
              <a:ahLst/>
              <a:cxnLst>
                <a:cxn ang="T6">
                  <a:pos x="T0" y="T1"/>
                </a:cxn>
                <a:cxn ang="T7">
                  <a:pos x="T2" y="T3"/>
                </a:cxn>
                <a:cxn ang="T8">
                  <a:pos x="T4" y="T5"/>
                </a:cxn>
              </a:cxnLst>
              <a:rect l="0" t="0" r="r" b="b"/>
              <a:pathLst>
                <a:path w="188" h="92">
                  <a:moveTo>
                    <a:pt x="187" y="92"/>
                  </a:moveTo>
                  <a:cubicBezTo>
                    <a:pt x="188" y="58"/>
                    <a:pt x="150" y="21"/>
                    <a:pt x="120" y="12"/>
                  </a:cubicBezTo>
                  <a:cubicBezTo>
                    <a:pt x="82" y="0"/>
                    <a:pt x="9" y="15"/>
                    <a:pt x="0" y="62"/>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39" name="Freeform 322">
              <a:extLst>
                <a:ext uri="{FF2B5EF4-FFF2-40B4-BE49-F238E27FC236}">
                  <a16:creationId xmlns:a16="http://schemas.microsoft.com/office/drawing/2014/main" id="{38945EFE-7C06-4ECE-8B32-F439F4360DFD}"/>
                </a:ext>
              </a:extLst>
            </p:cNvPr>
            <p:cNvSpPr>
              <a:spLocks/>
            </p:cNvSpPr>
            <p:nvPr/>
          </p:nvSpPr>
          <p:spPr bwMode="auto">
            <a:xfrm>
              <a:off x="2635" y="2232"/>
              <a:ext cx="199" cy="343"/>
            </a:xfrm>
            <a:custGeom>
              <a:avLst/>
              <a:gdLst>
                <a:gd name="T0" fmla="*/ 414 w 138"/>
                <a:gd name="T1" fmla="*/ 117 h 237"/>
                <a:gd name="T2" fmla="*/ 6 w 138"/>
                <a:gd name="T3" fmla="*/ 337 h 237"/>
                <a:gd name="T4" fmla="*/ 372 w 138"/>
                <a:gd name="T5" fmla="*/ 534 h 237"/>
                <a:gd name="T6" fmla="*/ 0 60000 65536"/>
                <a:gd name="T7" fmla="*/ 0 60000 65536"/>
                <a:gd name="T8" fmla="*/ 0 60000 65536"/>
              </a:gdLst>
              <a:ahLst/>
              <a:cxnLst>
                <a:cxn ang="T6">
                  <a:pos x="T0" y="T1"/>
                </a:cxn>
                <a:cxn ang="T7">
                  <a:pos x="T2" y="T3"/>
                </a:cxn>
                <a:cxn ang="T8">
                  <a:pos x="T4" y="T5"/>
                </a:cxn>
              </a:cxnLst>
              <a:rect l="0" t="0" r="r" b="b"/>
              <a:pathLst>
                <a:path w="138" h="237">
                  <a:moveTo>
                    <a:pt x="138" y="39"/>
                  </a:moveTo>
                  <a:cubicBezTo>
                    <a:pt x="81" y="0"/>
                    <a:pt x="0" y="40"/>
                    <a:pt x="2" y="111"/>
                  </a:cubicBezTo>
                  <a:cubicBezTo>
                    <a:pt x="4" y="174"/>
                    <a:pt x="73" y="237"/>
                    <a:pt x="124" y="176"/>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0" name="Freeform 323">
              <a:extLst>
                <a:ext uri="{FF2B5EF4-FFF2-40B4-BE49-F238E27FC236}">
                  <a16:creationId xmlns:a16="http://schemas.microsoft.com/office/drawing/2014/main" id="{CF4286A8-A053-474C-B227-445E0A498752}"/>
                </a:ext>
              </a:extLst>
            </p:cNvPr>
            <p:cNvSpPr>
              <a:spLocks/>
            </p:cNvSpPr>
            <p:nvPr/>
          </p:nvSpPr>
          <p:spPr bwMode="auto">
            <a:xfrm>
              <a:off x="2662" y="1983"/>
              <a:ext cx="138" cy="153"/>
            </a:xfrm>
            <a:custGeom>
              <a:avLst/>
              <a:gdLst>
                <a:gd name="T0" fmla="*/ 195 w 95"/>
                <a:gd name="T1" fmla="*/ 33 h 106"/>
                <a:gd name="T2" fmla="*/ 36 w 95"/>
                <a:gd name="T3" fmla="*/ 204 h 106"/>
                <a:gd name="T4" fmla="*/ 291 w 95"/>
                <a:gd name="T5" fmla="*/ 192 h 106"/>
                <a:gd name="T6" fmla="*/ 0 60000 65536"/>
                <a:gd name="T7" fmla="*/ 0 60000 65536"/>
                <a:gd name="T8" fmla="*/ 0 60000 65536"/>
              </a:gdLst>
              <a:ahLst/>
              <a:cxnLst>
                <a:cxn ang="T6">
                  <a:pos x="T0" y="T1"/>
                </a:cxn>
                <a:cxn ang="T7">
                  <a:pos x="T2" y="T3"/>
                </a:cxn>
                <a:cxn ang="T8">
                  <a:pos x="T4" y="T5"/>
                </a:cxn>
              </a:cxnLst>
              <a:rect l="0" t="0" r="r" b="b"/>
              <a:pathLst>
                <a:path w="95" h="106">
                  <a:moveTo>
                    <a:pt x="63" y="11"/>
                  </a:moveTo>
                  <a:cubicBezTo>
                    <a:pt x="31" y="0"/>
                    <a:pt x="0" y="36"/>
                    <a:pt x="12" y="68"/>
                  </a:cubicBezTo>
                  <a:cubicBezTo>
                    <a:pt x="27" y="105"/>
                    <a:pt x="87" y="106"/>
                    <a:pt x="95" y="64"/>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1" name="Freeform 324">
              <a:extLst>
                <a:ext uri="{FF2B5EF4-FFF2-40B4-BE49-F238E27FC236}">
                  <a16:creationId xmlns:a16="http://schemas.microsoft.com/office/drawing/2014/main" id="{1E91560D-770E-4112-8A9E-669B67C7FB51}"/>
                </a:ext>
              </a:extLst>
            </p:cNvPr>
            <p:cNvSpPr>
              <a:spLocks/>
            </p:cNvSpPr>
            <p:nvPr/>
          </p:nvSpPr>
          <p:spPr bwMode="auto">
            <a:xfrm>
              <a:off x="2083" y="2766"/>
              <a:ext cx="246" cy="239"/>
            </a:xfrm>
            <a:custGeom>
              <a:avLst/>
              <a:gdLst>
                <a:gd name="T0" fmla="*/ 172 w 170"/>
                <a:gd name="T1" fmla="*/ 501 h 165"/>
                <a:gd name="T2" fmla="*/ 515 w 170"/>
                <a:gd name="T3" fmla="*/ 85 h 165"/>
                <a:gd name="T4" fmla="*/ 0 60000 65536"/>
                <a:gd name="T5" fmla="*/ 0 60000 65536"/>
              </a:gdLst>
              <a:ahLst/>
              <a:cxnLst>
                <a:cxn ang="T4">
                  <a:pos x="T0" y="T1"/>
                </a:cxn>
                <a:cxn ang="T5">
                  <a:pos x="T2" y="T3"/>
                </a:cxn>
              </a:cxnLst>
              <a:rect l="0" t="0" r="r" b="b"/>
              <a:pathLst>
                <a:path w="170" h="165">
                  <a:moveTo>
                    <a:pt x="57" y="165"/>
                  </a:moveTo>
                  <a:cubicBezTo>
                    <a:pt x="0" y="96"/>
                    <a:pt x="97" y="0"/>
                    <a:pt x="170" y="28"/>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2" name="Freeform 325">
              <a:extLst>
                <a:ext uri="{FF2B5EF4-FFF2-40B4-BE49-F238E27FC236}">
                  <a16:creationId xmlns:a16="http://schemas.microsoft.com/office/drawing/2014/main" id="{EB105D9D-B344-48B2-9D5C-9302D9F426FD}"/>
                </a:ext>
              </a:extLst>
            </p:cNvPr>
            <p:cNvSpPr>
              <a:spLocks/>
            </p:cNvSpPr>
            <p:nvPr/>
          </p:nvSpPr>
          <p:spPr bwMode="auto">
            <a:xfrm>
              <a:off x="2297" y="2468"/>
              <a:ext cx="254" cy="252"/>
            </a:xfrm>
            <a:custGeom>
              <a:avLst/>
              <a:gdLst>
                <a:gd name="T0" fmla="*/ 319 w 176"/>
                <a:gd name="T1" fmla="*/ 41 h 174"/>
                <a:gd name="T2" fmla="*/ 25 w 176"/>
                <a:gd name="T3" fmla="*/ 294 h 174"/>
                <a:gd name="T4" fmla="*/ 297 w 176"/>
                <a:gd name="T5" fmla="*/ 523 h 174"/>
                <a:gd name="T6" fmla="*/ 473 w 176"/>
                <a:gd name="T7" fmla="*/ 446 h 174"/>
                <a:gd name="T8" fmla="*/ 522 w 176"/>
                <a:gd name="T9" fmla="*/ 359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74">
                  <a:moveTo>
                    <a:pt x="106" y="13"/>
                  </a:moveTo>
                  <a:cubicBezTo>
                    <a:pt x="52" y="0"/>
                    <a:pt x="0" y="38"/>
                    <a:pt x="8" y="97"/>
                  </a:cubicBezTo>
                  <a:cubicBezTo>
                    <a:pt x="13" y="139"/>
                    <a:pt x="59" y="168"/>
                    <a:pt x="99" y="172"/>
                  </a:cubicBezTo>
                  <a:cubicBezTo>
                    <a:pt x="122" y="174"/>
                    <a:pt x="142" y="164"/>
                    <a:pt x="157" y="147"/>
                  </a:cubicBezTo>
                  <a:cubicBezTo>
                    <a:pt x="163" y="141"/>
                    <a:pt x="176" y="125"/>
                    <a:pt x="174" y="118"/>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3" name="Freeform 326">
              <a:extLst>
                <a:ext uri="{FF2B5EF4-FFF2-40B4-BE49-F238E27FC236}">
                  <a16:creationId xmlns:a16="http://schemas.microsoft.com/office/drawing/2014/main" id="{3AE2E8EE-7FD3-45D9-BB8C-D487C6EA015A}"/>
                </a:ext>
              </a:extLst>
            </p:cNvPr>
            <p:cNvSpPr>
              <a:spLocks/>
            </p:cNvSpPr>
            <p:nvPr/>
          </p:nvSpPr>
          <p:spPr bwMode="auto">
            <a:xfrm>
              <a:off x="2398" y="2284"/>
              <a:ext cx="238" cy="137"/>
            </a:xfrm>
            <a:custGeom>
              <a:avLst/>
              <a:gdLst>
                <a:gd name="T0" fmla="*/ 495 w 165"/>
                <a:gd name="T1" fmla="*/ 218 h 95"/>
                <a:gd name="T2" fmla="*/ 66 w 165"/>
                <a:gd name="T3" fmla="*/ 286 h 95"/>
                <a:gd name="T4" fmla="*/ 0 60000 65536"/>
                <a:gd name="T5" fmla="*/ 0 60000 65536"/>
              </a:gdLst>
              <a:ahLst/>
              <a:cxnLst>
                <a:cxn ang="T4">
                  <a:pos x="T0" y="T1"/>
                </a:cxn>
                <a:cxn ang="T5">
                  <a:pos x="T2" y="T3"/>
                </a:cxn>
              </a:cxnLst>
              <a:rect l="0" t="0" r="r" b="b"/>
              <a:pathLst>
                <a:path w="165" h="95">
                  <a:moveTo>
                    <a:pt x="165" y="73"/>
                  </a:moveTo>
                  <a:cubicBezTo>
                    <a:pt x="158" y="0"/>
                    <a:pt x="0" y="8"/>
                    <a:pt x="22" y="95"/>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4" name="Freeform 327">
              <a:extLst>
                <a:ext uri="{FF2B5EF4-FFF2-40B4-BE49-F238E27FC236}">
                  <a16:creationId xmlns:a16="http://schemas.microsoft.com/office/drawing/2014/main" id="{FC26FF5B-1C9A-458A-AE79-A6878FFF322E}"/>
                </a:ext>
              </a:extLst>
            </p:cNvPr>
            <p:cNvSpPr>
              <a:spLocks/>
            </p:cNvSpPr>
            <p:nvPr/>
          </p:nvSpPr>
          <p:spPr bwMode="auto">
            <a:xfrm>
              <a:off x="2108" y="2584"/>
              <a:ext cx="206" cy="246"/>
            </a:xfrm>
            <a:custGeom>
              <a:avLst/>
              <a:gdLst>
                <a:gd name="T0" fmla="*/ 428 w 143"/>
                <a:gd name="T1" fmla="*/ 113 h 170"/>
                <a:gd name="T2" fmla="*/ 197 w 143"/>
                <a:gd name="T3" fmla="*/ 515 h 170"/>
                <a:gd name="T4" fmla="*/ 0 60000 65536"/>
                <a:gd name="T5" fmla="*/ 0 60000 65536"/>
              </a:gdLst>
              <a:ahLst/>
              <a:cxnLst>
                <a:cxn ang="T4">
                  <a:pos x="T0" y="T1"/>
                </a:cxn>
                <a:cxn ang="T5">
                  <a:pos x="T2" y="T3"/>
                </a:cxn>
              </a:cxnLst>
              <a:rect l="0" t="0" r="r" b="b"/>
              <a:pathLst>
                <a:path w="143" h="170">
                  <a:moveTo>
                    <a:pt x="143" y="37"/>
                  </a:moveTo>
                  <a:cubicBezTo>
                    <a:pt x="61" y="0"/>
                    <a:pt x="0" y="121"/>
                    <a:pt x="66" y="17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5" name="Freeform 328">
              <a:extLst>
                <a:ext uri="{FF2B5EF4-FFF2-40B4-BE49-F238E27FC236}">
                  <a16:creationId xmlns:a16="http://schemas.microsoft.com/office/drawing/2014/main" id="{47DB8AD3-1FC7-4584-B861-33478E30F2C7}"/>
                </a:ext>
              </a:extLst>
            </p:cNvPr>
            <p:cNvSpPr>
              <a:spLocks/>
            </p:cNvSpPr>
            <p:nvPr/>
          </p:nvSpPr>
          <p:spPr bwMode="auto">
            <a:xfrm>
              <a:off x="1162" y="3099"/>
              <a:ext cx="171" cy="270"/>
            </a:xfrm>
            <a:custGeom>
              <a:avLst/>
              <a:gdLst>
                <a:gd name="T0" fmla="*/ 299 w 118"/>
                <a:gd name="T1" fmla="*/ 554 h 187"/>
                <a:gd name="T2" fmla="*/ 33 w 118"/>
                <a:gd name="T3" fmla="*/ 292 h 187"/>
                <a:gd name="T4" fmla="*/ 359 w 118"/>
                <a:gd name="T5" fmla="*/ 69 h 187"/>
                <a:gd name="T6" fmla="*/ 0 60000 65536"/>
                <a:gd name="T7" fmla="*/ 0 60000 65536"/>
                <a:gd name="T8" fmla="*/ 0 60000 65536"/>
              </a:gdLst>
              <a:ahLst/>
              <a:cxnLst>
                <a:cxn ang="T6">
                  <a:pos x="T0" y="T1"/>
                </a:cxn>
                <a:cxn ang="T7">
                  <a:pos x="T2" y="T3"/>
                </a:cxn>
                <a:cxn ang="T8">
                  <a:pos x="T4" y="T5"/>
                </a:cxn>
              </a:cxnLst>
              <a:rect l="0" t="0" r="r" b="b"/>
              <a:pathLst>
                <a:path w="118" h="187">
                  <a:moveTo>
                    <a:pt x="98" y="184"/>
                  </a:moveTo>
                  <a:cubicBezTo>
                    <a:pt x="52" y="187"/>
                    <a:pt x="0" y="144"/>
                    <a:pt x="11" y="97"/>
                  </a:cubicBezTo>
                  <a:cubicBezTo>
                    <a:pt x="20" y="56"/>
                    <a:pt x="72" y="0"/>
                    <a:pt x="118" y="2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6" name="Freeform 329">
              <a:extLst>
                <a:ext uri="{FF2B5EF4-FFF2-40B4-BE49-F238E27FC236}">
                  <a16:creationId xmlns:a16="http://schemas.microsoft.com/office/drawing/2014/main" id="{B7ACB571-FCD0-41CE-BB39-CA1D5FA9259C}"/>
                </a:ext>
              </a:extLst>
            </p:cNvPr>
            <p:cNvSpPr>
              <a:spLocks/>
            </p:cNvSpPr>
            <p:nvPr/>
          </p:nvSpPr>
          <p:spPr bwMode="auto">
            <a:xfrm>
              <a:off x="1132" y="3391"/>
              <a:ext cx="63" cy="94"/>
            </a:xfrm>
            <a:custGeom>
              <a:avLst/>
              <a:gdLst>
                <a:gd name="T0" fmla="*/ 49 w 44"/>
                <a:gd name="T1" fmla="*/ 197 h 65"/>
                <a:gd name="T2" fmla="*/ 0 w 44"/>
                <a:gd name="T3" fmla="*/ 0 h 65"/>
                <a:gd name="T4" fmla="*/ 0 60000 65536"/>
                <a:gd name="T5" fmla="*/ 0 60000 65536"/>
              </a:gdLst>
              <a:ahLst/>
              <a:cxnLst>
                <a:cxn ang="T4">
                  <a:pos x="T0" y="T1"/>
                </a:cxn>
                <a:cxn ang="T5">
                  <a:pos x="T2" y="T3"/>
                </a:cxn>
              </a:cxnLst>
              <a:rect l="0" t="0" r="r" b="b"/>
              <a:pathLst>
                <a:path w="44" h="65">
                  <a:moveTo>
                    <a:pt x="17" y="65"/>
                  </a:moveTo>
                  <a:cubicBezTo>
                    <a:pt x="17" y="65"/>
                    <a:pt x="44" y="20"/>
                    <a:pt x="0" y="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7" name="Freeform 330">
              <a:extLst>
                <a:ext uri="{FF2B5EF4-FFF2-40B4-BE49-F238E27FC236}">
                  <a16:creationId xmlns:a16="http://schemas.microsoft.com/office/drawing/2014/main" id="{20642565-62DE-4087-86F5-87A53C8FAA03}"/>
                </a:ext>
              </a:extLst>
            </p:cNvPr>
            <p:cNvSpPr>
              <a:spLocks/>
            </p:cNvSpPr>
            <p:nvPr/>
          </p:nvSpPr>
          <p:spPr bwMode="auto">
            <a:xfrm>
              <a:off x="1410" y="2860"/>
              <a:ext cx="198" cy="175"/>
            </a:xfrm>
            <a:custGeom>
              <a:avLst/>
              <a:gdLst>
                <a:gd name="T0" fmla="*/ 413 w 137"/>
                <a:gd name="T1" fmla="*/ 257 h 121"/>
                <a:gd name="T2" fmla="*/ 155 w 137"/>
                <a:gd name="T3" fmla="*/ 346 h 121"/>
                <a:gd name="T4" fmla="*/ 19 w 137"/>
                <a:gd name="T5" fmla="*/ 198 h 121"/>
                <a:gd name="T6" fmla="*/ 61 w 137"/>
                <a:gd name="T7" fmla="*/ 1 h 121"/>
                <a:gd name="T8" fmla="*/ 75 w 137"/>
                <a:gd name="T9" fmla="*/ 9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21">
                  <a:moveTo>
                    <a:pt x="137" y="85"/>
                  </a:moveTo>
                  <a:cubicBezTo>
                    <a:pt x="132" y="120"/>
                    <a:pt x="76" y="121"/>
                    <a:pt x="51" y="114"/>
                  </a:cubicBezTo>
                  <a:cubicBezTo>
                    <a:pt x="30" y="107"/>
                    <a:pt x="12" y="88"/>
                    <a:pt x="6" y="66"/>
                  </a:cubicBezTo>
                  <a:cubicBezTo>
                    <a:pt x="0" y="42"/>
                    <a:pt x="12" y="23"/>
                    <a:pt x="20" y="1"/>
                  </a:cubicBezTo>
                  <a:cubicBezTo>
                    <a:pt x="23" y="0"/>
                    <a:pt x="22" y="2"/>
                    <a:pt x="25" y="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8" name="Freeform 331">
              <a:extLst>
                <a:ext uri="{FF2B5EF4-FFF2-40B4-BE49-F238E27FC236}">
                  <a16:creationId xmlns:a16="http://schemas.microsoft.com/office/drawing/2014/main" id="{807EF3AC-742C-42CC-9258-006C1E72F617}"/>
                </a:ext>
              </a:extLst>
            </p:cNvPr>
            <p:cNvSpPr>
              <a:spLocks/>
            </p:cNvSpPr>
            <p:nvPr/>
          </p:nvSpPr>
          <p:spPr bwMode="auto">
            <a:xfrm>
              <a:off x="1207" y="2379"/>
              <a:ext cx="201" cy="209"/>
            </a:xfrm>
            <a:custGeom>
              <a:avLst/>
              <a:gdLst>
                <a:gd name="T0" fmla="*/ 421 w 139"/>
                <a:gd name="T1" fmla="*/ 83 h 144"/>
                <a:gd name="T2" fmla="*/ 149 w 139"/>
                <a:gd name="T3" fmla="*/ 60 h 144"/>
                <a:gd name="T4" fmla="*/ 81 w 139"/>
                <a:gd name="T5" fmla="*/ 440 h 144"/>
                <a:gd name="T6" fmla="*/ 0 60000 65536"/>
                <a:gd name="T7" fmla="*/ 0 60000 65536"/>
                <a:gd name="T8" fmla="*/ 0 60000 65536"/>
              </a:gdLst>
              <a:ahLst/>
              <a:cxnLst>
                <a:cxn ang="T6">
                  <a:pos x="T0" y="T1"/>
                </a:cxn>
                <a:cxn ang="T7">
                  <a:pos x="T2" y="T3"/>
                </a:cxn>
                <a:cxn ang="T8">
                  <a:pos x="T4" y="T5"/>
                </a:cxn>
              </a:cxnLst>
              <a:rect l="0" t="0" r="r" b="b"/>
              <a:pathLst>
                <a:path w="139" h="144">
                  <a:moveTo>
                    <a:pt x="139" y="27"/>
                  </a:moveTo>
                  <a:cubicBezTo>
                    <a:pt x="115" y="0"/>
                    <a:pt x="79" y="3"/>
                    <a:pt x="49" y="19"/>
                  </a:cubicBezTo>
                  <a:cubicBezTo>
                    <a:pt x="2" y="44"/>
                    <a:pt x="0" y="103"/>
                    <a:pt x="27" y="144"/>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49" name="Freeform 332">
              <a:extLst>
                <a:ext uri="{FF2B5EF4-FFF2-40B4-BE49-F238E27FC236}">
                  <a16:creationId xmlns:a16="http://schemas.microsoft.com/office/drawing/2014/main" id="{C52495D1-C2DE-4433-8310-6A024B1E82FA}"/>
                </a:ext>
              </a:extLst>
            </p:cNvPr>
            <p:cNvSpPr>
              <a:spLocks/>
            </p:cNvSpPr>
            <p:nvPr/>
          </p:nvSpPr>
          <p:spPr bwMode="auto">
            <a:xfrm>
              <a:off x="1561" y="2485"/>
              <a:ext cx="206" cy="242"/>
            </a:xfrm>
            <a:custGeom>
              <a:avLst/>
              <a:gdLst>
                <a:gd name="T0" fmla="*/ 428 w 143"/>
                <a:gd name="T1" fmla="*/ 146 h 167"/>
                <a:gd name="T2" fmla="*/ 298 w 143"/>
                <a:gd name="T3" fmla="*/ 33 h 167"/>
                <a:gd name="T4" fmla="*/ 75 w 143"/>
                <a:gd name="T5" fmla="*/ 107 h 167"/>
                <a:gd name="T6" fmla="*/ 62 w 143"/>
                <a:gd name="T7" fmla="*/ 420 h 167"/>
                <a:gd name="T8" fmla="*/ 206 w 143"/>
                <a:gd name="T9" fmla="*/ 509 h 167"/>
                <a:gd name="T10" fmla="*/ 287 w 143"/>
                <a:gd name="T11" fmla="*/ 494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67">
                  <a:moveTo>
                    <a:pt x="143" y="48"/>
                  </a:moveTo>
                  <a:cubicBezTo>
                    <a:pt x="142" y="29"/>
                    <a:pt x="115" y="16"/>
                    <a:pt x="100" y="11"/>
                  </a:cubicBezTo>
                  <a:cubicBezTo>
                    <a:pt x="71" y="0"/>
                    <a:pt x="41" y="9"/>
                    <a:pt x="25" y="35"/>
                  </a:cubicBezTo>
                  <a:cubicBezTo>
                    <a:pt x="6" y="64"/>
                    <a:pt x="0" y="109"/>
                    <a:pt x="21" y="138"/>
                  </a:cubicBezTo>
                  <a:cubicBezTo>
                    <a:pt x="32" y="153"/>
                    <a:pt x="51" y="166"/>
                    <a:pt x="69" y="167"/>
                  </a:cubicBezTo>
                  <a:cubicBezTo>
                    <a:pt x="79" y="167"/>
                    <a:pt x="88" y="161"/>
                    <a:pt x="96" y="162"/>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0" name="Freeform 333">
              <a:extLst>
                <a:ext uri="{FF2B5EF4-FFF2-40B4-BE49-F238E27FC236}">
                  <a16:creationId xmlns:a16="http://schemas.microsoft.com/office/drawing/2014/main" id="{74F909F8-9A88-4E5C-A4E0-7BC644F32EA0}"/>
                </a:ext>
              </a:extLst>
            </p:cNvPr>
            <p:cNvSpPr>
              <a:spLocks/>
            </p:cNvSpPr>
            <p:nvPr/>
          </p:nvSpPr>
          <p:spPr bwMode="auto">
            <a:xfrm>
              <a:off x="1314" y="1845"/>
              <a:ext cx="302" cy="264"/>
            </a:xfrm>
            <a:custGeom>
              <a:avLst/>
              <a:gdLst>
                <a:gd name="T0" fmla="*/ 205 w 209"/>
                <a:gd name="T1" fmla="*/ 556 h 182"/>
                <a:gd name="T2" fmla="*/ 160 w 209"/>
                <a:gd name="T3" fmla="*/ 537 h 182"/>
                <a:gd name="T4" fmla="*/ 61 w 209"/>
                <a:gd name="T5" fmla="*/ 434 h 182"/>
                <a:gd name="T6" fmla="*/ 79 w 209"/>
                <a:gd name="T7" fmla="*/ 154 h 182"/>
                <a:gd name="T8" fmla="*/ 460 w 209"/>
                <a:gd name="T9" fmla="*/ 402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182">
                  <a:moveTo>
                    <a:pt x="68" y="182"/>
                  </a:moveTo>
                  <a:cubicBezTo>
                    <a:pt x="66" y="178"/>
                    <a:pt x="61" y="179"/>
                    <a:pt x="53" y="176"/>
                  </a:cubicBezTo>
                  <a:cubicBezTo>
                    <a:pt x="40" y="169"/>
                    <a:pt x="28" y="154"/>
                    <a:pt x="20" y="142"/>
                  </a:cubicBezTo>
                  <a:cubicBezTo>
                    <a:pt x="0" y="113"/>
                    <a:pt x="0" y="77"/>
                    <a:pt x="26" y="50"/>
                  </a:cubicBezTo>
                  <a:cubicBezTo>
                    <a:pt x="76" y="0"/>
                    <a:pt x="209" y="66"/>
                    <a:pt x="152" y="132"/>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1" name="Freeform 334">
              <a:extLst>
                <a:ext uri="{FF2B5EF4-FFF2-40B4-BE49-F238E27FC236}">
                  <a16:creationId xmlns:a16="http://schemas.microsoft.com/office/drawing/2014/main" id="{4B0633C7-8E61-4AEF-A79C-BCBA1AC10081}"/>
                </a:ext>
              </a:extLst>
            </p:cNvPr>
            <p:cNvSpPr>
              <a:spLocks/>
            </p:cNvSpPr>
            <p:nvPr/>
          </p:nvSpPr>
          <p:spPr bwMode="auto">
            <a:xfrm>
              <a:off x="2801" y="1644"/>
              <a:ext cx="245" cy="294"/>
            </a:xfrm>
            <a:custGeom>
              <a:avLst/>
              <a:gdLst>
                <a:gd name="T0" fmla="*/ 357 w 170"/>
                <a:gd name="T1" fmla="*/ 33 h 203"/>
                <a:gd name="T2" fmla="*/ 210 w 170"/>
                <a:gd name="T3" fmla="*/ 13 h 203"/>
                <a:gd name="T4" fmla="*/ 1 w 170"/>
                <a:gd name="T5" fmla="*/ 300 h 203"/>
                <a:gd name="T6" fmla="*/ 319 w 170"/>
                <a:gd name="T7" fmla="*/ 595 h 203"/>
                <a:gd name="T8" fmla="*/ 509 w 170"/>
                <a:gd name="T9" fmla="*/ 459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3">
                  <a:moveTo>
                    <a:pt x="119" y="11"/>
                  </a:moveTo>
                  <a:cubicBezTo>
                    <a:pt x="108" y="2"/>
                    <a:pt x="84" y="0"/>
                    <a:pt x="70" y="4"/>
                  </a:cubicBezTo>
                  <a:cubicBezTo>
                    <a:pt x="27" y="15"/>
                    <a:pt x="0" y="57"/>
                    <a:pt x="1" y="99"/>
                  </a:cubicBezTo>
                  <a:cubicBezTo>
                    <a:pt x="2" y="156"/>
                    <a:pt x="48" y="203"/>
                    <a:pt x="106" y="196"/>
                  </a:cubicBezTo>
                  <a:cubicBezTo>
                    <a:pt x="132" y="192"/>
                    <a:pt x="160" y="174"/>
                    <a:pt x="170" y="15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2" name="Freeform 335">
              <a:extLst>
                <a:ext uri="{FF2B5EF4-FFF2-40B4-BE49-F238E27FC236}">
                  <a16:creationId xmlns:a16="http://schemas.microsoft.com/office/drawing/2014/main" id="{88E16831-7641-4FFD-BB9B-8C0DDA577A87}"/>
                </a:ext>
              </a:extLst>
            </p:cNvPr>
            <p:cNvSpPr>
              <a:spLocks/>
            </p:cNvSpPr>
            <p:nvPr/>
          </p:nvSpPr>
          <p:spPr bwMode="auto">
            <a:xfrm>
              <a:off x="2781" y="2517"/>
              <a:ext cx="234" cy="214"/>
            </a:xfrm>
            <a:custGeom>
              <a:avLst/>
              <a:gdLst>
                <a:gd name="T0" fmla="*/ 107 w 162"/>
                <a:gd name="T1" fmla="*/ 447 h 148"/>
                <a:gd name="T2" fmla="*/ 192 w 162"/>
                <a:gd name="T3" fmla="*/ 84 h 148"/>
                <a:gd name="T4" fmla="*/ 488 w 162"/>
                <a:gd name="T5" fmla="*/ 94 h 148"/>
                <a:gd name="T6" fmla="*/ 0 60000 65536"/>
                <a:gd name="T7" fmla="*/ 0 60000 65536"/>
                <a:gd name="T8" fmla="*/ 0 60000 65536"/>
              </a:gdLst>
              <a:ahLst/>
              <a:cxnLst>
                <a:cxn ang="T6">
                  <a:pos x="T0" y="T1"/>
                </a:cxn>
                <a:cxn ang="T7">
                  <a:pos x="T2" y="T3"/>
                </a:cxn>
                <a:cxn ang="T8">
                  <a:pos x="T4" y="T5"/>
                </a:cxn>
              </a:cxnLst>
              <a:rect l="0" t="0" r="r" b="b"/>
              <a:pathLst>
                <a:path w="162" h="148">
                  <a:moveTo>
                    <a:pt x="35" y="148"/>
                  </a:moveTo>
                  <a:cubicBezTo>
                    <a:pt x="0" y="113"/>
                    <a:pt x="34" y="53"/>
                    <a:pt x="64" y="28"/>
                  </a:cubicBezTo>
                  <a:cubicBezTo>
                    <a:pt x="96" y="0"/>
                    <a:pt x="136" y="3"/>
                    <a:pt x="162" y="3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3" name="Freeform 336">
              <a:extLst>
                <a:ext uri="{FF2B5EF4-FFF2-40B4-BE49-F238E27FC236}">
                  <a16:creationId xmlns:a16="http://schemas.microsoft.com/office/drawing/2014/main" id="{1D266E23-C770-4FD0-B291-8A1F9DD1ED59}"/>
                </a:ext>
              </a:extLst>
            </p:cNvPr>
            <p:cNvSpPr>
              <a:spLocks/>
            </p:cNvSpPr>
            <p:nvPr/>
          </p:nvSpPr>
          <p:spPr bwMode="auto">
            <a:xfrm>
              <a:off x="2115" y="2463"/>
              <a:ext cx="117" cy="186"/>
            </a:xfrm>
            <a:custGeom>
              <a:avLst/>
              <a:gdLst>
                <a:gd name="T0" fmla="*/ 198 w 81"/>
                <a:gd name="T1" fmla="*/ 392 h 128"/>
                <a:gd name="T2" fmla="*/ 69 w 81"/>
                <a:gd name="T3" fmla="*/ 339 h 128"/>
                <a:gd name="T4" fmla="*/ 9 w 81"/>
                <a:gd name="T5" fmla="*/ 154 h 128"/>
                <a:gd name="T6" fmla="*/ 108 w 81"/>
                <a:gd name="T7" fmla="*/ 22 h 128"/>
                <a:gd name="T8" fmla="*/ 244 w 81"/>
                <a:gd name="T9" fmla="*/ 19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28">
                  <a:moveTo>
                    <a:pt x="66" y="128"/>
                  </a:moveTo>
                  <a:cubicBezTo>
                    <a:pt x="49" y="122"/>
                    <a:pt x="36" y="127"/>
                    <a:pt x="23" y="110"/>
                  </a:cubicBezTo>
                  <a:cubicBezTo>
                    <a:pt x="11" y="95"/>
                    <a:pt x="0" y="69"/>
                    <a:pt x="3" y="50"/>
                  </a:cubicBezTo>
                  <a:cubicBezTo>
                    <a:pt x="6" y="33"/>
                    <a:pt x="20" y="14"/>
                    <a:pt x="36" y="7"/>
                  </a:cubicBezTo>
                  <a:cubicBezTo>
                    <a:pt x="52" y="0"/>
                    <a:pt x="66" y="7"/>
                    <a:pt x="81" y="6"/>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4" name="Freeform 337">
              <a:extLst>
                <a:ext uri="{FF2B5EF4-FFF2-40B4-BE49-F238E27FC236}">
                  <a16:creationId xmlns:a16="http://schemas.microsoft.com/office/drawing/2014/main" id="{B67CBDD9-E3A3-42FB-A3E2-2B58B70AE0D1}"/>
                </a:ext>
              </a:extLst>
            </p:cNvPr>
            <p:cNvSpPr>
              <a:spLocks/>
            </p:cNvSpPr>
            <p:nvPr/>
          </p:nvSpPr>
          <p:spPr bwMode="auto">
            <a:xfrm>
              <a:off x="1940" y="2145"/>
              <a:ext cx="198" cy="224"/>
            </a:xfrm>
            <a:custGeom>
              <a:avLst/>
              <a:gdLst>
                <a:gd name="T0" fmla="*/ 225 w 137"/>
                <a:gd name="T1" fmla="*/ 27 h 155"/>
                <a:gd name="T2" fmla="*/ 29 w 137"/>
                <a:gd name="T3" fmla="*/ 133 h 155"/>
                <a:gd name="T4" fmla="*/ 127 w 137"/>
                <a:gd name="T5" fmla="*/ 386 h 155"/>
                <a:gd name="T6" fmla="*/ 413 w 137"/>
                <a:gd name="T7" fmla="*/ 215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155">
                  <a:moveTo>
                    <a:pt x="75" y="9"/>
                  </a:moveTo>
                  <a:cubicBezTo>
                    <a:pt x="52" y="0"/>
                    <a:pt x="18" y="21"/>
                    <a:pt x="10" y="44"/>
                  </a:cubicBezTo>
                  <a:cubicBezTo>
                    <a:pt x="0" y="74"/>
                    <a:pt x="16" y="111"/>
                    <a:pt x="42" y="128"/>
                  </a:cubicBezTo>
                  <a:cubicBezTo>
                    <a:pt x="85" y="155"/>
                    <a:pt x="137" y="117"/>
                    <a:pt x="137" y="71"/>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5" name="Freeform 338">
              <a:extLst>
                <a:ext uri="{FF2B5EF4-FFF2-40B4-BE49-F238E27FC236}">
                  <a16:creationId xmlns:a16="http://schemas.microsoft.com/office/drawing/2014/main" id="{B8A20087-12F5-4AEC-928E-CD4321652A96}"/>
                </a:ext>
              </a:extLst>
            </p:cNvPr>
            <p:cNvSpPr>
              <a:spLocks/>
            </p:cNvSpPr>
            <p:nvPr/>
          </p:nvSpPr>
          <p:spPr bwMode="auto">
            <a:xfrm>
              <a:off x="2255" y="2278"/>
              <a:ext cx="96" cy="156"/>
            </a:xfrm>
            <a:custGeom>
              <a:avLst/>
              <a:gdLst>
                <a:gd name="T0" fmla="*/ 138 w 66"/>
                <a:gd name="T1" fmla="*/ 61 h 108"/>
                <a:gd name="T2" fmla="*/ 1 w 66"/>
                <a:gd name="T3" fmla="*/ 163 h 108"/>
                <a:gd name="T4" fmla="*/ 204 w 66"/>
                <a:gd name="T5" fmla="*/ 224 h 108"/>
                <a:gd name="T6" fmla="*/ 0 60000 65536"/>
                <a:gd name="T7" fmla="*/ 0 60000 65536"/>
                <a:gd name="T8" fmla="*/ 0 60000 65536"/>
              </a:gdLst>
              <a:ahLst/>
              <a:cxnLst>
                <a:cxn ang="T6">
                  <a:pos x="T0" y="T1"/>
                </a:cxn>
                <a:cxn ang="T7">
                  <a:pos x="T2" y="T3"/>
                </a:cxn>
                <a:cxn ang="T8">
                  <a:pos x="T4" y="T5"/>
                </a:cxn>
              </a:cxnLst>
              <a:rect l="0" t="0" r="r" b="b"/>
              <a:pathLst>
                <a:path w="66" h="108">
                  <a:moveTo>
                    <a:pt x="45" y="20"/>
                  </a:moveTo>
                  <a:cubicBezTo>
                    <a:pt x="25" y="0"/>
                    <a:pt x="0" y="33"/>
                    <a:pt x="1" y="54"/>
                  </a:cubicBezTo>
                  <a:cubicBezTo>
                    <a:pt x="3" y="86"/>
                    <a:pt x="52" y="108"/>
                    <a:pt x="66" y="74"/>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6" name="Freeform 339">
              <a:extLst>
                <a:ext uri="{FF2B5EF4-FFF2-40B4-BE49-F238E27FC236}">
                  <a16:creationId xmlns:a16="http://schemas.microsoft.com/office/drawing/2014/main" id="{21B83A86-5661-4D0D-8F6F-F3811A7084F5}"/>
                </a:ext>
              </a:extLst>
            </p:cNvPr>
            <p:cNvSpPr>
              <a:spLocks/>
            </p:cNvSpPr>
            <p:nvPr/>
          </p:nvSpPr>
          <p:spPr bwMode="auto">
            <a:xfrm>
              <a:off x="1090" y="2500"/>
              <a:ext cx="131" cy="205"/>
            </a:xfrm>
            <a:custGeom>
              <a:avLst/>
              <a:gdLst>
                <a:gd name="T0" fmla="*/ 272 w 91"/>
                <a:gd name="T1" fmla="*/ 79 h 142"/>
                <a:gd name="T2" fmla="*/ 20 w 91"/>
                <a:gd name="T3" fmla="*/ 204 h 142"/>
                <a:gd name="T4" fmla="*/ 232 w 91"/>
                <a:gd name="T5" fmla="*/ 371 h 142"/>
                <a:gd name="T6" fmla="*/ 0 60000 65536"/>
                <a:gd name="T7" fmla="*/ 0 60000 65536"/>
                <a:gd name="T8" fmla="*/ 0 60000 65536"/>
              </a:gdLst>
              <a:ahLst/>
              <a:cxnLst>
                <a:cxn ang="T6">
                  <a:pos x="T0" y="T1"/>
                </a:cxn>
                <a:cxn ang="T7">
                  <a:pos x="T2" y="T3"/>
                </a:cxn>
                <a:cxn ang="T8">
                  <a:pos x="T4" y="T5"/>
                </a:cxn>
              </a:cxnLst>
              <a:rect l="0" t="0" r="r" b="b"/>
              <a:pathLst>
                <a:path w="91" h="142">
                  <a:moveTo>
                    <a:pt x="91" y="26"/>
                  </a:moveTo>
                  <a:cubicBezTo>
                    <a:pt x="62" y="0"/>
                    <a:pt x="14" y="37"/>
                    <a:pt x="7" y="68"/>
                  </a:cubicBezTo>
                  <a:cubicBezTo>
                    <a:pt x="0" y="102"/>
                    <a:pt x="46" y="142"/>
                    <a:pt x="78" y="12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7" name="Freeform 340">
              <a:extLst>
                <a:ext uri="{FF2B5EF4-FFF2-40B4-BE49-F238E27FC236}">
                  <a16:creationId xmlns:a16="http://schemas.microsoft.com/office/drawing/2014/main" id="{F93CF081-A46C-4AAB-8093-316084746F59}"/>
                </a:ext>
              </a:extLst>
            </p:cNvPr>
            <p:cNvSpPr>
              <a:spLocks/>
            </p:cNvSpPr>
            <p:nvPr/>
          </p:nvSpPr>
          <p:spPr bwMode="auto">
            <a:xfrm>
              <a:off x="2564" y="2822"/>
              <a:ext cx="42" cy="103"/>
            </a:xfrm>
            <a:custGeom>
              <a:avLst/>
              <a:gdLst>
                <a:gd name="T0" fmla="*/ 88 w 29"/>
                <a:gd name="T1" fmla="*/ 216 h 71"/>
                <a:gd name="T2" fmla="*/ 28 w 29"/>
                <a:gd name="T3" fmla="*/ 0 h 71"/>
                <a:gd name="T4" fmla="*/ 0 60000 65536"/>
                <a:gd name="T5" fmla="*/ 0 60000 65536"/>
              </a:gdLst>
              <a:ahLst/>
              <a:cxnLst>
                <a:cxn ang="T4">
                  <a:pos x="T0" y="T1"/>
                </a:cxn>
                <a:cxn ang="T5">
                  <a:pos x="T2" y="T3"/>
                </a:cxn>
              </a:cxnLst>
              <a:rect l="0" t="0" r="r" b="b"/>
              <a:pathLst>
                <a:path w="29" h="71">
                  <a:moveTo>
                    <a:pt x="29" y="71"/>
                  </a:moveTo>
                  <a:cubicBezTo>
                    <a:pt x="17" y="52"/>
                    <a:pt x="0" y="23"/>
                    <a:pt x="9" y="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8" name="Freeform 341">
              <a:extLst>
                <a:ext uri="{FF2B5EF4-FFF2-40B4-BE49-F238E27FC236}">
                  <a16:creationId xmlns:a16="http://schemas.microsoft.com/office/drawing/2014/main" id="{F9572D18-52D5-4986-89F7-084E6D621193}"/>
                </a:ext>
              </a:extLst>
            </p:cNvPr>
            <p:cNvSpPr>
              <a:spLocks/>
            </p:cNvSpPr>
            <p:nvPr/>
          </p:nvSpPr>
          <p:spPr bwMode="auto">
            <a:xfrm>
              <a:off x="1398" y="1502"/>
              <a:ext cx="82" cy="34"/>
            </a:xfrm>
            <a:custGeom>
              <a:avLst/>
              <a:gdLst>
                <a:gd name="T0" fmla="*/ 170 w 57"/>
                <a:gd name="T1" fmla="*/ 41 h 23"/>
                <a:gd name="T2" fmla="*/ 81 w 57"/>
                <a:gd name="T3" fmla="*/ 6 h 23"/>
                <a:gd name="T4" fmla="*/ 0 w 57"/>
                <a:gd name="T5" fmla="*/ 74 h 23"/>
                <a:gd name="T6" fmla="*/ 0 60000 65536"/>
                <a:gd name="T7" fmla="*/ 0 60000 65536"/>
                <a:gd name="T8" fmla="*/ 0 60000 65536"/>
              </a:gdLst>
              <a:ahLst/>
              <a:cxnLst>
                <a:cxn ang="T6">
                  <a:pos x="T0" y="T1"/>
                </a:cxn>
                <a:cxn ang="T7">
                  <a:pos x="T2" y="T3"/>
                </a:cxn>
                <a:cxn ang="T8">
                  <a:pos x="T4" y="T5"/>
                </a:cxn>
              </a:cxnLst>
              <a:rect l="0" t="0" r="r" b="b"/>
              <a:pathLst>
                <a:path w="57" h="23">
                  <a:moveTo>
                    <a:pt x="57" y="13"/>
                  </a:moveTo>
                  <a:cubicBezTo>
                    <a:pt x="56" y="2"/>
                    <a:pt x="37" y="0"/>
                    <a:pt x="27" y="2"/>
                  </a:cubicBezTo>
                  <a:cubicBezTo>
                    <a:pt x="13" y="4"/>
                    <a:pt x="6" y="11"/>
                    <a:pt x="0" y="2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59" name="Freeform 342">
              <a:extLst>
                <a:ext uri="{FF2B5EF4-FFF2-40B4-BE49-F238E27FC236}">
                  <a16:creationId xmlns:a16="http://schemas.microsoft.com/office/drawing/2014/main" id="{A1E82508-8C0C-49A6-9674-76036B9A6E17}"/>
                </a:ext>
              </a:extLst>
            </p:cNvPr>
            <p:cNvSpPr>
              <a:spLocks/>
            </p:cNvSpPr>
            <p:nvPr/>
          </p:nvSpPr>
          <p:spPr bwMode="auto">
            <a:xfrm>
              <a:off x="2013" y="1594"/>
              <a:ext cx="160" cy="186"/>
            </a:xfrm>
            <a:custGeom>
              <a:avLst/>
              <a:gdLst>
                <a:gd name="T0" fmla="*/ 333 w 111"/>
                <a:gd name="T1" fmla="*/ 62 h 129"/>
                <a:gd name="T2" fmla="*/ 206 w 111"/>
                <a:gd name="T3" fmla="*/ 386 h 129"/>
                <a:gd name="T4" fmla="*/ 0 60000 65536"/>
                <a:gd name="T5" fmla="*/ 0 60000 65536"/>
              </a:gdLst>
              <a:ahLst/>
              <a:cxnLst>
                <a:cxn ang="T4">
                  <a:pos x="T0" y="T1"/>
                </a:cxn>
                <a:cxn ang="T5">
                  <a:pos x="T2" y="T3"/>
                </a:cxn>
              </a:cxnLst>
              <a:rect l="0" t="0" r="r" b="b"/>
              <a:pathLst>
                <a:path w="111" h="129">
                  <a:moveTo>
                    <a:pt x="111" y="21"/>
                  </a:moveTo>
                  <a:cubicBezTo>
                    <a:pt x="40" y="0"/>
                    <a:pt x="0" y="99"/>
                    <a:pt x="69" y="129"/>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0" name="Freeform 343">
              <a:extLst>
                <a:ext uri="{FF2B5EF4-FFF2-40B4-BE49-F238E27FC236}">
                  <a16:creationId xmlns:a16="http://schemas.microsoft.com/office/drawing/2014/main" id="{6134BD92-B487-465A-935A-159FF058A15E}"/>
                </a:ext>
              </a:extLst>
            </p:cNvPr>
            <p:cNvSpPr>
              <a:spLocks/>
            </p:cNvSpPr>
            <p:nvPr/>
          </p:nvSpPr>
          <p:spPr bwMode="auto">
            <a:xfrm>
              <a:off x="1779" y="1673"/>
              <a:ext cx="161" cy="209"/>
            </a:xfrm>
            <a:custGeom>
              <a:avLst/>
              <a:gdLst>
                <a:gd name="T0" fmla="*/ 0 w 112"/>
                <a:gd name="T1" fmla="*/ 120 h 144"/>
                <a:gd name="T2" fmla="*/ 265 w 112"/>
                <a:gd name="T3" fmla="*/ 102 h 144"/>
                <a:gd name="T4" fmla="*/ 318 w 112"/>
                <a:gd name="T5" fmla="*/ 309 h 144"/>
                <a:gd name="T6" fmla="*/ 250 w 112"/>
                <a:gd name="T7" fmla="*/ 44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144">
                  <a:moveTo>
                    <a:pt x="0" y="39"/>
                  </a:moveTo>
                  <a:cubicBezTo>
                    <a:pt x="28" y="21"/>
                    <a:pt x="61" y="0"/>
                    <a:pt x="89" y="33"/>
                  </a:cubicBezTo>
                  <a:cubicBezTo>
                    <a:pt x="102" y="48"/>
                    <a:pt x="112" y="82"/>
                    <a:pt x="107" y="101"/>
                  </a:cubicBezTo>
                  <a:cubicBezTo>
                    <a:pt x="104" y="116"/>
                    <a:pt x="90" y="132"/>
                    <a:pt x="84" y="144"/>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1" name="Freeform 344">
              <a:extLst>
                <a:ext uri="{FF2B5EF4-FFF2-40B4-BE49-F238E27FC236}">
                  <a16:creationId xmlns:a16="http://schemas.microsoft.com/office/drawing/2014/main" id="{4416615F-DB17-43EF-823B-B432E725954C}"/>
                </a:ext>
              </a:extLst>
            </p:cNvPr>
            <p:cNvSpPr>
              <a:spLocks/>
            </p:cNvSpPr>
            <p:nvPr/>
          </p:nvSpPr>
          <p:spPr bwMode="auto">
            <a:xfrm>
              <a:off x="2932" y="2381"/>
              <a:ext cx="165" cy="148"/>
            </a:xfrm>
            <a:custGeom>
              <a:avLst/>
              <a:gdLst>
                <a:gd name="T0" fmla="*/ 67 w 114"/>
                <a:gd name="T1" fmla="*/ 312 h 102"/>
                <a:gd name="T2" fmla="*/ 90 w 114"/>
                <a:gd name="T3" fmla="*/ 55 h 102"/>
                <a:gd name="T4" fmla="*/ 346 w 114"/>
                <a:gd name="T5" fmla="*/ 70 h 102"/>
                <a:gd name="T6" fmla="*/ 0 60000 65536"/>
                <a:gd name="T7" fmla="*/ 0 60000 65536"/>
                <a:gd name="T8" fmla="*/ 0 60000 65536"/>
              </a:gdLst>
              <a:ahLst/>
              <a:cxnLst>
                <a:cxn ang="T6">
                  <a:pos x="T0" y="T1"/>
                </a:cxn>
                <a:cxn ang="T7">
                  <a:pos x="T2" y="T3"/>
                </a:cxn>
                <a:cxn ang="T8">
                  <a:pos x="T4" y="T5"/>
                </a:cxn>
              </a:cxnLst>
              <a:rect l="0" t="0" r="r" b="b"/>
              <a:pathLst>
                <a:path w="114" h="102">
                  <a:moveTo>
                    <a:pt x="22" y="102"/>
                  </a:moveTo>
                  <a:cubicBezTo>
                    <a:pt x="0" y="85"/>
                    <a:pt x="11" y="33"/>
                    <a:pt x="30" y="18"/>
                  </a:cubicBezTo>
                  <a:cubicBezTo>
                    <a:pt x="53" y="0"/>
                    <a:pt x="97" y="0"/>
                    <a:pt x="114" y="2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2" name="Freeform 345">
              <a:extLst>
                <a:ext uri="{FF2B5EF4-FFF2-40B4-BE49-F238E27FC236}">
                  <a16:creationId xmlns:a16="http://schemas.microsoft.com/office/drawing/2014/main" id="{F6CE9AAD-83E4-4011-BA10-5A60E0CC2FC6}"/>
                </a:ext>
              </a:extLst>
            </p:cNvPr>
            <p:cNvSpPr>
              <a:spLocks/>
            </p:cNvSpPr>
            <p:nvPr/>
          </p:nvSpPr>
          <p:spPr bwMode="auto">
            <a:xfrm>
              <a:off x="2957" y="1953"/>
              <a:ext cx="140" cy="241"/>
            </a:xfrm>
            <a:custGeom>
              <a:avLst/>
              <a:gdLst>
                <a:gd name="T0" fmla="*/ 292 w 97"/>
                <a:gd name="T1" fmla="*/ 55 h 167"/>
                <a:gd name="T2" fmla="*/ 14 w 97"/>
                <a:gd name="T3" fmla="*/ 219 h 167"/>
                <a:gd name="T4" fmla="*/ 46 w 97"/>
                <a:gd name="T5" fmla="*/ 436 h 167"/>
                <a:gd name="T6" fmla="*/ 185 w 97"/>
                <a:gd name="T7" fmla="*/ 502 h 1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167">
                  <a:moveTo>
                    <a:pt x="97" y="18"/>
                  </a:moveTo>
                  <a:cubicBezTo>
                    <a:pt x="55" y="0"/>
                    <a:pt x="12" y="32"/>
                    <a:pt x="5" y="73"/>
                  </a:cubicBezTo>
                  <a:cubicBezTo>
                    <a:pt x="1" y="97"/>
                    <a:pt x="0" y="125"/>
                    <a:pt x="15" y="145"/>
                  </a:cubicBezTo>
                  <a:cubicBezTo>
                    <a:pt x="28" y="162"/>
                    <a:pt x="44" y="160"/>
                    <a:pt x="62" y="167"/>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3" name="Freeform 346">
              <a:extLst>
                <a:ext uri="{FF2B5EF4-FFF2-40B4-BE49-F238E27FC236}">
                  <a16:creationId xmlns:a16="http://schemas.microsoft.com/office/drawing/2014/main" id="{BC5DFAA2-93B3-4D1D-8013-2500B010A5FC}"/>
                </a:ext>
              </a:extLst>
            </p:cNvPr>
            <p:cNvSpPr>
              <a:spLocks/>
            </p:cNvSpPr>
            <p:nvPr/>
          </p:nvSpPr>
          <p:spPr bwMode="auto">
            <a:xfrm>
              <a:off x="2339" y="1948"/>
              <a:ext cx="238" cy="269"/>
            </a:xfrm>
            <a:custGeom>
              <a:avLst/>
              <a:gdLst>
                <a:gd name="T0" fmla="*/ 381 w 165"/>
                <a:gd name="T1" fmla="*/ 61 h 186"/>
                <a:gd name="T2" fmla="*/ 196 w 165"/>
                <a:gd name="T3" fmla="*/ 13 h 186"/>
                <a:gd name="T4" fmla="*/ 14 w 165"/>
                <a:gd name="T5" fmla="*/ 320 h 186"/>
                <a:gd name="T6" fmla="*/ 267 w 165"/>
                <a:gd name="T7" fmla="*/ 554 h 186"/>
                <a:gd name="T8" fmla="*/ 495 w 165"/>
                <a:gd name="T9" fmla="*/ 408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186">
                  <a:moveTo>
                    <a:pt x="127" y="20"/>
                  </a:moveTo>
                  <a:cubicBezTo>
                    <a:pt x="118" y="0"/>
                    <a:pt x="83" y="0"/>
                    <a:pt x="65" y="4"/>
                  </a:cubicBezTo>
                  <a:cubicBezTo>
                    <a:pt x="21" y="13"/>
                    <a:pt x="0" y="65"/>
                    <a:pt x="5" y="106"/>
                  </a:cubicBezTo>
                  <a:cubicBezTo>
                    <a:pt x="10" y="149"/>
                    <a:pt x="45" y="186"/>
                    <a:pt x="89" y="183"/>
                  </a:cubicBezTo>
                  <a:cubicBezTo>
                    <a:pt x="111" y="182"/>
                    <a:pt x="156" y="158"/>
                    <a:pt x="165" y="135"/>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4" name="Freeform 347">
              <a:extLst>
                <a:ext uri="{FF2B5EF4-FFF2-40B4-BE49-F238E27FC236}">
                  <a16:creationId xmlns:a16="http://schemas.microsoft.com/office/drawing/2014/main" id="{F8DE34EE-2FED-453F-806B-730BBE3F8C9A}"/>
                </a:ext>
              </a:extLst>
            </p:cNvPr>
            <p:cNvSpPr>
              <a:spLocks/>
            </p:cNvSpPr>
            <p:nvPr/>
          </p:nvSpPr>
          <p:spPr bwMode="auto">
            <a:xfrm>
              <a:off x="2358" y="2804"/>
              <a:ext cx="143" cy="162"/>
            </a:xfrm>
            <a:custGeom>
              <a:avLst/>
              <a:gdLst>
                <a:gd name="T0" fmla="*/ 299 w 99"/>
                <a:gd name="T1" fmla="*/ 67 h 112"/>
                <a:gd name="T2" fmla="*/ 56 w 99"/>
                <a:gd name="T3" fmla="*/ 122 h 112"/>
                <a:gd name="T4" fmla="*/ 29 w 99"/>
                <a:gd name="T5" fmla="*/ 338 h 112"/>
                <a:gd name="T6" fmla="*/ 0 60000 65536"/>
                <a:gd name="T7" fmla="*/ 0 60000 65536"/>
                <a:gd name="T8" fmla="*/ 0 60000 65536"/>
              </a:gdLst>
              <a:ahLst/>
              <a:cxnLst>
                <a:cxn ang="T6">
                  <a:pos x="T0" y="T1"/>
                </a:cxn>
                <a:cxn ang="T7">
                  <a:pos x="T2" y="T3"/>
                </a:cxn>
                <a:cxn ang="T8">
                  <a:pos x="T4" y="T5"/>
                </a:cxn>
              </a:cxnLst>
              <a:rect l="0" t="0" r="r" b="b"/>
              <a:pathLst>
                <a:path w="99" h="112">
                  <a:moveTo>
                    <a:pt x="99" y="22"/>
                  </a:moveTo>
                  <a:cubicBezTo>
                    <a:pt x="79" y="0"/>
                    <a:pt x="34" y="23"/>
                    <a:pt x="19" y="40"/>
                  </a:cubicBezTo>
                  <a:cubicBezTo>
                    <a:pt x="0" y="61"/>
                    <a:pt x="2" y="90"/>
                    <a:pt x="10" y="112"/>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5" name="Freeform 348">
              <a:extLst>
                <a:ext uri="{FF2B5EF4-FFF2-40B4-BE49-F238E27FC236}">
                  <a16:creationId xmlns:a16="http://schemas.microsoft.com/office/drawing/2014/main" id="{2B9FA287-F0AA-4B28-AFF7-855B2E7699E6}"/>
                </a:ext>
              </a:extLst>
            </p:cNvPr>
            <p:cNvSpPr>
              <a:spLocks/>
            </p:cNvSpPr>
            <p:nvPr/>
          </p:nvSpPr>
          <p:spPr bwMode="auto">
            <a:xfrm>
              <a:off x="1177" y="2938"/>
              <a:ext cx="121" cy="200"/>
            </a:xfrm>
            <a:custGeom>
              <a:avLst/>
              <a:gdLst>
                <a:gd name="T0" fmla="*/ 156 w 84"/>
                <a:gd name="T1" fmla="*/ 417 h 138"/>
                <a:gd name="T2" fmla="*/ 33 w 84"/>
                <a:gd name="T3" fmla="*/ 122 h 138"/>
                <a:gd name="T4" fmla="*/ 251 w 84"/>
                <a:gd name="T5" fmla="*/ 0 h 138"/>
                <a:gd name="T6" fmla="*/ 0 60000 65536"/>
                <a:gd name="T7" fmla="*/ 0 60000 65536"/>
                <a:gd name="T8" fmla="*/ 0 60000 65536"/>
              </a:gdLst>
              <a:ahLst/>
              <a:cxnLst>
                <a:cxn ang="T6">
                  <a:pos x="T0" y="T1"/>
                </a:cxn>
                <a:cxn ang="T7">
                  <a:pos x="T2" y="T3"/>
                </a:cxn>
                <a:cxn ang="T8">
                  <a:pos x="T4" y="T5"/>
                </a:cxn>
              </a:cxnLst>
              <a:rect l="0" t="0" r="r" b="b"/>
              <a:pathLst>
                <a:path w="84" h="138">
                  <a:moveTo>
                    <a:pt x="52" y="137"/>
                  </a:moveTo>
                  <a:cubicBezTo>
                    <a:pt x="7" y="138"/>
                    <a:pt x="0" y="72"/>
                    <a:pt x="11" y="40"/>
                  </a:cubicBezTo>
                  <a:cubicBezTo>
                    <a:pt x="23" y="3"/>
                    <a:pt x="49" y="0"/>
                    <a:pt x="84" y="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6" name="Freeform 349">
              <a:extLst>
                <a:ext uri="{FF2B5EF4-FFF2-40B4-BE49-F238E27FC236}">
                  <a16:creationId xmlns:a16="http://schemas.microsoft.com/office/drawing/2014/main" id="{1BC71FBF-70F0-400A-AA4D-816636144C30}"/>
                </a:ext>
              </a:extLst>
            </p:cNvPr>
            <p:cNvSpPr>
              <a:spLocks/>
            </p:cNvSpPr>
            <p:nvPr/>
          </p:nvSpPr>
          <p:spPr bwMode="auto">
            <a:xfrm>
              <a:off x="1360" y="2516"/>
              <a:ext cx="214" cy="206"/>
            </a:xfrm>
            <a:custGeom>
              <a:avLst/>
              <a:gdLst>
                <a:gd name="T0" fmla="*/ 447 w 148"/>
                <a:gd name="T1" fmla="*/ 147 h 143"/>
                <a:gd name="T2" fmla="*/ 169 w 148"/>
                <a:gd name="T3" fmla="*/ 53 h 143"/>
                <a:gd name="T4" fmla="*/ 155 w 148"/>
                <a:gd name="T5" fmla="*/ 428 h 143"/>
                <a:gd name="T6" fmla="*/ 0 60000 65536"/>
                <a:gd name="T7" fmla="*/ 0 60000 65536"/>
                <a:gd name="T8" fmla="*/ 0 60000 65536"/>
              </a:gdLst>
              <a:ahLst/>
              <a:cxnLst>
                <a:cxn ang="T6">
                  <a:pos x="T0" y="T1"/>
                </a:cxn>
                <a:cxn ang="T7">
                  <a:pos x="T2" y="T3"/>
                </a:cxn>
                <a:cxn ang="T8">
                  <a:pos x="T4" y="T5"/>
                </a:cxn>
              </a:cxnLst>
              <a:rect l="0" t="0" r="r" b="b"/>
              <a:pathLst>
                <a:path w="148" h="143">
                  <a:moveTo>
                    <a:pt x="148" y="49"/>
                  </a:moveTo>
                  <a:cubicBezTo>
                    <a:pt x="125" y="24"/>
                    <a:pt x="93" y="0"/>
                    <a:pt x="56" y="18"/>
                  </a:cubicBezTo>
                  <a:cubicBezTo>
                    <a:pt x="2" y="44"/>
                    <a:pt x="0" y="117"/>
                    <a:pt x="51" y="143"/>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7" name="Freeform 350">
              <a:extLst>
                <a:ext uri="{FF2B5EF4-FFF2-40B4-BE49-F238E27FC236}">
                  <a16:creationId xmlns:a16="http://schemas.microsoft.com/office/drawing/2014/main" id="{0BA0DECB-95D6-468B-979F-DA2D68AE3059}"/>
                </a:ext>
              </a:extLst>
            </p:cNvPr>
            <p:cNvSpPr>
              <a:spLocks/>
            </p:cNvSpPr>
            <p:nvPr/>
          </p:nvSpPr>
          <p:spPr bwMode="auto">
            <a:xfrm>
              <a:off x="1672" y="2669"/>
              <a:ext cx="75" cy="142"/>
            </a:xfrm>
            <a:custGeom>
              <a:avLst/>
              <a:gdLst>
                <a:gd name="T0" fmla="*/ 156 w 52"/>
                <a:gd name="T1" fmla="*/ 1 h 98"/>
                <a:gd name="T2" fmla="*/ 147 w 52"/>
                <a:gd name="T3" fmla="*/ 298 h 98"/>
                <a:gd name="T4" fmla="*/ 0 60000 65536"/>
                <a:gd name="T5" fmla="*/ 0 60000 65536"/>
              </a:gdLst>
              <a:ahLst/>
              <a:cxnLst>
                <a:cxn ang="T4">
                  <a:pos x="T0" y="T1"/>
                </a:cxn>
                <a:cxn ang="T5">
                  <a:pos x="T2" y="T3"/>
                </a:cxn>
              </a:cxnLst>
              <a:rect l="0" t="0" r="r" b="b"/>
              <a:pathLst>
                <a:path w="52" h="98">
                  <a:moveTo>
                    <a:pt x="52" y="1"/>
                  </a:moveTo>
                  <a:cubicBezTo>
                    <a:pt x="0" y="0"/>
                    <a:pt x="10" y="86"/>
                    <a:pt x="49" y="98"/>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8" name="Freeform 351">
              <a:extLst>
                <a:ext uri="{FF2B5EF4-FFF2-40B4-BE49-F238E27FC236}">
                  <a16:creationId xmlns:a16="http://schemas.microsoft.com/office/drawing/2014/main" id="{C08283CF-BAB5-4A69-B9BB-6EF32039DF85}"/>
                </a:ext>
              </a:extLst>
            </p:cNvPr>
            <p:cNvSpPr>
              <a:spLocks/>
            </p:cNvSpPr>
            <p:nvPr/>
          </p:nvSpPr>
          <p:spPr bwMode="auto">
            <a:xfrm>
              <a:off x="1533" y="2103"/>
              <a:ext cx="220" cy="216"/>
            </a:xfrm>
            <a:custGeom>
              <a:avLst/>
              <a:gdLst>
                <a:gd name="T0" fmla="*/ 460 w 152"/>
                <a:gd name="T1" fmla="*/ 164 h 149"/>
                <a:gd name="T2" fmla="*/ 174 w 152"/>
                <a:gd name="T3" fmla="*/ 454 h 149"/>
                <a:gd name="T4" fmla="*/ 0 60000 65536"/>
                <a:gd name="T5" fmla="*/ 0 60000 65536"/>
              </a:gdLst>
              <a:ahLst/>
              <a:cxnLst>
                <a:cxn ang="T4">
                  <a:pos x="T0" y="T1"/>
                </a:cxn>
                <a:cxn ang="T5">
                  <a:pos x="T2" y="T3"/>
                </a:cxn>
              </a:cxnLst>
              <a:rect l="0" t="0" r="r" b="b"/>
              <a:pathLst>
                <a:path w="152" h="149">
                  <a:moveTo>
                    <a:pt x="152" y="54"/>
                  </a:moveTo>
                  <a:cubicBezTo>
                    <a:pt x="99" y="0"/>
                    <a:pt x="0" y="101"/>
                    <a:pt x="57" y="149"/>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69" name="Freeform 352">
              <a:extLst>
                <a:ext uri="{FF2B5EF4-FFF2-40B4-BE49-F238E27FC236}">
                  <a16:creationId xmlns:a16="http://schemas.microsoft.com/office/drawing/2014/main" id="{883C86E9-BDA5-4204-9ED8-747A9E5A638B}"/>
                </a:ext>
              </a:extLst>
            </p:cNvPr>
            <p:cNvSpPr>
              <a:spLocks/>
            </p:cNvSpPr>
            <p:nvPr/>
          </p:nvSpPr>
          <p:spPr bwMode="auto">
            <a:xfrm>
              <a:off x="2580" y="1702"/>
              <a:ext cx="235" cy="188"/>
            </a:xfrm>
            <a:custGeom>
              <a:avLst/>
              <a:gdLst>
                <a:gd name="T0" fmla="*/ 461 w 163"/>
                <a:gd name="T1" fmla="*/ 198 h 130"/>
                <a:gd name="T2" fmla="*/ 161 w 163"/>
                <a:gd name="T3" fmla="*/ 33 h 130"/>
                <a:gd name="T4" fmla="*/ 121 w 163"/>
                <a:gd name="T5" fmla="*/ 393 h 130"/>
                <a:gd name="T6" fmla="*/ 0 60000 65536"/>
                <a:gd name="T7" fmla="*/ 0 60000 65536"/>
                <a:gd name="T8" fmla="*/ 0 60000 65536"/>
              </a:gdLst>
              <a:ahLst/>
              <a:cxnLst>
                <a:cxn ang="T6">
                  <a:pos x="T0" y="T1"/>
                </a:cxn>
                <a:cxn ang="T7">
                  <a:pos x="T2" y="T3"/>
                </a:cxn>
                <a:cxn ang="T8">
                  <a:pos x="T4" y="T5"/>
                </a:cxn>
              </a:cxnLst>
              <a:rect l="0" t="0" r="r" b="b"/>
              <a:pathLst>
                <a:path w="163" h="130">
                  <a:moveTo>
                    <a:pt x="154" y="66"/>
                  </a:moveTo>
                  <a:cubicBezTo>
                    <a:pt x="163" y="24"/>
                    <a:pt x="84" y="0"/>
                    <a:pt x="54" y="11"/>
                  </a:cubicBezTo>
                  <a:cubicBezTo>
                    <a:pt x="0" y="31"/>
                    <a:pt x="7" y="95"/>
                    <a:pt x="40" y="130"/>
                  </a:cubicBezTo>
                </a:path>
              </a:pathLst>
            </a:custGeom>
            <a:noFill/>
            <a:ln w="9525"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0" name="Freeform 353">
              <a:extLst>
                <a:ext uri="{FF2B5EF4-FFF2-40B4-BE49-F238E27FC236}">
                  <a16:creationId xmlns:a16="http://schemas.microsoft.com/office/drawing/2014/main" id="{46E637F0-2B37-4441-8875-1367AE9F5282}"/>
                </a:ext>
              </a:extLst>
            </p:cNvPr>
            <p:cNvSpPr>
              <a:spLocks/>
            </p:cNvSpPr>
            <p:nvPr/>
          </p:nvSpPr>
          <p:spPr bwMode="auto">
            <a:xfrm>
              <a:off x="1714" y="1130"/>
              <a:ext cx="215" cy="193"/>
            </a:xfrm>
            <a:custGeom>
              <a:avLst/>
              <a:gdLst>
                <a:gd name="T0" fmla="*/ 114 w 149"/>
                <a:gd name="T1" fmla="*/ 387 h 133"/>
                <a:gd name="T2" fmla="*/ 20 w 149"/>
                <a:gd name="T3" fmla="*/ 309 h 133"/>
                <a:gd name="T4" fmla="*/ 48 w 149"/>
                <a:gd name="T5" fmla="*/ 168 h 133"/>
                <a:gd name="T6" fmla="*/ 328 w 149"/>
                <a:gd name="T7" fmla="*/ 22 h 133"/>
                <a:gd name="T8" fmla="*/ 433 w 149"/>
                <a:gd name="T9" fmla="*/ 97 h 133"/>
                <a:gd name="T10" fmla="*/ 286 w 149"/>
                <a:gd name="T11" fmla="*/ 192 h 133"/>
                <a:gd name="T12" fmla="*/ 203 w 149"/>
                <a:gd name="T13" fmla="*/ 387 h 133"/>
                <a:gd name="T14" fmla="*/ 107 w 149"/>
                <a:gd name="T15" fmla="*/ 393 h 1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 h="133">
                  <a:moveTo>
                    <a:pt x="38" y="127"/>
                  </a:moveTo>
                  <a:cubicBezTo>
                    <a:pt x="24" y="130"/>
                    <a:pt x="11" y="113"/>
                    <a:pt x="7" y="101"/>
                  </a:cubicBezTo>
                  <a:cubicBezTo>
                    <a:pt x="0" y="83"/>
                    <a:pt x="5" y="70"/>
                    <a:pt x="16" y="55"/>
                  </a:cubicBezTo>
                  <a:cubicBezTo>
                    <a:pt x="37" y="28"/>
                    <a:pt x="73" y="0"/>
                    <a:pt x="109" y="7"/>
                  </a:cubicBezTo>
                  <a:cubicBezTo>
                    <a:pt x="121" y="9"/>
                    <a:pt x="149" y="13"/>
                    <a:pt x="144" y="32"/>
                  </a:cubicBezTo>
                  <a:cubicBezTo>
                    <a:pt x="138" y="50"/>
                    <a:pt x="107" y="50"/>
                    <a:pt x="95" y="63"/>
                  </a:cubicBezTo>
                  <a:cubicBezTo>
                    <a:pt x="78" y="81"/>
                    <a:pt x="95" y="119"/>
                    <a:pt x="68" y="127"/>
                  </a:cubicBezTo>
                  <a:cubicBezTo>
                    <a:pt x="57" y="131"/>
                    <a:pt x="46" y="133"/>
                    <a:pt x="35" y="129"/>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1" name="Freeform 354">
              <a:extLst>
                <a:ext uri="{FF2B5EF4-FFF2-40B4-BE49-F238E27FC236}">
                  <a16:creationId xmlns:a16="http://schemas.microsoft.com/office/drawing/2014/main" id="{72B32325-0006-4BC5-926B-F87C6D91BF77}"/>
                </a:ext>
              </a:extLst>
            </p:cNvPr>
            <p:cNvSpPr>
              <a:spLocks/>
            </p:cNvSpPr>
            <p:nvPr/>
          </p:nvSpPr>
          <p:spPr bwMode="auto">
            <a:xfrm>
              <a:off x="2067" y="1143"/>
              <a:ext cx="133" cy="142"/>
            </a:xfrm>
            <a:custGeom>
              <a:avLst/>
              <a:gdLst>
                <a:gd name="T0" fmla="*/ 90 w 92"/>
                <a:gd name="T1" fmla="*/ 280 h 98"/>
                <a:gd name="T2" fmla="*/ 25 w 92"/>
                <a:gd name="T3" fmla="*/ 135 h 98"/>
                <a:gd name="T4" fmla="*/ 231 w 92"/>
                <a:gd name="T5" fmla="*/ 46 h 98"/>
                <a:gd name="T6" fmla="*/ 231 w 92"/>
                <a:gd name="T7" fmla="*/ 103 h 98"/>
                <a:gd name="T8" fmla="*/ 169 w 92"/>
                <a:gd name="T9" fmla="*/ 178 h 98"/>
                <a:gd name="T10" fmla="*/ 84 w 92"/>
                <a:gd name="T11" fmla="*/ 284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98">
                  <a:moveTo>
                    <a:pt x="30" y="92"/>
                  </a:moveTo>
                  <a:cubicBezTo>
                    <a:pt x="3" y="98"/>
                    <a:pt x="0" y="59"/>
                    <a:pt x="8" y="44"/>
                  </a:cubicBezTo>
                  <a:cubicBezTo>
                    <a:pt x="23" y="17"/>
                    <a:pt x="47" y="0"/>
                    <a:pt x="77" y="15"/>
                  </a:cubicBezTo>
                  <a:cubicBezTo>
                    <a:pt x="92" y="23"/>
                    <a:pt x="92" y="28"/>
                    <a:pt x="77" y="34"/>
                  </a:cubicBezTo>
                  <a:cubicBezTo>
                    <a:pt x="61" y="40"/>
                    <a:pt x="58" y="43"/>
                    <a:pt x="56" y="59"/>
                  </a:cubicBezTo>
                  <a:cubicBezTo>
                    <a:pt x="54" y="75"/>
                    <a:pt x="48" y="97"/>
                    <a:pt x="28" y="93"/>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2" name="Freeform 355">
              <a:extLst>
                <a:ext uri="{FF2B5EF4-FFF2-40B4-BE49-F238E27FC236}">
                  <a16:creationId xmlns:a16="http://schemas.microsoft.com/office/drawing/2014/main" id="{7A2FE236-1A7B-4851-8D10-BC155BEB0E73}"/>
                </a:ext>
              </a:extLst>
            </p:cNvPr>
            <p:cNvSpPr>
              <a:spLocks/>
            </p:cNvSpPr>
            <p:nvPr/>
          </p:nvSpPr>
          <p:spPr bwMode="auto">
            <a:xfrm>
              <a:off x="2327" y="1133"/>
              <a:ext cx="203" cy="119"/>
            </a:xfrm>
            <a:custGeom>
              <a:avLst/>
              <a:gdLst>
                <a:gd name="T0" fmla="*/ 412 w 140"/>
                <a:gd name="T1" fmla="*/ 163 h 82"/>
                <a:gd name="T2" fmla="*/ 225 w 140"/>
                <a:gd name="T3" fmla="*/ 15 h 82"/>
                <a:gd name="T4" fmla="*/ 6 w 140"/>
                <a:gd name="T5" fmla="*/ 113 h 82"/>
                <a:gd name="T6" fmla="*/ 59 w 140"/>
                <a:gd name="T7" fmla="*/ 237 h 82"/>
                <a:gd name="T8" fmla="*/ 141 w 140"/>
                <a:gd name="T9" fmla="*/ 219 h 82"/>
                <a:gd name="T10" fmla="*/ 251 w 140"/>
                <a:gd name="T11" fmla="*/ 219 h 82"/>
                <a:gd name="T12" fmla="*/ 380 w 140"/>
                <a:gd name="T13" fmla="*/ 223 h 82"/>
                <a:gd name="T14" fmla="*/ 412 w 140"/>
                <a:gd name="T15" fmla="*/ 154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82">
                  <a:moveTo>
                    <a:pt x="135" y="53"/>
                  </a:moveTo>
                  <a:cubicBezTo>
                    <a:pt x="136" y="26"/>
                    <a:pt x="97" y="8"/>
                    <a:pt x="74" y="5"/>
                  </a:cubicBezTo>
                  <a:cubicBezTo>
                    <a:pt x="48" y="0"/>
                    <a:pt x="7" y="3"/>
                    <a:pt x="2" y="37"/>
                  </a:cubicBezTo>
                  <a:cubicBezTo>
                    <a:pt x="0" y="51"/>
                    <a:pt x="3" y="72"/>
                    <a:pt x="19" y="77"/>
                  </a:cubicBezTo>
                  <a:cubicBezTo>
                    <a:pt x="28" y="80"/>
                    <a:pt x="38" y="74"/>
                    <a:pt x="46" y="72"/>
                  </a:cubicBezTo>
                  <a:cubicBezTo>
                    <a:pt x="58" y="69"/>
                    <a:pt x="70" y="69"/>
                    <a:pt x="82" y="72"/>
                  </a:cubicBezTo>
                  <a:cubicBezTo>
                    <a:pt x="97" y="77"/>
                    <a:pt x="109" y="82"/>
                    <a:pt x="125" y="73"/>
                  </a:cubicBezTo>
                  <a:cubicBezTo>
                    <a:pt x="133" y="68"/>
                    <a:pt x="140" y="61"/>
                    <a:pt x="135" y="5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3" name="Freeform 356">
              <a:extLst>
                <a:ext uri="{FF2B5EF4-FFF2-40B4-BE49-F238E27FC236}">
                  <a16:creationId xmlns:a16="http://schemas.microsoft.com/office/drawing/2014/main" id="{D8DFD2E7-C562-4433-9D84-B11E6D3A8186}"/>
                </a:ext>
              </a:extLst>
            </p:cNvPr>
            <p:cNvSpPr>
              <a:spLocks/>
            </p:cNvSpPr>
            <p:nvPr/>
          </p:nvSpPr>
          <p:spPr bwMode="auto">
            <a:xfrm>
              <a:off x="2075" y="1317"/>
              <a:ext cx="148" cy="101"/>
            </a:xfrm>
            <a:custGeom>
              <a:avLst/>
              <a:gdLst>
                <a:gd name="T0" fmla="*/ 279 w 103"/>
                <a:gd name="T1" fmla="*/ 55 h 70"/>
                <a:gd name="T2" fmla="*/ 115 w 103"/>
                <a:gd name="T3" fmla="*/ 13 h 70"/>
                <a:gd name="T4" fmla="*/ 47 w 103"/>
                <a:gd name="T5" fmla="*/ 170 h 70"/>
                <a:gd name="T6" fmla="*/ 134 w 103"/>
                <a:gd name="T7" fmla="*/ 175 h 70"/>
                <a:gd name="T8" fmla="*/ 250 w 103"/>
                <a:gd name="T9" fmla="*/ 147 h 70"/>
                <a:gd name="T10" fmla="*/ 303 w 103"/>
                <a:gd name="T11" fmla="*/ 102 h 70"/>
                <a:gd name="T12" fmla="*/ 270 w 103"/>
                <a:gd name="T13" fmla="*/ 55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70">
                  <a:moveTo>
                    <a:pt x="94" y="18"/>
                  </a:moveTo>
                  <a:cubicBezTo>
                    <a:pt x="81" y="5"/>
                    <a:pt x="57" y="0"/>
                    <a:pt x="39" y="4"/>
                  </a:cubicBezTo>
                  <a:cubicBezTo>
                    <a:pt x="17" y="9"/>
                    <a:pt x="0" y="36"/>
                    <a:pt x="16" y="57"/>
                  </a:cubicBezTo>
                  <a:cubicBezTo>
                    <a:pt x="26" y="70"/>
                    <a:pt x="33" y="68"/>
                    <a:pt x="45" y="58"/>
                  </a:cubicBezTo>
                  <a:cubicBezTo>
                    <a:pt x="58" y="47"/>
                    <a:pt x="69" y="50"/>
                    <a:pt x="84" y="49"/>
                  </a:cubicBezTo>
                  <a:cubicBezTo>
                    <a:pt x="94" y="48"/>
                    <a:pt x="103" y="46"/>
                    <a:pt x="102" y="34"/>
                  </a:cubicBezTo>
                  <a:cubicBezTo>
                    <a:pt x="102" y="29"/>
                    <a:pt x="95" y="21"/>
                    <a:pt x="91" y="18"/>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4" name="Freeform 357">
              <a:extLst>
                <a:ext uri="{FF2B5EF4-FFF2-40B4-BE49-F238E27FC236}">
                  <a16:creationId xmlns:a16="http://schemas.microsoft.com/office/drawing/2014/main" id="{D01D004F-D2F4-46A5-B4BB-B3FFB5D9FE3A}"/>
                </a:ext>
              </a:extLst>
            </p:cNvPr>
            <p:cNvSpPr>
              <a:spLocks/>
            </p:cNvSpPr>
            <p:nvPr/>
          </p:nvSpPr>
          <p:spPr bwMode="auto">
            <a:xfrm>
              <a:off x="1909" y="1407"/>
              <a:ext cx="180" cy="126"/>
            </a:xfrm>
            <a:custGeom>
              <a:avLst/>
              <a:gdLst>
                <a:gd name="T0" fmla="*/ 328 w 125"/>
                <a:gd name="T1" fmla="*/ 48 h 87"/>
                <a:gd name="T2" fmla="*/ 122 w 125"/>
                <a:gd name="T3" fmla="*/ 55 h 87"/>
                <a:gd name="T4" fmla="*/ 131 w 125"/>
                <a:gd name="T5" fmla="*/ 264 h 87"/>
                <a:gd name="T6" fmla="*/ 249 w 125"/>
                <a:gd name="T7" fmla="*/ 219 h 87"/>
                <a:gd name="T8" fmla="*/ 346 w 125"/>
                <a:gd name="T9" fmla="*/ 174 h 87"/>
                <a:gd name="T10" fmla="*/ 325 w 125"/>
                <a:gd name="T11" fmla="*/ 42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 h="87">
                  <a:moveTo>
                    <a:pt x="110" y="16"/>
                  </a:moveTo>
                  <a:cubicBezTo>
                    <a:pt x="95" y="0"/>
                    <a:pt x="56" y="5"/>
                    <a:pt x="41" y="18"/>
                  </a:cubicBezTo>
                  <a:cubicBezTo>
                    <a:pt x="20" y="35"/>
                    <a:pt x="0" y="86"/>
                    <a:pt x="44" y="87"/>
                  </a:cubicBezTo>
                  <a:cubicBezTo>
                    <a:pt x="59" y="87"/>
                    <a:pt x="68" y="74"/>
                    <a:pt x="83" y="72"/>
                  </a:cubicBezTo>
                  <a:cubicBezTo>
                    <a:pt x="98" y="69"/>
                    <a:pt x="106" y="71"/>
                    <a:pt x="116" y="57"/>
                  </a:cubicBezTo>
                  <a:cubicBezTo>
                    <a:pt x="125" y="45"/>
                    <a:pt x="124" y="21"/>
                    <a:pt x="109" y="14"/>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5" name="Freeform 358">
              <a:extLst>
                <a:ext uri="{FF2B5EF4-FFF2-40B4-BE49-F238E27FC236}">
                  <a16:creationId xmlns:a16="http://schemas.microsoft.com/office/drawing/2014/main" id="{57D95F53-4C10-43A3-AA01-4CAA42111078}"/>
                </a:ext>
              </a:extLst>
            </p:cNvPr>
            <p:cNvSpPr>
              <a:spLocks/>
            </p:cNvSpPr>
            <p:nvPr/>
          </p:nvSpPr>
          <p:spPr bwMode="auto">
            <a:xfrm>
              <a:off x="1656" y="1434"/>
              <a:ext cx="163" cy="148"/>
            </a:xfrm>
            <a:custGeom>
              <a:avLst/>
              <a:gdLst>
                <a:gd name="T0" fmla="*/ 267 w 113"/>
                <a:gd name="T1" fmla="*/ 25 h 102"/>
                <a:gd name="T2" fmla="*/ 55 w 113"/>
                <a:gd name="T3" fmla="*/ 97 h 102"/>
                <a:gd name="T4" fmla="*/ 136 w 113"/>
                <a:gd name="T5" fmla="*/ 312 h 102"/>
                <a:gd name="T6" fmla="*/ 239 w 113"/>
                <a:gd name="T7" fmla="*/ 223 h 102"/>
                <a:gd name="T8" fmla="*/ 330 w 113"/>
                <a:gd name="T9" fmla="*/ 149 h 102"/>
                <a:gd name="T10" fmla="*/ 258 w 113"/>
                <a:gd name="T11" fmla="*/ 32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02">
                  <a:moveTo>
                    <a:pt x="89" y="8"/>
                  </a:moveTo>
                  <a:cubicBezTo>
                    <a:pt x="64" y="0"/>
                    <a:pt x="35" y="12"/>
                    <a:pt x="18" y="32"/>
                  </a:cubicBezTo>
                  <a:cubicBezTo>
                    <a:pt x="0" y="53"/>
                    <a:pt x="12" y="102"/>
                    <a:pt x="45" y="102"/>
                  </a:cubicBezTo>
                  <a:cubicBezTo>
                    <a:pt x="62" y="101"/>
                    <a:pt x="66" y="80"/>
                    <a:pt x="80" y="73"/>
                  </a:cubicBezTo>
                  <a:cubicBezTo>
                    <a:pt x="93" y="67"/>
                    <a:pt x="106" y="66"/>
                    <a:pt x="110" y="49"/>
                  </a:cubicBezTo>
                  <a:cubicBezTo>
                    <a:pt x="113" y="34"/>
                    <a:pt x="101" y="13"/>
                    <a:pt x="86" y="1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6" name="Freeform 359">
              <a:extLst>
                <a:ext uri="{FF2B5EF4-FFF2-40B4-BE49-F238E27FC236}">
                  <a16:creationId xmlns:a16="http://schemas.microsoft.com/office/drawing/2014/main" id="{0D4D6534-48DC-427D-A30D-E55F46C7D6F1}"/>
                </a:ext>
              </a:extLst>
            </p:cNvPr>
            <p:cNvSpPr>
              <a:spLocks/>
            </p:cNvSpPr>
            <p:nvPr/>
          </p:nvSpPr>
          <p:spPr bwMode="auto">
            <a:xfrm>
              <a:off x="1516" y="1207"/>
              <a:ext cx="176" cy="119"/>
            </a:xfrm>
            <a:custGeom>
              <a:avLst/>
              <a:gdLst>
                <a:gd name="T0" fmla="*/ 312 w 122"/>
                <a:gd name="T1" fmla="*/ 42 h 82"/>
                <a:gd name="T2" fmla="*/ 144 w 122"/>
                <a:gd name="T3" fmla="*/ 36 h 82"/>
                <a:gd name="T4" fmla="*/ 94 w 122"/>
                <a:gd name="T5" fmla="*/ 238 h 82"/>
                <a:gd name="T6" fmla="*/ 144 w 122"/>
                <a:gd name="T7" fmla="*/ 242 h 82"/>
                <a:gd name="T8" fmla="*/ 216 w 122"/>
                <a:gd name="T9" fmla="*/ 242 h 82"/>
                <a:gd name="T10" fmla="*/ 325 w 122"/>
                <a:gd name="T11" fmla="*/ 177 h 82"/>
                <a:gd name="T12" fmla="*/ 319 w 122"/>
                <a:gd name="T13" fmla="*/ 52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82">
                  <a:moveTo>
                    <a:pt x="104" y="14"/>
                  </a:moveTo>
                  <a:cubicBezTo>
                    <a:pt x="96" y="0"/>
                    <a:pt x="60" y="5"/>
                    <a:pt x="48" y="12"/>
                  </a:cubicBezTo>
                  <a:cubicBezTo>
                    <a:pt x="29" y="24"/>
                    <a:pt x="0" y="59"/>
                    <a:pt x="31" y="78"/>
                  </a:cubicBezTo>
                  <a:cubicBezTo>
                    <a:pt x="39" y="82"/>
                    <a:pt x="40" y="80"/>
                    <a:pt x="48" y="79"/>
                  </a:cubicBezTo>
                  <a:cubicBezTo>
                    <a:pt x="57" y="77"/>
                    <a:pt x="62" y="77"/>
                    <a:pt x="72" y="79"/>
                  </a:cubicBezTo>
                  <a:cubicBezTo>
                    <a:pt x="89" y="81"/>
                    <a:pt x="100" y="73"/>
                    <a:pt x="108" y="58"/>
                  </a:cubicBezTo>
                  <a:cubicBezTo>
                    <a:pt x="113" y="48"/>
                    <a:pt x="122" y="22"/>
                    <a:pt x="106" y="17"/>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7" name="Freeform 360">
              <a:extLst>
                <a:ext uri="{FF2B5EF4-FFF2-40B4-BE49-F238E27FC236}">
                  <a16:creationId xmlns:a16="http://schemas.microsoft.com/office/drawing/2014/main" id="{6270668F-D7EB-47A3-A14F-EBA7A65A3027}"/>
                </a:ext>
              </a:extLst>
            </p:cNvPr>
            <p:cNvSpPr>
              <a:spLocks/>
            </p:cNvSpPr>
            <p:nvPr/>
          </p:nvSpPr>
          <p:spPr bwMode="auto">
            <a:xfrm>
              <a:off x="1262" y="1362"/>
              <a:ext cx="229" cy="171"/>
            </a:xfrm>
            <a:custGeom>
              <a:avLst/>
              <a:gdLst>
                <a:gd name="T0" fmla="*/ 400 w 159"/>
                <a:gd name="T1" fmla="*/ 0 h 118"/>
                <a:gd name="T2" fmla="*/ 277 w 159"/>
                <a:gd name="T3" fmla="*/ 13 h 118"/>
                <a:gd name="T4" fmla="*/ 151 w 159"/>
                <a:gd name="T5" fmla="*/ 59 h 118"/>
                <a:gd name="T6" fmla="*/ 60 w 159"/>
                <a:gd name="T7" fmla="*/ 291 h 118"/>
                <a:gd name="T8" fmla="*/ 212 w 159"/>
                <a:gd name="T9" fmla="*/ 204 h 118"/>
                <a:gd name="T10" fmla="*/ 382 w 159"/>
                <a:gd name="T11" fmla="*/ 135 h 118"/>
                <a:gd name="T12" fmla="*/ 400 w 159"/>
                <a:gd name="T13" fmla="*/ 1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118">
                  <a:moveTo>
                    <a:pt x="134" y="0"/>
                  </a:moveTo>
                  <a:cubicBezTo>
                    <a:pt x="119" y="1"/>
                    <a:pt x="107" y="0"/>
                    <a:pt x="92" y="4"/>
                  </a:cubicBezTo>
                  <a:cubicBezTo>
                    <a:pt x="77" y="9"/>
                    <a:pt x="64" y="11"/>
                    <a:pt x="51" y="19"/>
                  </a:cubicBezTo>
                  <a:cubicBezTo>
                    <a:pt x="33" y="32"/>
                    <a:pt x="0" y="73"/>
                    <a:pt x="20" y="96"/>
                  </a:cubicBezTo>
                  <a:cubicBezTo>
                    <a:pt x="40" y="118"/>
                    <a:pt x="58" y="76"/>
                    <a:pt x="71" y="67"/>
                  </a:cubicBezTo>
                  <a:cubicBezTo>
                    <a:pt x="89" y="56"/>
                    <a:pt x="111" y="57"/>
                    <a:pt x="128" y="44"/>
                  </a:cubicBezTo>
                  <a:cubicBezTo>
                    <a:pt x="142" y="34"/>
                    <a:pt x="159" y="11"/>
                    <a:pt x="134" y="1"/>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8" name="Freeform 361">
              <a:extLst>
                <a:ext uri="{FF2B5EF4-FFF2-40B4-BE49-F238E27FC236}">
                  <a16:creationId xmlns:a16="http://schemas.microsoft.com/office/drawing/2014/main" id="{A78BC956-F0D2-416E-B19F-52519C71051D}"/>
                </a:ext>
              </a:extLst>
            </p:cNvPr>
            <p:cNvSpPr>
              <a:spLocks/>
            </p:cNvSpPr>
            <p:nvPr/>
          </p:nvSpPr>
          <p:spPr bwMode="auto">
            <a:xfrm>
              <a:off x="1177" y="1517"/>
              <a:ext cx="109" cy="139"/>
            </a:xfrm>
            <a:custGeom>
              <a:avLst/>
              <a:gdLst>
                <a:gd name="T0" fmla="*/ 158 w 76"/>
                <a:gd name="T1" fmla="*/ 20 h 96"/>
                <a:gd name="T2" fmla="*/ 20 w 76"/>
                <a:gd name="T3" fmla="*/ 103 h 96"/>
                <a:gd name="T4" fmla="*/ 103 w 76"/>
                <a:gd name="T5" fmla="*/ 291 h 96"/>
                <a:gd name="T6" fmla="*/ 143 w 76"/>
                <a:gd name="T7" fmla="*/ 206 h 96"/>
                <a:gd name="T8" fmla="*/ 198 w 76"/>
                <a:gd name="T9" fmla="*/ 130 h 96"/>
                <a:gd name="T10" fmla="*/ 162 w 76"/>
                <a:gd name="T11" fmla="*/ 19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96">
                  <a:moveTo>
                    <a:pt x="54" y="7"/>
                  </a:moveTo>
                  <a:cubicBezTo>
                    <a:pt x="36" y="0"/>
                    <a:pt x="13" y="18"/>
                    <a:pt x="7" y="34"/>
                  </a:cubicBezTo>
                  <a:cubicBezTo>
                    <a:pt x="0" y="54"/>
                    <a:pt x="5" y="96"/>
                    <a:pt x="35" y="96"/>
                  </a:cubicBezTo>
                  <a:cubicBezTo>
                    <a:pt x="53" y="96"/>
                    <a:pt x="47" y="79"/>
                    <a:pt x="49" y="68"/>
                  </a:cubicBezTo>
                  <a:cubicBezTo>
                    <a:pt x="51" y="53"/>
                    <a:pt x="60" y="53"/>
                    <a:pt x="67" y="43"/>
                  </a:cubicBezTo>
                  <a:cubicBezTo>
                    <a:pt x="76" y="29"/>
                    <a:pt x="65" y="12"/>
                    <a:pt x="55" y="6"/>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79" name="Freeform 362">
              <a:extLst>
                <a:ext uri="{FF2B5EF4-FFF2-40B4-BE49-F238E27FC236}">
                  <a16:creationId xmlns:a16="http://schemas.microsoft.com/office/drawing/2014/main" id="{3A632BE3-D30B-4EEB-9D04-AC6BE291B8D5}"/>
                </a:ext>
              </a:extLst>
            </p:cNvPr>
            <p:cNvSpPr>
              <a:spLocks/>
            </p:cNvSpPr>
            <p:nvPr/>
          </p:nvSpPr>
          <p:spPr bwMode="auto">
            <a:xfrm>
              <a:off x="1018" y="1660"/>
              <a:ext cx="173" cy="413"/>
            </a:xfrm>
            <a:custGeom>
              <a:avLst/>
              <a:gdLst>
                <a:gd name="T0" fmla="*/ 229 w 120"/>
                <a:gd name="T1" fmla="*/ 74 h 285"/>
                <a:gd name="T2" fmla="*/ 136 w 120"/>
                <a:gd name="T3" fmla="*/ 162 h 285"/>
                <a:gd name="T4" fmla="*/ 202 w 120"/>
                <a:gd name="T5" fmla="*/ 345 h 285"/>
                <a:gd name="T6" fmla="*/ 81 w 120"/>
                <a:gd name="T7" fmla="*/ 523 h 285"/>
                <a:gd name="T8" fmla="*/ 39 w 120"/>
                <a:gd name="T9" fmla="*/ 752 h 285"/>
                <a:gd name="T10" fmla="*/ 239 w 120"/>
                <a:gd name="T11" fmla="*/ 819 h 285"/>
                <a:gd name="T12" fmla="*/ 330 w 120"/>
                <a:gd name="T13" fmla="*/ 659 h 285"/>
                <a:gd name="T14" fmla="*/ 222 w 120"/>
                <a:gd name="T15" fmla="*/ 604 h 285"/>
                <a:gd name="T16" fmla="*/ 203 w 120"/>
                <a:gd name="T17" fmla="*/ 483 h 285"/>
                <a:gd name="T18" fmla="*/ 229 w 120"/>
                <a:gd name="T19" fmla="*/ 388 h 285"/>
                <a:gd name="T20" fmla="*/ 324 w 120"/>
                <a:gd name="T21" fmla="*/ 296 h 285"/>
                <a:gd name="T22" fmla="*/ 287 w 120"/>
                <a:gd name="T23" fmla="*/ 149 h 285"/>
                <a:gd name="T24" fmla="*/ 249 w 120"/>
                <a:gd name="T25" fmla="*/ 113 h 285"/>
                <a:gd name="T26" fmla="*/ 236 w 120"/>
                <a:gd name="T27" fmla="*/ 67 h 2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285">
                  <a:moveTo>
                    <a:pt x="76" y="24"/>
                  </a:moveTo>
                  <a:cubicBezTo>
                    <a:pt x="64" y="0"/>
                    <a:pt x="44" y="40"/>
                    <a:pt x="45" y="53"/>
                  </a:cubicBezTo>
                  <a:cubicBezTo>
                    <a:pt x="46" y="74"/>
                    <a:pt x="63" y="92"/>
                    <a:pt x="67" y="113"/>
                  </a:cubicBezTo>
                  <a:cubicBezTo>
                    <a:pt x="71" y="142"/>
                    <a:pt x="47" y="157"/>
                    <a:pt x="27" y="172"/>
                  </a:cubicBezTo>
                  <a:cubicBezTo>
                    <a:pt x="1" y="192"/>
                    <a:pt x="0" y="217"/>
                    <a:pt x="13" y="247"/>
                  </a:cubicBezTo>
                  <a:cubicBezTo>
                    <a:pt x="26" y="276"/>
                    <a:pt x="52" y="285"/>
                    <a:pt x="80" y="269"/>
                  </a:cubicBezTo>
                  <a:cubicBezTo>
                    <a:pt x="95" y="260"/>
                    <a:pt x="120" y="237"/>
                    <a:pt x="110" y="217"/>
                  </a:cubicBezTo>
                  <a:cubicBezTo>
                    <a:pt x="103" y="202"/>
                    <a:pt x="85" y="208"/>
                    <a:pt x="74" y="199"/>
                  </a:cubicBezTo>
                  <a:cubicBezTo>
                    <a:pt x="65" y="191"/>
                    <a:pt x="67" y="171"/>
                    <a:pt x="68" y="159"/>
                  </a:cubicBezTo>
                  <a:cubicBezTo>
                    <a:pt x="68" y="149"/>
                    <a:pt x="71" y="136"/>
                    <a:pt x="76" y="128"/>
                  </a:cubicBezTo>
                  <a:cubicBezTo>
                    <a:pt x="84" y="116"/>
                    <a:pt x="102" y="112"/>
                    <a:pt x="108" y="97"/>
                  </a:cubicBezTo>
                  <a:cubicBezTo>
                    <a:pt x="116" y="79"/>
                    <a:pt x="111" y="61"/>
                    <a:pt x="96" y="49"/>
                  </a:cubicBezTo>
                  <a:cubicBezTo>
                    <a:pt x="91" y="45"/>
                    <a:pt x="85" y="42"/>
                    <a:pt x="83" y="37"/>
                  </a:cubicBezTo>
                  <a:cubicBezTo>
                    <a:pt x="80" y="32"/>
                    <a:pt x="82" y="27"/>
                    <a:pt x="79" y="22"/>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0" name="Freeform 363">
              <a:extLst>
                <a:ext uri="{FF2B5EF4-FFF2-40B4-BE49-F238E27FC236}">
                  <a16:creationId xmlns:a16="http://schemas.microsoft.com/office/drawing/2014/main" id="{851F2D3D-C1F9-4C29-924F-7FE701A74AFF}"/>
                </a:ext>
              </a:extLst>
            </p:cNvPr>
            <p:cNvSpPr>
              <a:spLocks/>
            </p:cNvSpPr>
            <p:nvPr/>
          </p:nvSpPr>
          <p:spPr bwMode="auto">
            <a:xfrm>
              <a:off x="1331" y="1660"/>
              <a:ext cx="143" cy="156"/>
            </a:xfrm>
            <a:custGeom>
              <a:avLst/>
              <a:gdLst>
                <a:gd name="T0" fmla="*/ 235 w 99"/>
                <a:gd name="T1" fmla="*/ 14 h 108"/>
                <a:gd name="T2" fmla="*/ 27 w 99"/>
                <a:gd name="T3" fmla="*/ 100 h 108"/>
                <a:gd name="T4" fmla="*/ 156 w 99"/>
                <a:gd name="T5" fmla="*/ 313 h 108"/>
                <a:gd name="T6" fmla="*/ 224 w 99"/>
                <a:gd name="T7" fmla="*/ 269 h 108"/>
                <a:gd name="T8" fmla="*/ 208 w 99"/>
                <a:gd name="T9" fmla="*/ 225 h 108"/>
                <a:gd name="T10" fmla="*/ 220 w 99"/>
                <a:gd name="T11" fmla="*/ 133 h 108"/>
                <a:gd name="T12" fmla="*/ 235 w 99"/>
                <a:gd name="T13" fmla="*/ 13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08">
                  <a:moveTo>
                    <a:pt x="78" y="5"/>
                  </a:moveTo>
                  <a:cubicBezTo>
                    <a:pt x="56" y="0"/>
                    <a:pt x="17" y="10"/>
                    <a:pt x="9" y="33"/>
                  </a:cubicBezTo>
                  <a:cubicBezTo>
                    <a:pt x="0" y="61"/>
                    <a:pt x="17" y="108"/>
                    <a:pt x="52" y="104"/>
                  </a:cubicBezTo>
                  <a:cubicBezTo>
                    <a:pt x="60" y="103"/>
                    <a:pt x="71" y="97"/>
                    <a:pt x="74" y="89"/>
                  </a:cubicBezTo>
                  <a:cubicBezTo>
                    <a:pt x="78" y="80"/>
                    <a:pt x="74" y="82"/>
                    <a:pt x="69" y="75"/>
                  </a:cubicBezTo>
                  <a:cubicBezTo>
                    <a:pt x="60" y="61"/>
                    <a:pt x="57" y="54"/>
                    <a:pt x="73" y="44"/>
                  </a:cubicBezTo>
                  <a:cubicBezTo>
                    <a:pt x="93" y="32"/>
                    <a:pt x="99" y="19"/>
                    <a:pt x="78" y="4"/>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1" name="Freeform 364">
              <a:extLst>
                <a:ext uri="{FF2B5EF4-FFF2-40B4-BE49-F238E27FC236}">
                  <a16:creationId xmlns:a16="http://schemas.microsoft.com/office/drawing/2014/main" id="{D5F6C207-1DC4-4C97-8AD2-5A900B779823}"/>
                </a:ext>
              </a:extLst>
            </p:cNvPr>
            <p:cNvSpPr>
              <a:spLocks/>
            </p:cNvSpPr>
            <p:nvPr/>
          </p:nvSpPr>
          <p:spPr bwMode="auto">
            <a:xfrm>
              <a:off x="1236" y="1803"/>
              <a:ext cx="112" cy="176"/>
            </a:xfrm>
            <a:custGeom>
              <a:avLst/>
              <a:gdLst>
                <a:gd name="T0" fmla="*/ 202 w 78"/>
                <a:gd name="T1" fmla="*/ 80 h 121"/>
                <a:gd name="T2" fmla="*/ 60 w 78"/>
                <a:gd name="T3" fmla="*/ 80 h 121"/>
                <a:gd name="T4" fmla="*/ 56 w 78"/>
                <a:gd name="T5" fmla="*/ 285 h 121"/>
                <a:gd name="T6" fmla="*/ 162 w 78"/>
                <a:gd name="T7" fmla="*/ 167 h 121"/>
                <a:gd name="T8" fmla="*/ 223 w 78"/>
                <a:gd name="T9" fmla="*/ 144 h 121"/>
                <a:gd name="T10" fmla="*/ 208 w 78"/>
                <a:gd name="T11" fmla="*/ 95 h 1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121">
                  <a:moveTo>
                    <a:pt x="68" y="26"/>
                  </a:moveTo>
                  <a:cubicBezTo>
                    <a:pt x="68" y="0"/>
                    <a:pt x="30" y="15"/>
                    <a:pt x="20" y="26"/>
                  </a:cubicBezTo>
                  <a:cubicBezTo>
                    <a:pt x="4" y="43"/>
                    <a:pt x="0" y="76"/>
                    <a:pt x="19" y="93"/>
                  </a:cubicBezTo>
                  <a:cubicBezTo>
                    <a:pt x="49" y="121"/>
                    <a:pt x="37" y="62"/>
                    <a:pt x="55" y="54"/>
                  </a:cubicBezTo>
                  <a:cubicBezTo>
                    <a:pt x="63" y="51"/>
                    <a:pt x="70" y="59"/>
                    <a:pt x="75" y="47"/>
                  </a:cubicBezTo>
                  <a:cubicBezTo>
                    <a:pt x="78" y="41"/>
                    <a:pt x="74" y="36"/>
                    <a:pt x="70" y="31"/>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2" name="Freeform 365">
              <a:extLst>
                <a:ext uri="{FF2B5EF4-FFF2-40B4-BE49-F238E27FC236}">
                  <a16:creationId xmlns:a16="http://schemas.microsoft.com/office/drawing/2014/main" id="{9D9C1041-A700-47ED-B91D-850B80B3AE04}"/>
                </a:ext>
              </a:extLst>
            </p:cNvPr>
            <p:cNvSpPr>
              <a:spLocks/>
            </p:cNvSpPr>
            <p:nvPr/>
          </p:nvSpPr>
          <p:spPr bwMode="auto">
            <a:xfrm>
              <a:off x="1000" y="2136"/>
              <a:ext cx="184" cy="193"/>
            </a:xfrm>
            <a:custGeom>
              <a:avLst/>
              <a:gdLst>
                <a:gd name="T0" fmla="*/ 332 w 127"/>
                <a:gd name="T1" fmla="*/ 70 h 133"/>
                <a:gd name="T2" fmla="*/ 88 w 127"/>
                <a:gd name="T3" fmla="*/ 89 h 133"/>
                <a:gd name="T4" fmla="*/ 74 w 127"/>
                <a:gd name="T5" fmla="*/ 347 h 133"/>
                <a:gd name="T6" fmla="*/ 178 w 127"/>
                <a:gd name="T7" fmla="*/ 290 h 133"/>
                <a:gd name="T8" fmla="*/ 277 w 127"/>
                <a:gd name="T9" fmla="*/ 223 h 133"/>
                <a:gd name="T10" fmla="*/ 345 w 127"/>
                <a:gd name="T11" fmla="*/ 64 h 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7" h="133">
                  <a:moveTo>
                    <a:pt x="109" y="23"/>
                  </a:moveTo>
                  <a:cubicBezTo>
                    <a:pt x="85" y="0"/>
                    <a:pt x="53" y="7"/>
                    <a:pt x="29" y="29"/>
                  </a:cubicBezTo>
                  <a:cubicBezTo>
                    <a:pt x="7" y="50"/>
                    <a:pt x="0" y="90"/>
                    <a:pt x="24" y="114"/>
                  </a:cubicBezTo>
                  <a:cubicBezTo>
                    <a:pt x="42" y="133"/>
                    <a:pt x="52" y="110"/>
                    <a:pt x="59" y="95"/>
                  </a:cubicBezTo>
                  <a:cubicBezTo>
                    <a:pt x="67" y="78"/>
                    <a:pt x="73" y="75"/>
                    <a:pt x="91" y="73"/>
                  </a:cubicBezTo>
                  <a:cubicBezTo>
                    <a:pt x="127" y="69"/>
                    <a:pt x="121" y="48"/>
                    <a:pt x="113" y="21"/>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3" name="Freeform 366">
              <a:extLst>
                <a:ext uri="{FF2B5EF4-FFF2-40B4-BE49-F238E27FC236}">
                  <a16:creationId xmlns:a16="http://schemas.microsoft.com/office/drawing/2014/main" id="{C6EBED6F-A688-4AB0-AEDD-0D15CBA4EBCC}"/>
                </a:ext>
              </a:extLst>
            </p:cNvPr>
            <p:cNvSpPr>
              <a:spLocks/>
            </p:cNvSpPr>
            <p:nvPr/>
          </p:nvSpPr>
          <p:spPr bwMode="auto">
            <a:xfrm>
              <a:off x="1244" y="2411"/>
              <a:ext cx="181" cy="138"/>
            </a:xfrm>
            <a:custGeom>
              <a:avLst/>
              <a:gdLst>
                <a:gd name="T0" fmla="*/ 359 w 125"/>
                <a:gd name="T1" fmla="*/ 122 h 95"/>
                <a:gd name="T2" fmla="*/ 155 w 125"/>
                <a:gd name="T3" fmla="*/ 13 h 95"/>
                <a:gd name="T4" fmla="*/ 13 w 125"/>
                <a:gd name="T5" fmla="*/ 163 h 95"/>
                <a:gd name="T6" fmla="*/ 70 w 125"/>
                <a:gd name="T7" fmla="*/ 283 h 95"/>
                <a:gd name="T8" fmla="*/ 177 w 125"/>
                <a:gd name="T9" fmla="*/ 182 h 95"/>
                <a:gd name="T10" fmla="*/ 304 w 125"/>
                <a:gd name="T11" fmla="*/ 199 h 95"/>
                <a:gd name="T12" fmla="*/ 359 w 125"/>
                <a:gd name="T13" fmla="*/ 122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95">
                  <a:moveTo>
                    <a:pt x="118" y="40"/>
                  </a:moveTo>
                  <a:cubicBezTo>
                    <a:pt x="125" y="14"/>
                    <a:pt x="69" y="0"/>
                    <a:pt x="51" y="4"/>
                  </a:cubicBezTo>
                  <a:cubicBezTo>
                    <a:pt x="27" y="10"/>
                    <a:pt x="9" y="30"/>
                    <a:pt x="4" y="53"/>
                  </a:cubicBezTo>
                  <a:cubicBezTo>
                    <a:pt x="0" y="67"/>
                    <a:pt x="5" y="89"/>
                    <a:pt x="23" y="92"/>
                  </a:cubicBezTo>
                  <a:cubicBezTo>
                    <a:pt x="43" y="95"/>
                    <a:pt x="43" y="67"/>
                    <a:pt x="58" y="59"/>
                  </a:cubicBezTo>
                  <a:cubicBezTo>
                    <a:pt x="73" y="51"/>
                    <a:pt x="86" y="66"/>
                    <a:pt x="100" y="65"/>
                  </a:cubicBezTo>
                  <a:cubicBezTo>
                    <a:pt x="111" y="64"/>
                    <a:pt x="123" y="50"/>
                    <a:pt x="118" y="4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4" name="Freeform 367">
              <a:extLst>
                <a:ext uri="{FF2B5EF4-FFF2-40B4-BE49-F238E27FC236}">
                  <a16:creationId xmlns:a16="http://schemas.microsoft.com/office/drawing/2014/main" id="{498040B0-BE4B-4B63-9053-36243621CC7D}"/>
                </a:ext>
              </a:extLst>
            </p:cNvPr>
            <p:cNvSpPr>
              <a:spLocks/>
            </p:cNvSpPr>
            <p:nvPr/>
          </p:nvSpPr>
          <p:spPr bwMode="auto">
            <a:xfrm>
              <a:off x="1343" y="2064"/>
              <a:ext cx="173" cy="185"/>
            </a:xfrm>
            <a:custGeom>
              <a:avLst/>
              <a:gdLst>
                <a:gd name="T0" fmla="*/ 307 w 120"/>
                <a:gd name="T1" fmla="*/ 136 h 128"/>
                <a:gd name="T2" fmla="*/ 104 w 120"/>
                <a:gd name="T3" fmla="*/ 341 h 128"/>
                <a:gd name="T4" fmla="*/ 203 w 120"/>
                <a:gd name="T5" fmla="*/ 285 h 128"/>
                <a:gd name="T6" fmla="*/ 287 w 120"/>
                <a:gd name="T7" fmla="*/ 250 h 128"/>
                <a:gd name="T8" fmla="*/ 326 w 120"/>
                <a:gd name="T9" fmla="*/ 127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8">
                  <a:moveTo>
                    <a:pt x="103" y="45"/>
                  </a:moveTo>
                  <a:cubicBezTo>
                    <a:pt x="72" y="0"/>
                    <a:pt x="0" y="82"/>
                    <a:pt x="35" y="113"/>
                  </a:cubicBezTo>
                  <a:cubicBezTo>
                    <a:pt x="53" y="128"/>
                    <a:pt x="60" y="106"/>
                    <a:pt x="68" y="94"/>
                  </a:cubicBezTo>
                  <a:cubicBezTo>
                    <a:pt x="75" y="83"/>
                    <a:pt x="84" y="87"/>
                    <a:pt x="96" y="83"/>
                  </a:cubicBezTo>
                  <a:cubicBezTo>
                    <a:pt x="120" y="75"/>
                    <a:pt x="115" y="60"/>
                    <a:pt x="109" y="42"/>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5" name="Freeform 368">
              <a:extLst>
                <a:ext uri="{FF2B5EF4-FFF2-40B4-BE49-F238E27FC236}">
                  <a16:creationId xmlns:a16="http://schemas.microsoft.com/office/drawing/2014/main" id="{8ECE8C30-DAE0-43FA-AA13-62D41A1BFB26}"/>
                </a:ext>
              </a:extLst>
            </p:cNvPr>
            <p:cNvSpPr>
              <a:spLocks/>
            </p:cNvSpPr>
            <p:nvPr/>
          </p:nvSpPr>
          <p:spPr bwMode="auto">
            <a:xfrm>
              <a:off x="1337" y="1899"/>
              <a:ext cx="209" cy="159"/>
            </a:xfrm>
            <a:custGeom>
              <a:avLst/>
              <a:gdLst>
                <a:gd name="T0" fmla="*/ 366 w 145"/>
                <a:gd name="T1" fmla="*/ 103 h 110"/>
                <a:gd name="T2" fmla="*/ 75 w 145"/>
                <a:gd name="T3" fmla="*/ 46 h 110"/>
                <a:gd name="T4" fmla="*/ 81 w 145"/>
                <a:gd name="T5" fmla="*/ 291 h 110"/>
                <a:gd name="T6" fmla="*/ 231 w 145"/>
                <a:gd name="T7" fmla="*/ 239 h 110"/>
                <a:gd name="T8" fmla="*/ 340 w 145"/>
                <a:gd name="T9" fmla="*/ 221 h 110"/>
                <a:gd name="T10" fmla="*/ 381 w 145"/>
                <a:gd name="T11" fmla="*/ 90 h 1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110">
                  <a:moveTo>
                    <a:pt x="122" y="34"/>
                  </a:moveTo>
                  <a:cubicBezTo>
                    <a:pt x="110" y="9"/>
                    <a:pt x="45" y="0"/>
                    <a:pt x="25" y="15"/>
                  </a:cubicBezTo>
                  <a:cubicBezTo>
                    <a:pt x="0" y="34"/>
                    <a:pt x="1" y="78"/>
                    <a:pt x="27" y="96"/>
                  </a:cubicBezTo>
                  <a:cubicBezTo>
                    <a:pt x="47" y="110"/>
                    <a:pt x="60" y="85"/>
                    <a:pt x="77" y="79"/>
                  </a:cubicBezTo>
                  <a:cubicBezTo>
                    <a:pt x="89" y="76"/>
                    <a:pt x="102" y="78"/>
                    <a:pt x="114" y="73"/>
                  </a:cubicBezTo>
                  <a:cubicBezTo>
                    <a:pt x="133" y="65"/>
                    <a:pt x="145" y="44"/>
                    <a:pt x="127" y="3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6" name="Freeform 369">
              <a:extLst>
                <a:ext uri="{FF2B5EF4-FFF2-40B4-BE49-F238E27FC236}">
                  <a16:creationId xmlns:a16="http://schemas.microsoft.com/office/drawing/2014/main" id="{D907EAE6-89CD-4E6D-9151-7A60DF5657E8}"/>
                </a:ext>
              </a:extLst>
            </p:cNvPr>
            <p:cNvSpPr>
              <a:spLocks/>
            </p:cNvSpPr>
            <p:nvPr/>
          </p:nvSpPr>
          <p:spPr bwMode="auto">
            <a:xfrm>
              <a:off x="2837" y="1248"/>
              <a:ext cx="354" cy="398"/>
            </a:xfrm>
            <a:custGeom>
              <a:avLst/>
              <a:gdLst>
                <a:gd name="T0" fmla="*/ 69 w 245"/>
                <a:gd name="T1" fmla="*/ 161 h 275"/>
                <a:gd name="T2" fmla="*/ 224 w 245"/>
                <a:gd name="T3" fmla="*/ 9 h 275"/>
                <a:gd name="T4" fmla="*/ 488 w 245"/>
                <a:gd name="T5" fmla="*/ 81 h 275"/>
                <a:gd name="T6" fmla="*/ 657 w 245"/>
                <a:gd name="T7" fmla="*/ 271 h 275"/>
                <a:gd name="T8" fmla="*/ 691 w 245"/>
                <a:gd name="T9" fmla="*/ 501 h 275"/>
                <a:gd name="T10" fmla="*/ 709 w 245"/>
                <a:gd name="T11" fmla="*/ 748 h 275"/>
                <a:gd name="T12" fmla="*/ 656 w 245"/>
                <a:gd name="T13" fmla="*/ 813 h 275"/>
                <a:gd name="T14" fmla="*/ 536 w 245"/>
                <a:gd name="T15" fmla="*/ 771 h 275"/>
                <a:gd name="T16" fmla="*/ 374 w 245"/>
                <a:gd name="T17" fmla="*/ 753 h 275"/>
                <a:gd name="T18" fmla="*/ 257 w 245"/>
                <a:gd name="T19" fmla="*/ 718 h 275"/>
                <a:gd name="T20" fmla="*/ 438 w 245"/>
                <a:gd name="T21" fmla="*/ 502 h 275"/>
                <a:gd name="T22" fmla="*/ 577 w 245"/>
                <a:gd name="T23" fmla="*/ 515 h 275"/>
                <a:gd name="T24" fmla="*/ 649 w 245"/>
                <a:gd name="T25" fmla="*/ 473 h 275"/>
                <a:gd name="T26" fmla="*/ 610 w 245"/>
                <a:gd name="T27" fmla="*/ 375 h 275"/>
                <a:gd name="T28" fmla="*/ 595 w 245"/>
                <a:gd name="T29" fmla="*/ 285 h 275"/>
                <a:gd name="T30" fmla="*/ 465 w 245"/>
                <a:gd name="T31" fmla="*/ 201 h 275"/>
                <a:gd name="T32" fmla="*/ 374 w 245"/>
                <a:gd name="T33" fmla="*/ 237 h 275"/>
                <a:gd name="T34" fmla="*/ 301 w 245"/>
                <a:gd name="T35" fmla="*/ 168 h 275"/>
                <a:gd name="T36" fmla="*/ 150 w 245"/>
                <a:gd name="T37" fmla="*/ 56 h 275"/>
                <a:gd name="T38" fmla="*/ 149 w 245"/>
                <a:gd name="T39" fmla="*/ 151 h 275"/>
                <a:gd name="T40" fmla="*/ 79 w 245"/>
                <a:gd name="T41" fmla="*/ 155 h 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5" h="275">
                  <a:moveTo>
                    <a:pt x="23" y="53"/>
                  </a:moveTo>
                  <a:cubicBezTo>
                    <a:pt x="0" y="24"/>
                    <a:pt x="54" y="5"/>
                    <a:pt x="74" y="3"/>
                  </a:cubicBezTo>
                  <a:cubicBezTo>
                    <a:pt x="104" y="0"/>
                    <a:pt x="136" y="12"/>
                    <a:pt x="162" y="27"/>
                  </a:cubicBezTo>
                  <a:cubicBezTo>
                    <a:pt x="182" y="39"/>
                    <a:pt x="210" y="67"/>
                    <a:pt x="218" y="89"/>
                  </a:cubicBezTo>
                  <a:cubicBezTo>
                    <a:pt x="226" y="113"/>
                    <a:pt x="217" y="142"/>
                    <a:pt x="229" y="165"/>
                  </a:cubicBezTo>
                  <a:cubicBezTo>
                    <a:pt x="241" y="189"/>
                    <a:pt x="245" y="220"/>
                    <a:pt x="235" y="247"/>
                  </a:cubicBezTo>
                  <a:cubicBezTo>
                    <a:pt x="232" y="256"/>
                    <a:pt x="225" y="264"/>
                    <a:pt x="217" y="268"/>
                  </a:cubicBezTo>
                  <a:cubicBezTo>
                    <a:pt x="200" y="275"/>
                    <a:pt x="190" y="266"/>
                    <a:pt x="178" y="254"/>
                  </a:cubicBezTo>
                  <a:cubicBezTo>
                    <a:pt x="162" y="239"/>
                    <a:pt x="144" y="241"/>
                    <a:pt x="124" y="248"/>
                  </a:cubicBezTo>
                  <a:cubicBezTo>
                    <a:pt x="108" y="254"/>
                    <a:pt x="90" y="259"/>
                    <a:pt x="85" y="237"/>
                  </a:cubicBezTo>
                  <a:cubicBezTo>
                    <a:pt x="77" y="204"/>
                    <a:pt x="117" y="170"/>
                    <a:pt x="145" y="166"/>
                  </a:cubicBezTo>
                  <a:cubicBezTo>
                    <a:pt x="161" y="164"/>
                    <a:pt x="175" y="167"/>
                    <a:pt x="191" y="170"/>
                  </a:cubicBezTo>
                  <a:cubicBezTo>
                    <a:pt x="202" y="172"/>
                    <a:pt x="216" y="172"/>
                    <a:pt x="215" y="156"/>
                  </a:cubicBezTo>
                  <a:cubicBezTo>
                    <a:pt x="214" y="146"/>
                    <a:pt x="205" y="135"/>
                    <a:pt x="202" y="124"/>
                  </a:cubicBezTo>
                  <a:cubicBezTo>
                    <a:pt x="200" y="114"/>
                    <a:pt x="200" y="104"/>
                    <a:pt x="197" y="94"/>
                  </a:cubicBezTo>
                  <a:cubicBezTo>
                    <a:pt x="191" y="75"/>
                    <a:pt x="176" y="57"/>
                    <a:pt x="154" y="66"/>
                  </a:cubicBezTo>
                  <a:cubicBezTo>
                    <a:pt x="144" y="71"/>
                    <a:pt x="136" y="80"/>
                    <a:pt x="124" y="78"/>
                  </a:cubicBezTo>
                  <a:cubicBezTo>
                    <a:pt x="111" y="75"/>
                    <a:pt x="106" y="65"/>
                    <a:pt x="100" y="55"/>
                  </a:cubicBezTo>
                  <a:cubicBezTo>
                    <a:pt x="93" y="41"/>
                    <a:pt x="72" y="8"/>
                    <a:pt x="50" y="19"/>
                  </a:cubicBezTo>
                  <a:cubicBezTo>
                    <a:pt x="30" y="29"/>
                    <a:pt x="52" y="39"/>
                    <a:pt x="49" y="50"/>
                  </a:cubicBezTo>
                  <a:cubicBezTo>
                    <a:pt x="46" y="62"/>
                    <a:pt x="29" y="53"/>
                    <a:pt x="26" y="51"/>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7" name="Freeform 370">
              <a:extLst>
                <a:ext uri="{FF2B5EF4-FFF2-40B4-BE49-F238E27FC236}">
                  <a16:creationId xmlns:a16="http://schemas.microsoft.com/office/drawing/2014/main" id="{05C9D239-D0F1-455D-B1B0-631AB35AB814}"/>
                </a:ext>
              </a:extLst>
            </p:cNvPr>
            <p:cNvSpPr>
              <a:spLocks/>
            </p:cNvSpPr>
            <p:nvPr/>
          </p:nvSpPr>
          <p:spPr bwMode="auto">
            <a:xfrm>
              <a:off x="2707" y="1429"/>
              <a:ext cx="198" cy="175"/>
            </a:xfrm>
            <a:custGeom>
              <a:avLst/>
              <a:gdLst>
                <a:gd name="T0" fmla="*/ 357 w 137"/>
                <a:gd name="T1" fmla="*/ 39 h 121"/>
                <a:gd name="T2" fmla="*/ 236 w 137"/>
                <a:gd name="T3" fmla="*/ 13 h 121"/>
                <a:gd name="T4" fmla="*/ 114 w 137"/>
                <a:gd name="T5" fmla="*/ 52 h 121"/>
                <a:gd name="T6" fmla="*/ 103 w 137"/>
                <a:gd name="T7" fmla="*/ 285 h 121"/>
                <a:gd name="T8" fmla="*/ 292 w 137"/>
                <a:gd name="T9" fmla="*/ 135 h 121"/>
                <a:gd name="T10" fmla="*/ 405 w 137"/>
                <a:gd name="T11" fmla="*/ 107 h 121"/>
                <a:gd name="T12" fmla="*/ 367 w 137"/>
                <a:gd name="T13" fmla="*/ 46 h 121"/>
                <a:gd name="T14" fmla="*/ 353 w 137"/>
                <a:gd name="T15" fmla="*/ 42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121">
                  <a:moveTo>
                    <a:pt x="118" y="13"/>
                  </a:moveTo>
                  <a:cubicBezTo>
                    <a:pt x="104" y="5"/>
                    <a:pt x="94" y="6"/>
                    <a:pt x="78" y="4"/>
                  </a:cubicBezTo>
                  <a:cubicBezTo>
                    <a:pt x="58" y="3"/>
                    <a:pt x="51" y="0"/>
                    <a:pt x="38" y="17"/>
                  </a:cubicBezTo>
                  <a:cubicBezTo>
                    <a:pt x="21" y="39"/>
                    <a:pt x="0" y="72"/>
                    <a:pt x="34" y="94"/>
                  </a:cubicBezTo>
                  <a:cubicBezTo>
                    <a:pt x="76" y="121"/>
                    <a:pt x="55" y="39"/>
                    <a:pt x="97" y="44"/>
                  </a:cubicBezTo>
                  <a:cubicBezTo>
                    <a:pt x="108" y="45"/>
                    <a:pt x="129" y="51"/>
                    <a:pt x="134" y="35"/>
                  </a:cubicBezTo>
                  <a:cubicBezTo>
                    <a:pt x="137" y="23"/>
                    <a:pt x="125" y="22"/>
                    <a:pt x="122" y="15"/>
                  </a:cubicBezTo>
                  <a:cubicBezTo>
                    <a:pt x="120" y="15"/>
                    <a:pt x="119" y="15"/>
                    <a:pt x="117" y="14"/>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8" name="Freeform 371">
              <a:extLst>
                <a:ext uri="{FF2B5EF4-FFF2-40B4-BE49-F238E27FC236}">
                  <a16:creationId xmlns:a16="http://schemas.microsoft.com/office/drawing/2014/main" id="{CB8D6D5C-546A-4B3E-8516-50E2A00B2E99}"/>
                </a:ext>
              </a:extLst>
            </p:cNvPr>
            <p:cNvSpPr>
              <a:spLocks/>
            </p:cNvSpPr>
            <p:nvPr/>
          </p:nvSpPr>
          <p:spPr bwMode="auto">
            <a:xfrm>
              <a:off x="2827" y="1695"/>
              <a:ext cx="332" cy="161"/>
            </a:xfrm>
            <a:custGeom>
              <a:avLst/>
              <a:gdLst>
                <a:gd name="T0" fmla="*/ 66 w 230"/>
                <a:gd name="T1" fmla="*/ 247 h 111"/>
                <a:gd name="T2" fmla="*/ 95 w 230"/>
                <a:gd name="T3" fmla="*/ 61 h 111"/>
                <a:gd name="T4" fmla="*/ 297 w 230"/>
                <a:gd name="T5" fmla="*/ 32 h 111"/>
                <a:gd name="T6" fmla="*/ 521 w 230"/>
                <a:gd name="T7" fmla="*/ 55 h 111"/>
                <a:gd name="T8" fmla="*/ 663 w 230"/>
                <a:gd name="T9" fmla="*/ 109 h 111"/>
                <a:gd name="T10" fmla="*/ 658 w 230"/>
                <a:gd name="T11" fmla="*/ 277 h 111"/>
                <a:gd name="T12" fmla="*/ 577 w 230"/>
                <a:gd name="T13" fmla="*/ 258 h 111"/>
                <a:gd name="T14" fmla="*/ 575 w 230"/>
                <a:gd name="T15" fmla="*/ 125 h 111"/>
                <a:gd name="T16" fmla="*/ 460 w 230"/>
                <a:gd name="T17" fmla="*/ 131 h 111"/>
                <a:gd name="T18" fmla="*/ 348 w 230"/>
                <a:gd name="T19" fmla="*/ 107 h 111"/>
                <a:gd name="T20" fmla="*/ 297 w 230"/>
                <a:gd name="T21" fmla="*/ 170 h 111"/>
                <a:gd name="T22" fmla="*/ 175 w 230"/>
                <a:gd name="T23" fmla="*/ 225 h 111"/>
                <a:gd name="T24" fmla="*/ 69 w 230"/>
                <a:gd name="T25" fmla="*/ 25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 h="111">
                  <a:moveTo>
                    <a:pt x="22" y="81"/>
                  </a:moveTo>
                  <a:cubicBezTo>
                    <a:pt x="0" y="67"/>
                    <a:pt x="19" y="34"/>
                    <a:pt x="32" y="20"/>
                  </a:cubicBezTo>
                  <a:cubicBezTo>
                    <a:pt x="50" y="0"/>
                    <a:pt x="76" y="2"/>
                    <a:pt x="99" y="10"/>
                  </a:cubicBezTo>
                  <a:cubicBezTo>
                    <a:pt x="125" y="19"/>
                    <a:pt x="145" y="29"/>
                    <a:pt x="173" y="18"/>
                  </a:cubicBezTo>
                  <a:cubicBezTo>
                    <a:pt x="192" y="10"/>
                    <a:pt x="212" y="16"/>
                    <a:pt x="220" y="36"/>
                  </a:cubicBezTo>
                  <a:cubicBezTo>
                    <a:pt x="228" y="57"/>
                    <a:pt x="230" y="71"/>
                    <a:pt x="219" y="91"/>
                  </a:cubicBezTo>
                  <a:cubicBezTo>
                    <a:pt x="208" y="111"/>
                    <a:pt x="189" y="111"/>
                    <a:pt x="192" y="85"/>
                  </a:cubicBezTo>
                  <a:cubicBezTo>
                    <a:pt x="193" y="72"/>
                    <a:pt x="206" y="50"/>
                    <a:pt x="191" y="41"/>
                  </a:cubicBezTo>
                  <a:cubicBezTo>
                    <a:pt x="181" y="35"/>
                    <a:pt x="164" y="43"/>
                    <a:pt x="153" y="43"/>
                  </a:cubicBezTo>
                  <a:cubicBezTo>
                    <a:pt x="138" y="44"/>
                    <a:pt x="129" y="38"/>
                    <a:pt x="116" y="35"/>
                  </a:cubicBezTo>
                  <a:cubicBezTo>
                    <a:pt x="95" y="29"/>
                    <a:pt x="107" y="45"/>
                    <a:pt x="99" y="56"/>
                  </a:cubicBezTo>
                  <a:cubicBezTo>
                    <a:pt x="92" y="65"/>
                    <a:pt x="69" y="68"/>
                    <a:pt x="58" y="74"/>
                  </a:cubicBezTo>
                  <a:cubicBezTo>
                    <a:pt x="50" y="78"/>
                    <a:pt x="29" y="92"/>
                    <a:pt x="23" y="84"/>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89" name="Freeform 372">
              <a:extLst>
                <a:ext uri="{FF2B5EF4-FFF2-40B4-BE49-F238E27FC236}">
                  <a16:creationId xmlns:a16="http://schemas.microsoft.com/office/drawing/2014/main" id="{625F55A4-03D1-4B84-A294-76C9792B41A8}"/>
                </a:ext>
              </a:extLst>
            </p:cNvPr>
            <p:cNvSpPr>
              <a:spLocks/>
            </p:cNvSpPr>
            <p:nvPr/>
          </p:nvSpPr>
          <p:spPr bwMode="auto">
            <a:xfrm>
              <a:off x="2971" y="1980"/>
              <a:ext cx="165" cy="133"/>
            </a:xfrm>
            <a:custGeom>
              <a:avLst/>
              <a:gdLst>
                <a:gd name="T0" fmla="*/ 20 w 114"/>
                <a:gd name="T1" fmla="*/ 250 h 92"/>
                <a:gd name="T2" fmla="*/ 59 w 114"/>
                <a:gd name="T3" fmla="*/ 121 h 92"/>
                <a:gd name="T4" fmla="*/ 135 w 114"/>
                <a:gd name="T5" fmla="*/ 36 h 92"/>
                <a:gd name="T6" fmla="*/ 320 w 114"/>
                <a:gd name="T7" fmla="*/ 136 h 92"/>
                <a:gd name="T8" fmla="*/ 289 w 114"/>
                <a:gd name="T9" fmla="*/ 257 h 92"/>
                <a:gd name="T10" fmla="*/ 164 w 114"/>
                <a:gd name="T11" fmla="*/ 191 h 92"/>
                <a:gd name="T12" fmla="*/ 97 w 114"/>
                <a:gd name="T13" fmla="*/ 269 h 92"/>
                <a:gd name="T14" fmla="*/ 29 w 114"/>
                <a:gd name="T15" fmla="*/ 253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2">
                  <a:moveTo>
                    <a:pt x="7" y="83"/>
                  </a:moveTo>
                  <a:cubicBezTo>
                    <a:pt x="0" y="76"/>
                    <a:pt x="15" y="49"/>
                    <a:pt x="19" y="40"/>
                  </a:cubicBezTo>
                  <a:cubicBezTo>
                    <a:pt x="24" y="28"/>
                    <a:pt x="31" y="18"/>
                    <a:pt x="44" y="12"/>
                  </a:cubicBezTo>
                  <a:cubicBezTo>
                    <a:pt x="72" y="0"/>
                    <a:pt x="98" y="17"/>
                    <a:pt x="106" y="45"/>
                  </a:cubicBezTo>
                  <a:cubicBezTo>
                    <a:pt x="109" y="55"/>
                    <a:pt x="114" y="89"/>
                    <a:pt x="95" y="85"/>
                  </a:cubicBezTo>
                  <a:cubicBezTo>
                    <a:pt x="80" y="82"/>
                    <a:pt x="74" y="55"/>
                    <a:pt x="54" y="63"/>
                  </a:cubicBezTo>
                  <a:cubicBezTo>
                    <a:pt x="42" y="68"/>
                    <a:pt x="42" y="84"/>
                    <a:pt x="32" y="89"/>
                  </a:cubicBezTo>
                  <a:cubicBezTo>
                    <a:pt x="25" y="92"/>
                    <a:pt x="15" y="87"/>
                    <a:pt x="10" y="84"/>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0" name="Freeform 373">
              <a:extLst>
                <a:ext uri="{FF2B5EF4-FFF2-40B4-BE49-F238E27FC236}">
                  <a16:creationId xmlns:a16="http://schemas.microsoft.com/office/drawing/2014/main" id="{917C54A6-1D62-444C-9F0A-B111773A0CA8}"/>
                </a:ext>
              </a:extLst>
            </p:cNvPr>
            <p:cNvSpPr>
              <a:spLocks/>
            </p:cNvSpPr>
            <p:nvPr/>
          </p:nvSpPr>
          <p:spPr bwMode="auto">
            <a:xfrm>
              <a:off x="2833" y="2419"/>
              <a:ext cx="293" cy="369"/>
            </a:xfrm>
            <a:custGeom>
              <a:avLst/>
              <a:gdLst>
                <a:gd name="T0" fmla="*/ 29 w 203"/>
                <a:gd name="T1" fmla="*/ 596 h 255"/>
                <a:gd name="T2" fmla="*/ 29 w 203"/>
                <a:gd name="T3" fmla="*/ 609 h 255"/>
                <a:gd name="T4" fmla="*/ 211 w 203"/>
                <a:gd name="T5" fmla="*/ 305 h 255"/>
                <a:gd name="T6" fmla="*/ 331 w 203"/>
                <a:gd name="T7" fmla="*/ 310 h 255"/>
                <a:gd name="T8" fmla="*/ 398 w 203"/>
                <a:gd name="T9" fmla="*/ 278 h 255"/>
                <a:gd name="T10" fmla="*/ 305 w 203"/>
                <a:gd name="T11" fmla="*/ 210 h 255"/>
                <a:gd name="T12" fmla="*/ 290 w 203"/>
                <a:gd name="T13" fmla="*/ 100 h 255"/>
                <a:gd name="T14" fmla="*/ 535 w 203"/>
                <a:gd name="T15" fmla="*/ 46 h 255"/>
                <a:gd name="T16" fmla="*/ 559 w 203"/>
                <a:gd name="T17" fmla="*/ 155 h 255"/>
                <a:gd name="T18" fmla="*/ 433 w 203"/>
                <a:gd name="T19" fmla="*/ 197 h 255"/>
                <a:gd name="T20" fmla="*/ 429 w 203"/>
                <a:gd name="T21" fmla="*/ 313 h 255"/>
                <a:gd name="T22" fmla="*/ 339 w 203"/>
                <a:gd name="T23" fmla="*/ 357 h 255"/>
                <a:gd name="T24" fmla="*/ 319 w 203"/>
                <a:gd name="T25" fmla="*/ 427 h 255"/>
                <a:gd name="T26" fmla="*/ 325 w 203"/>
                <a:gd name="T27" fmla="*/ 543 h 255"/>
                <a:gd name="T28" fmla="*/ 238 w 203"/>
                <a:gd name="T29" fmla="*/ 718 h 255"/>
                <a:gd name="T30" fmla="*/ 27 w 203"/>
                <a:gd name="T31" fmla="*/ 605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 h="255">
                  <a:moveTo>
                    <a:pt x="10" y="197"/>
                  </a:moveTo>
                  <a:cubicBezTo>
                    <a:pt x="10" y="198"/>
                    <a:pt x="10" y="200"/>
                    <a:pt x="10" y="201"/>
                  </a:cubicBezTo>
                  <a:cubicBezTo>
                    <a:pt x="1" y="158"/>
                    <a:pt x="21" y="103"/>
                    <a:pt x="70" y="101"/>
                  </a:cubicBezTo>
                  <a:cubicBezTo>
                    <a:pt x="83" y="101"/>
                    <a:pt x="97" y="101"/>
                    <a:pt x="110" y="102"/>
                  </a:cubicBezTo>
                  <a:cubicBezTo>
                    <a:pt x="119" y="102"/>
                    <a:pt x="134" y="106"/>
                    <a:pt x="132" y="92"/>
                  </a:cubicBezTo>
                  <a:cubicBezTo>
                    <a:pt x="130" y="79"/>
                    <a:pt x="109" y="77"/>
                    <a:pt x="101" y="69"/>
                  </a:cubicBezTo>
                  <a:cubicBezTo>
                    <a:pt x="90" y="60"/>
                    <a:pt x="91" y="46"/>
                    <a:pt x="96" y="33"/>
                  </a:cubicBezTo>
                  <a:cubicBezTo>
                    <a:pt x="109" y="0"/>
                    <a:pt x="152" y="1"/>
                    <a:pt x="178" y="15"/>
                  </a:cubicBezTo>
                  <a:cubicBezTo>
                    <a:pt x="191" y="22"/>
                    <a:pt x="203" y="39"/>
                    <a:pt x="186" y="51"/>
                  </a:cubicBezTo>
                  <a:cubicBezTo>
                    <a:pt x="174" y="58"/>
                    <a:pt x="150" y="52"/>
                    <a:pt x="144" y="65"/>
                  </a:cubicBezTo>
                  <a:cubicBezTo>
                    <a:pt x="138" y="77"/>
                    <a:pt x="150" y="90"/>
                    <a:pt x="143" y="103"/>
                  </a:cubicBezTo>
                  <a:cubicBezTo>
                    <a:pt x="137" y="114"/>
                    <a:pt x="126" y="116"/>
                    <a:pt x="113" y="118"/>
                  </a:cubicBezTo>
                  <a:cubicBezTo>
                    <a:pt x="112" y="126"/>
                    <a:pt x="106" y="133"/>
                    <a:pt x="106" y="141"/>
                  </a:cubicBezTo>
                  <a:cubicBezTo>
                    <a:pt x="105" y="154"/>
                    <a:pt x="109" y="166"/>
                    <a:pt x="108" y="179"/>
                  </a:cubicBezTo>
                  <a:cubicBezTo>
                    <a:pt x="107" y="203"/>
                    <a:pt x="99" y="223"/>
                    <a:pt x="79" y="237"/>
                  </a:cubicBezTo>
                  <a:cubicBezTo>
                    <a:pt x="53" y="255"/>
                    <a:pt x="0" y="237"/>
                    <a:pt x="9" y="20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1" name="Freeform 374">
              <a:extLst>
                <a:ext uri="{FF2B5EF4-FFF2-40B4-BE49-F238E27FC236}">
                  <a16:creationId xmlns:a16="http://schemas.microsoft.com/office/drawing/2014/main" id="{5D270EAB-5F34-47C2-A62C-1545CD4A3749}"/>
                </a:ext>
              </a:extLst>
            </p:cNvPr>
            <p:cNvSpPr>
              <a:spLocks/>
            </p:cNvSpPr>
            <p:nvPr/>
          </p:nvSpPr>
          <p:spPr bwMode="auto">
            <a:xfrm>
              <a:off x="954" y="2374"/>
              <a:ext cx="212" cy="440"/>
            </a:xfrm>
            <a:custGeom>
              <a:avLst/>
              <a:gdLst>
                <a:gd name="T0" fmla="*/ 415 w 147"/>
                <a:gd name="T1" fmla="*/ 0 h 304"/>
                <a:gd name="T2" fmla="*/ 277 w 147"/>
                <a:gd name="T3" fmla="*/ 36 h 304"/>
                <a:gd name="T4" fmla="*/ 164 w 147"/>
                <a:gd name="T5" fmla="*/ 85 h 304"/>
                <a:gd name="T6" fmla="*/ 150 w 147"/>
                <a:gd name="T7" fmla="*/ 343 h 304"/>
                <a:gd name="T8" fmla="*/ 104 w 147"/>
                <a:gd name="T9" fmla="*/ 617 h 304"/>
                <a:gd name="T10" fmla="*/ 100 w 147"/>
                <a:gd name="T11" fmla="*/ 874 h 304"/>
                <a:gd name="T12" fmla="*/ 203 w 147"/>
                <a:gd name="T13" fmla="*/ 867 h 304"/>
                <a:gd name="T14" fmla="*/ 189 w 147"/>
                <a:gd name="T15" fmla="*/ 725 h 304"/>
                <a:gd name="T16" fmla="*/ 319 w 147"/>
                <a:gd name="T17" fmla="*/ 670 h 304"/>
                <a:gd name="T18" fmla="*/ 255 w 147"/>
                <a:gd name="T19" fmla="*/ 567 h 304"/>
                <a:gd name="T20" fmla="*/ 177 w 147"/>
                <a:gd name="T21" fmla="*/ 289 h 304"/>
                <a:gd name="T22" fmla="*/ 234 w 147"/>
                <a:gd name="T23" fmla="*/ 158 h 304"/>
                <a:gd name="T24" fmla="*/ 306 w 147"/>
                <a:gd name="T25" fmla="*/ 201 h 304"/>
                <a:gd name="T26" fmla="*/ 389 w 147"/>
                <a:gd name="T27" fmla="*/ 169 h 304"/>
                <a:gd name="T28" fmla="*/ 405 w 147"/>
                <a:gd name="T29" fmla="*/ 0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 h="304">
                  <a:moveTo>
                    <a:pt x="139" y="0"/>
                  </a:moveTo>
                  <a:cubicBezTo>
                    <a:pt x="123" y="3"/>
                    <a:pt x="109" y="9"/>
                    <a:pt x="92" y="12"/>
                  </a:cubicBezTo>
                  <a:cubicBezTo>
                    <a:pt x="76" y="14"/>
                    <a:pt x="67" y="15"/>
                    <a:pt x="55" y="28"/>
                  </a:cubicBezTo>
                  <a:cubicBezTo>
                    <a:pt x="34" y="52"/>
                    <a:pt x="40" y="86"/>
                    <a:pt x="50" y="113"/>
                  </a:cubicBezTo>
                  <a:cubicBezTo>
                    <a:pt x="64" y="152"/>
                    <a:pt x="60" y="173"/>
                    <a:pt x="35" y="203"/>
                  </a:cubicBezTo>
                  <a:cubicBezTo>
                    <a:pt x="14" y="228"/>
                    <a:pt x="0" y="266"/>
                    <a:pt x="33" y="288"/>
                  </a:cubicBezTo>
                  <a:cubicBezTo>
                    <a:pt x="44" y="295"/>
                    <a:pt x="64" y="304"/>
                    <a:pt x="68" y="286"/>
                  </a:cubicBezTo>
                  <a:cubicBezTo>
                    <a:pt x="73" y="266"/>
                    <a:pt x="39" y="255"/>
                    <a:pt x="63" y="239"/>
                  </a:cubicBezTo>
                  <a:cubicBezTo>
                    <a:pt x="76" y="230"/>
                    <a:pt x="101" y="244"/>
                    <a:pt x="106" y="221"/>
                  </a:cubicBezTo>
                  <a:cubicBezTo>
                    <a:pt x="109" y="205"/>
                    <a:pt x="93" y="196"/>
                    <a:pt x="85" y="187"/>
                  </a:cubicBezTo>
                  <a:cubicBezTo>
                    <a:pt x="67" y="167"/>
                    <a:pt x="60" y="123"/>
                    <a:pt x="59" y="95"/>
                  </a:cubicBezTo>
                  <a:cubicBezTo>
                    <a:pt x="59" y="84"/>
                    <a:pt x="64" y="55"/>
                    <a:pt x="78" y="52"/>
                  </a:cubicBezTo>
                  <a:cubicBezTo>
                    <a:pt x="82" y="52"/>
                    <a:pt x="96" y="64"/>
                    <a:pt x="102" y="66"/>
                  </a:cubicBezTo>
                  <a:cubicBezTo>
                    <a:pt x="115" y="68"/>
                    <a:pt x="121" y="66"/>
                    <a:pt x="130" y="56"/>
                  </a:cubicBezTo>
                  <a:cubicBezTo>
                    <a:pt x="145" y="40"/>
                    <a:pt x="147" y="17"/>
                    <a:pt x="135" y="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2" name="Freeform 375">
              <a:extLst>
                <a:ext uri="{FF2B5EF4-FFF2-40B4-BE49-F238E27FC236}">
                  <a16:creationId xmlns:a16="http://schemas.microsoft.com/office/drawing/2014/main" id="{A613FC20-2583-4103-A90D-7422927977FD}"/>
                </a:ext>
              </a:extLst>
            </p:cNvPr>
            <p:cNvSpPr>
              <a:spLocks/>
            </p:cNvSpPr>
            <p:nvPr/>
          </p:nvSpPr>
          <p:spPr bwMode="auto">
            <a:xfrm>
              <a:off x="972" y="2854"/>
              <a:ext cx="192" cy="495"/>
            </a:xfrm>
            <a:custGeom>
              <a:avLst/>
              <a:gdLst>
                <a:gd name="T0" fmla="*/ 365 w 133"/>
                <a:gd name="T1" fmla="*/ 117 h 342"/>
                <a:gd name="T2" fmla="*/ 130 w 133"/>
                <a:gd name="T3" fmla="*/ 33 h 342"/>
                <a:gd name="T4" fmla="*/ 198 w 133"/>
                <a:gd name="T5" fmla="*/ 230 h 342"/>
                <a:gd name="T6" fmla="*/ 253 w 133"/>
                <a:gd name="T7" fmla="*/ 343 h 342"/>
                <a:gd name="T8" fmla="*/ 175 w 133"/>
                <a:gd name="T9" fmla="*/ 449 h 342"/>
                <a:gd name="T10" fmla="*/ 121 w 133"/>
                <a:gd name="T11" fmla="*/ 567 h 342"/>
                <a:gd name="T12" fmla="*/ 208 w 133"/>
                <a:gd name="T13" fmla="*/ 677 h 342"/>
                <a:gd name="T14" fmla="*/ 160 w 133"/>
                <a:gd name="T15" fmla="*/ 886 h 342"/>
                <a:gd name="T16" fmla="*/ 253 w 133"/>
                <a:gd name="T17" fmla="*/ 1036 h 342"/>
                <a:gd name="T18" fmla="*/ 338 w 133"/>
                <a:gd name="T19" fmla="*/ 942 h 342"/>
                <a:gd name="T20" fmla="*/ 338 w 133"/>
                <a:gd name="T21" fmla="*/ 813 h 342"/>
                <a:gd name="T22" fmla="*/ 253 w 133"/>
                <a:gd name="T23" fmla="*/ 731 h 342"/>
                <a:gd name="T24" fmla="*/ 198 w 133"/>
                <a:gd name="T25" fmla="*/ 605 h 342"/>
                <a:gd name="T26" fmla="*/ 192 w 133"/>
                <a:gd name="T27" fmla="*/ 501 h 342"/>
                <a:gd name="T28" fmla="*/ 292 w 133"/>
                <a:gd name="T29" fmla="*/ 578 h 342"/>
                <a:gd name="T30" fmla="*/ 354 w 133"/>
                <a:gd name="T31" fmla="*/ 501 h 342"/>
                <a:gd name="T32" fmla="*/ 286 w 133"/>
                <a:gd name="T33" fmla="*/ 404 h 342"/>
                <a:gd name="T34" fmla="*/ 245 w 133"/>
                <a:gd name="T35" fmla="*/ 230 h 342"/>
                <a:gd name="T36" fmla="*/ 169 w 133"/>
                <a:gd name="T37" fmla="*/ 113 h 342"/>
                <a:gd name="T38" fmla="*/ 316 w 133"/>
                <a:gd name="T39" fmla="*/ 245 h 342"/>
                <a:gd name="T40" fmla="*/ 352 w 133"/>
                <a:gd name="T41" fmla="*/ 100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3" h="342">
                  <a:moveTo>
                    <a:pt x="121" y="39"/>
                  </a:moveTo>
                  <a:cubicBezTo>
                    <a:pt x="133" y="1"/>
                    <a:pt x="63" y="0"/>
                    <a:pt x="43" y="11"/>
                  </a:cubicBezTo>
                  <a:cubicBezTo>
                    <a:pt x="0" y="36"/>
                    <a:pt x="40" y="59"/>
                    <a:pt x="66" y="76"/>
                  </a:cubicBezTo>
                  <a:cubicBezTo>
                    <a:pt x="80" y="85"/>
                    <a:pt x="85" y="96"/>
                    <a:pt x="84" y="113"/>
                  </a:cubicBezTo>
                  <a:cubicBezTo>
                    <a:pt x="82" y="133"/>
                    <a:pt x="72" y="136"/>
                    <a:pt x="58" y="148"/>
                  </a:cubicBezTo>
                  <a:cubicBezTo>
                    <a:pt x="46" y="157"/>
                    <a:pt x="36" y="170"/>
                    <a:pt x="40" y="187"/>
                  </a:cubicBezTo>
                  <a:cubicBezTo>
                    <a:pt x="43" y="204"/>
                    <a:pt x="61" y="209"/>
                    <a:pt x="69" y="223"/>
                  </a:cubicBezTo>
                  <a:cubicBezTo>
                    <a:pt x="85" y="251"/>
                    <a:pt x="63" y="271"/>
                    <a:pt x="53" y="292"/>
                  </a:cubicBezTo>
                  <a:cubicBezTo>
                    <a:pt x="39" y="321"/>
                    <a:pt x="58" y="337"/>
                    <a:pt x="84" y="342"/>
                  </a:cubicBezTo>
                  <a:cubicBezTo>
                    <a:pt x="91" y="322"/>
                    <a:pt x="98" y="324"/>
                    <a:pt x="112" y="311"/>
                  </a:cubicBezTo>
                  <a:cubicBezTo>
                    <a:pt x="125" y="299"/>
                    <a:pt x="128" y="278"/>
                    <a:pt x="112" y="268"/>
                  </a:cubicBezTo>
                  <a:cubicBezTo>
                    <a:pt x="95" y="257"/>
                    <a:pt x="90" y="264"/>
                    <a:pt x="84" y="241"/>
                  </a:cubicBezTo>
                  <a:cubicBezTo>
                    <a:pt x="79" y="222"/>
                    <a:pt x="79" y="214"/>
                    <a:pt x="66" y="200"/>
                  </a:cubicBezTo>
                  <a:cubicBezTo>
                    <a:pt x="57" y="190"/>
                    <a:pt x="47" y="176"/>
                    <a:pt x="64" y="165"/>
                  </a:cubicBezTo>
                  <a:cubicBezTo>
                    <a:pt x="88" y="150"/>
                    <a:pt x="85" y="182"/>
                    <a:pt x="97" y="191"/>
                  </a:cubicBezTo>
                  <a:cubicBezTo>
                    <a:pt x="117" y="204"/>
                    <a:pt x="122" y="179"/>
                    <a:pt x="118" y="165"/>
                  </a:cubicBezTo>
                  <a:cubicBezTo>
                    <a:pt x="114" y="151"/>
                    <a:pt x="101" y="145"/>
                    <a:pt x="95" y="133"/>
                  </a:cubicBezTo>
                  <a:cubicBezTo>
                    <a:pt x="87" y="114"/>
                    <a:pt x="100" y="93"/>
                    <a:pt x="82" y="76"/>
                  </a:cubicBezTo>
                  <a:cubicBezTo>
                    <a:pt x="74" y="68"/>
                    <a:pt x="32" y="55"/>
                    <a:pt x="56" y="37"/>
                  </a:cubicBezTo>
                  <a:cubicBezTo>
                    <a:pt x="84" y="16"/>
                    <a:pt x="88" y="79"/>
                    <a:pt x="105" y="81"/>
                  </a:cubicBezTo>
                  <a:cubicBezTo>
                    <a:pt x="125" y="84"/>
                    <a:pt x="126" y="44"/>
                    <a:pt x="117" y="33"/>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3" name="Freeform 376">
              <a:extLst>
                <a:ext uri="{FF2B5EF4-FFF2-40B4-BE49-F238E27FC236}">
                  <a16:creationId xmlns:a16="http://schemas.microsoft.com/office/drawing/2014/main" id="{B7E157D8-3C10-484C-838F-9FF6DEB3F486}"/>
                </a:ext>
              </a:extLst>
            </p:cNvPr>
            <p:cNvSpPr>
              <a:spLocks/>
            </p:cNvSpPr>
            <p:nvPr/>
          </p:nvSpPr>
          <p:spPr bwMode="auto">
            <a:xfrm>
              <a:off x="1055" y="3398"/>
              <a:ext cx="106" cy="94"/>
            </a:xfrm>
            <a:custGeom>
              <a:avLst/>
              <a:gdLst>
                <a:gd name="T0" fmla="*/ 0 w 73"/>
                <a:gd name="T1" fmla="*/ 127 h 65"/>
                <a:gd name="T2" fmla="*/ 6 w 73"/>
                <a:gd name="T3" fmla="*/ 108 h 65"/>
                <a:gd name="T4" fmla="*/ 41 w 73"/>
                <a:gd name="T5" fmla="*/ 48 h 65"/>
                <a:gd name="T6" fmla="*/ 131 w 73"/>
                <a:gd name="T7" fmla="*/ 6 h 65"/>
                <a:gd name="T8" fmla="*/ 196 w 73"/>
                <a:gd name="T9" fmla="*/ 116 h 65"/>
                <a:gd name="T10" fmla="*/ 155 w 73"/>
                <a:gd name="T11" fmla="*/ 121 h 65"/>
                <a:gd name="T12" fmla="*/ 103 w 73"/>
                <a:gd name="T13" fmla="*/ 149 h 65"/>
                <a:gd name="T14" fmla="*/ 19 w 73"/>
                <a:gd name="T15" fmla="*/ 14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65">
                  <a:moveTo>
                    <a:pt x="0" y="42"/>
                  </a:moveTo>
                  <a:cubicBezTo>
                    <a:pt x="3" y="41"/>
                    <a:pt x="2" y="39"/>
                    <a:pt x="2" y="36"/>
                  </a:cubicBezTo>
                  <a:cubicBezTo>
                    <a:pt x="4" y="29"/>
                    <a:pt x="8" y="22"/>
                    <a:pt x="13" y="16"/>
                  </a:cubicBezTo>
                  <a:cubicBezTo>
                    <a:pt x="20" y="8"/>
                    <a:pt x="32" y="0"/>
                    <a:pt x="43" y="2"/>
                  </a:cubicBezTo>
                  <a:cubicBezTo>
                    <a:pt x="59" y="4"/>
                    <a:pt x="73" y="23"/>
                    <a:pt x="64" y="38"/>
                  </a:cubicBezTo>
                  <a:cubicBezTo>
                    <a:pt x="60" y="44"/>
                    <a:pt x="57" y="43"/>
                    <a:pt x="51" y="40"/>
                  </a:cubicBezTo>
                  <a:cubicBezTo>
                    <a:pt x="42" y="37"/>
                    <a:pt x="38" y="41"/>
                    <a:pt x="34" y="49"/>
                  </a:cubicBezTo>
                  <a:cubicBezTo>
                    <a:pt x="26" y="65"/>
                    <a:pt x="13" y="62"/>
                    <a:pt x="6" y="48"/>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4" name="Freeform 377">
              <a:extLst>
                <a:ext uri="{FF2B5EF4-FFF2-40B4-BE49-F238E27FC236}">
                  <a16:creationId xmlns:a16="http://schemas.microsoft.com/office/drawing/2014/main" id="{AEE7C4F2-02A2-4FC5-A2DE-56E217D22A0E}"/>
                </a:ext>
              </a:extLst>
            </p:cNvPr>
            <p:cNvSpPr>
              <a:spLocks/>
            </p:cNvSpPr>
            <p:nvPr/>
          </p:nvSpPr>
          <p:spPr bwMode="auto">
            <a:xfrm>
              <a:off x="1145" y="3495"/>
              <a:ext cx="112" cy="103"/>
            </a:xfrm>
            <a:custGeom>
              <a:avLst/>
              <a:gdLst>
                <a:gd name="T0" fmla="*/ 27 w 78"/>
                <a:gd name="T1" fmla="*/ 171 h 71"/>
                <a:gd name="T2" fmla="*/ 1 w 78"/>
                <a:gd name="T3" fmla="*/ 97 h 71"/>
                <a:gd name="T4" fmla="*/ 60 w 78"/>
                <a:gd name="T5" fmla="*/ 6 h 71"/>
                <a:gd name="T6" fmla="*/ 109 w 78"/>
                <a:gd name="T7" fmla="*/ 1 h 71"/>
                <a:gd name="T8" fmla="*/ 161 w 78"/>
                <a:gd name="T9" fmla="*/ 15 h 71"/>
                <a:gd name="T10" fmla="*/ 223 w 78"/>
                <a:gd name="T11" fmla="*/ 102 h 71"/>
                <a:gd name="T12" fmla="*/ 217 w 78"/>
                <a:gd name="T13" fmla="*/ 164 h 71"/>
                <a:gd name="T14" fmla="*/ 134 w 78"/>
                <a:gd name="T15" fmla="*/ 155 h 71"/>
                <a:gd name="T16" fmla="*/ 101 w 78"/>
                <a:gd name="T17" fmla="*/ 197 h 71"/>
                <a:gd name="T18" fmla="*/ 33 w 78"/>
                <a:gd name="T19" fmla="*/ 19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71">
                  <a:moveTo>
                    <a:pt x="9" y="56"/>
                  </a:moveTo>
                  <a:cubicBezTo>
                    <a:pt x="1" y="56"/>
                    <a:pt x="0" y="37"/>
                    <a:pt x="1" y="32"/>
                  </a:cubicBezTo>
                  <a:cubicBezTo>
                    <a:pt x="2" y="22"/>
                    <a:pt x="10" y="6"/>
                    <a:pt x="20" y="2"/>
                  </a:cubicBezTo>
                  <a:cubicBezTo>
                    <a:pt x="25" y="0"/>
                    <a:pt x="31" y="2"/>
                    <a:pt x="37" y="1"/>
                  </a:cubicBezTo>
                  <a:cubicBezTo>
                    <a:pt x="44" y="1"/>
                    <a:pt x="48" y="0"/>
                    <a:pt x="54" y="5"/>
                  </a:cubicBezTo>
                  <a:cubicBezTo>
                    <a:pt x="63" y="13"/>
                    <a:pt x="70" y="23"/>
                    <a:pt x="75" y="33"/>
                  </a:cubicBezTo>
                  <a:cubicBezTo>
                    <a:pt x="77" y="39"/>
                    <a:pt x="78" y="49"/>
                    <a:pt x="73" y="54"/>
                  </a:cubicBezTo>
                  <a:cubicBezTo>
                    <a:pt x="63" y="62"/>
                    <a:pt x="54" y="48"/>
                    <a:pt x="45" y="51"/>
                  </a:cubicBezTo>
                  <a:cubicBezTo>
                    <a:pt x="38" y="53"/>
                    <a:pt x="39" y="61"/>
                    <a:pt x="34" y="65"/>
                  </a:cubicBezTo>
                  <a:cubicBezTo>
                    <a:pt x="28" y="70"/>
                    <a:pt x="14" y="71"/>
                    <a:pt x="11" y="63"/>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5" name="Freeform 378">
              <a:extLst>
                <a:ext uri="{FF2B5EF4-FFF2-40B4-BE49-F238E27FC236}">
                  <a16:creationId xmlns:a16="http://schemas.microsoft.com/office/drawing/2014/main" id="{4A6B2856-5CB3-4431-ABF4-30A12CFE4CEB}"/>
                </a:ext>
              </a:extLst>
            </p:cNvPr>
            <p:cNvSpPr>
              <a:spLocks/>
            </p:cNvSpPr>
            <p:nvPr/>
          </p:nvSpPr>
          <p:spPr bwMode="auto">
            <a:xfrm>
              <a:off x="1266" y="3384"/>
              <a:ext cx="166" cy="159"/>
            </a:xfrm>
            <a:custGeom>
              <a:avLst/>
              <a:gdLst>
                <a:gd name="T0" fmla="*/ 69 w 115"/>
                <a:gd name="T1" fmla="*/ 305 h 110"/>
                <a:gd name="T2" fmla="*/ 29 w 115"/>
                <a:gd name="T3" fmla="*/ 266 h 110"/>
                <a:gd name="T4" fmla="*/ 6 w 115"/>
                <a:gd name="T5" fmla="*/ 160 h 110"/>
                <a:gd name="T6" fmla="*/ 117 w 115"/>
                <a:gd name="T7" fmla="*/ 9 h 110"/>
                <a:gd name="T8" fmla="*/ 202 w 115"/>
                <a:gd name="T9" fmla="*/ 6 h 110"/>
                <a:gd name="T10" fmla="*/ 292 w 115"/>
                <a:gd name="T11" fmla="*/ 6 h 110"/>
                <a:gd name="T12" fmla="*/ 333 w 115"/>
                <a:gd name="T13" fmla="*/ 36 h 110"/>
                <a:gd name="T14" fmla="*/ 328 w 115"/>
                <a:gd name="T15" fmla="*/ 90 h 110"/>
                <a:gd name="T16" fmla="*/ 264 w 115"/>
                <a:gd name="T17" fmla="*/ 123 h 110"/>
                <a:gd name="T18" fmla="*/ 231 w 115"/>
                <a:gd name="T19" fmla="*/ 224 h 110"/>
                <a:gd name="T20" fmla="*/ 169 w 115"/>
                <a:gd name="T21" fmla="*/ 330 h 110"/>
                <a:gd name="T22" fmla="*/ 75 w 115"/>
                <a:gd name="T23" fmla="*/ 319 h 110"/>
                <a:gd name="T24" fmla="*/ 66 w 115"/>
                <a:gd name="T25" fmla="*/ 318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10">
                  <a:moveTo>
                    <a:pt x="23" y="101"/>
                  </a:moveTo>
                  <a:cubicBezTo>
                    <a:pt x="17" y="102"/>
                    <a:pt x="12" y="92"/>
                    <a:pt x="10" y="88"/>
                  </a:cubicBezTo>
                  <a:cubicBezTo>
                    <a:pt x="4" y="78"/>
                    <a:pt x="0" y="65"/>
                    <a:pt x="2" y="53"/>
                  </a:cubicBezTo>
                  <a:cubicBezTo>
                    <a:pt x="4" y="36"/>
                    <a:pt x="21" y="8"/>
                    <a:pt x="39" y="3"/>
                  </a:cubicBezTo>
                  <a:cubicBezTo>
                    <a:pt x="47" y="0"/>
                    <a:pt x="58" y="2"/>
                    <a:pt x="67" y="2"/>
                  </a:cubicBezTo>
                  <a:cubicBezTo>
                    <a:pt x="76" y="2"/>
                    <a:pt x="87" y="0"/>
                    <a:pt x="97" y="2"/>
                  </a:cubicBezTo>
                  <a:cubicBezTo>
                    <a:pt x="104" y="2"/>
                    <a:pt x="108" y="6"/>
                    <a:pt x="111" y="12"/>
                  </a:cubicBezTo>
                  <a:cubicBezTo>
                    <a:pt x="115" y="19"/>
                    <a:pt x="115" y="25"/>
                    <a:pt x="109" y="30"/>
                  </a:cubicBezTo>
                  <a:cubicBezTo>
                    <a:pt x="103" y="36"/>
                    <a:pt x="94" y="35"/>
                    <a:pt x="88" y="41"/>
                  </a:cubicBezTo>
                  <a:cubicBezTo>
                    <a:pt x="78" y="50"/>
                    <a:pt x="77" y="62"/>
                    <a:pt x="77" y="74"/>
                  </a:cubicBezTo>
                  <a:cubicBezTo>
                    <a:pt x="77" y="89"/>
                    <a:pt x="74" y="109"/>
                    <a:pt x="56" y="109"/>
                  </a:cubicBezTo>
                  <a:cubicBezTo>
                    <a:pt x="48" y="110"/>
                    <a:pt x="33" y="110"/>
                    <a:pt x="25" y="106"/>
                  </a:cubicBezTo>
                  <a:cubicBezTo>
                    <a:pt x="23" y="106"/>
                    <a:pt x="23" y="107"/>
                    <a:pt x="22" y="105"/>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6" name="Freeform 379">
              <a:extLst>
                <a:ext uri="{FF2B5EF4-FFF2-40B4-BE49-F238E27FC236}">
                  <a16:creationId xmlns:a16="http://schemas.microsoft.com/office/drawing/2014/main" id="{B707F6D2-39F0-45C0-AB4E-010F33A17435}"/>
                </a:ext>
              </a:extLst>
            </p:cNvPr>
            <p:cNvSpPr>
              <a:spLocks/>
            </p:cNvSpPr>
            <p:nvPr/>
          </p:nvSpPr>
          <p:spPr bwMode="auto">
            <a:xfrm>
              <a:off x="1461" y="3226"/>
              <a:ext cx="181" cy="190"/>
            </a:xfrm>
            <a:custGeom>
              <a:avLst/>
              <a:gdLst>
                <a:gd name="T0" fmla="*/ 0 w 125"/>
                <a:gd name="T1" fmla="*/ 332 h 131"/>
                <a:gd name="T2" fmla="*/ 155 w 125"/>
                <a:gd name="T3" fmla="*/ 271 h 131"/>
                <a:gd name="T4" fmla="*/ 136 w 125"/>
                <a:gd name="T5" fmla="*/ 190 h 131"/>
                <a:gd name="T6" fmla="*/ 174 w 125"/>
                <a:gd name="T7" fmla="*/ 83 h 131"/>
                <a:gd name="T8" fmla="*/ 374 w 125"/>
                <a:gd name="T9" fmla="*/ 94 h 131"/>
                <a:gd name="T10" fmla="*/ 371 w 125"/>
                <a:gd name="T11" fmla="*/ 183 h 131"/>
                <a:gd name="T12" fmla="*/ 310 w 125"/>
                <a:gd name="T13" fmla="*/ 247 h 131"/>
                <a:gd name="T14" fmla="*/ 230 w 125"/>
                <a:gd name="T15" fmla="*/ 360 h 131"/>
                <a:gd name="T16" fmla="*/ 116 w 125"/>
                <a:gd name="T17" fmla="*/ 374 h 131"/>
                <a:gd name="T18" fmla="*/ 28 w 125"/>
                <a:gd name="T19" fmla="*/ 379 h 131"/>
                <a:gd name="T20" fmla="*/ 1 w 125"/>
                <a:gd name="T21" fmla="*/ 33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131">
                  <a:moveTo>
                    <a:pt x="0" y="109"/>
                  </a:moveTo>
                  <a:cubicBezTo>
                    <a:pt x="15" y="116"/>
                    <a:pt x="47" y="109"/>
                    <a:pt x="51" y="89"/>
                  </a:cubicBezTo>
                  <a:cubicBezTo>
                    <a:pt x="53" y="80"/>
                    <a:pt x="46" y="72"/>
                    <a:pt x="45" y="62"/>
                  </a:cubicBezTo>
                  <a:cubicBezTo>
                    <a:pt x="44" y="49"/>
                    <a:pt x="49" y="37"/>
                    <a:pt x="57" y="27"/>
                  </a:cubicBezTo>
                  <a:cubicBezTo>
                    <a:pt x="74" y="6"/>
                    <a:pt x="112" y="0"/>
                    <a:pt x="123" y="31"/>
                  </a:cubicBezTo>
                  <a:cubicBezTo>
                    <a:pt x="125" y="39"/>
                    <a:pt x="125" y="52"/>
                    <a:pt x="122" y="60"/>
                  </a:cubicBezTo>
                  <a:cubicBezTo>
                    <a:pt x="118" y="71"/>
                    <a:pt x="110" y="75"/>
                    <a:pt x="102" y="81"/>
                  </a:cubicBezTo>
                  <a:cubicBezTo>
                    <a:pt x="90" y="92"/>
                    <a:pt x="93" y="111"/>
                    <a:pt x="76" y="118"/>
                  </a:cubicBezTo>
                  <a:cubicBezTo>
                    <a:pt x="64" y="123"/>
                    <a:pt x="51" y="120"/>
                    <a:pt x="38" y="123"/>
                  </a:cubicBezTo>
                  <a:cubicBezTo>
                    <a:pt x="29" y="126"/>
                    <a:pt x="18" y="131"/>
                    <a:pt x="9" y="124"/>
                  </a:cubicBezTo>
                  <a:cubicBezTo>
                    <a:pt x="4" y="119"/>
                    <a:pt x="6" y="113"/>
                    <a:pt x="1" y="11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7" name="Freeform 380">
              <a:extLst>
                <a:ext uri="{FF2B5EF4-FFF2-40B4-BE49-F238E27FC236}">
                  <a16:creationId xmlns:a16="http://schemas.microsoft.com/office/drawing/2014/main" id="{80D18EC4-002E-4563-9A06-A77B4F3D296C}"/>
                </a:ext>
              </a:extLst>
            </p:cNvPr>
            <p:cNvSpPr>
              <a:spLocks/>
            </p:cNvSpPr>
            <p:nvPr/>
          </p:nvSpPr>
          <p:spPr bwMode="auto">
            <a:xfrm>
              <a:off x="1198" y="3142"/>
              <a:ext cx="205" cy="174"/>
            </a:xfrm>
            <a:custGeom>
              <a:avLst/>
              <a:gdLst>
                <a:gd name="T0" fmla="*/ 95 w 142"/>
                <a:gd name="T1" fmla="*/ 354 h 120"/>
                <a:gd name="T2" fmla="*/ 19 w 142"/>
                <a:gd name="T3" fmla="*/ 168 h 120"/>
                <a:gd name="T4" fmla="*/ 160 w 142"/>
                <a:gd name="T5" fmla="*/ 13 h 120"/>
                <a:gd name="T6" fmla="*/ 354 w 142"/>
                <a:gd name="T7" fmla="*/ 41 h 120"/>
                <a:gd name="T8" fmla="*/ 403 w 142"/>
                <a:gd name="T9" fmla="*/ 202 h 120"/>
                <a:gd name="T10" fmla="*/ 297 w 142"/>
                <a:gd name="T11" fmla="*/ 232 h 120"/>
                <a:gd name="T12" fmla="*/ 230 w 142"/>
                <a:gd name="T13" fmla="*/ 332 h 120"/>
                <a:gd name="T14" fmla="*/ 95 w 142"/>
                <a:gd name="T15" fmla="*/ 358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120">
                  <a:moveTo>
                    <a:pt x="32" y="116"/>
                  </a:moveTo>
                  <a:cubicBezTo>
                    <a:pt x="9" y="107"/>
                    <a:pt x="0" y="78"/>
                    <a:pt x="6" y="55"/>
                  </a:cubicBezTo>
                  <a:cubicBezTo>
                    <a:pt x="12" y="30"/>
                    <a:pt x="26" y="10"/>
                    <a:pt x="53" y="4"/>
                  </a:cubicBezTo>
                  <a:cubicBezTo>
                    <a:pt x="71" y="0"/>
                    <a:pt x="103" y="2"/>
                    <a:pt x="118" y="13"/>
                  </a:cubicBezTo>
                  <a:cubicBezTo>
                    <a:pt x="131" y="23"/>
                    <a:pt x="142" y="50"/>
                    <a:pt x="134" y="66"/>
                  </a:cubicBezTo>
                  <a:cubicBezTo>
                    <a:pt x="127" y="80"/>
                    <a:pt x="111" y="73"/>
                    <a:pt x="99" y="76"/>
                  </a:cubicBezTo>
                  <a:cubicBezTo>
                    <a:pt x="82" y="81"/>
                    <a:pt x="86" y="98"/>
                    <a:pt x="76" y="109"/>
                  </a:cubicBezTo>
                  <a:cubicBezTo>
                    <a:pt x="67" y="120"/>
                    <a:pt x="44" y="120"/>
                    <a:pt x="32" y="117"/>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8" name="Freeform 381">
              <a:extLst>
                <a:ext uri="{FF2B5EF4-FFF2-40B4-BE49-F238E27FC236}">
                  <a16:creationId xmlns:a16="http://schemas.microsoft.com/office/drawing/2014/main" id="{1186AB4F-BE89-4945-82A1-DFF95D27DEA0}"/>
                </a:ext>
              </a:extLst>
            </p:cNvPr>
            <p:cNvSpPr>
              <a:spLocks/>
            </p:cNvSpPr>
            <p:nvPr/>
          </p:nvSpPr>
          <p:spPr bwMode="auto">
            <a:xfrm>
              <a:off x="1217" y="2938"/>
              <a:ext cx="182" cy="162"/>
            </a:xfrm>
            <a:custGeom>
              <a:avLst/>
              <a:gdLst>
                <a:gd name="T0" fmla="*/ 0 w 126"/>
                <a:gd name="T1" fmla="*/ 278 h 112"/>
                <a:gd name="T2" fmla="*/ 84 w 126"/>
                <a:gd name="T3" fmla="*/ 46 h 112"/>
                <a:gd name="T4" fmla="*/ 352 w 126"/>
                <a:gd name="T5" fmla="*/ 117 h 112"/>
                <a:gd name="T6" fmla="*/ 156 w 126"/>
                <a:gd name="T7" fmla="*/ 211 h 112"/>
                <a:gd name="T8" fmla="*/ 6 w 126"/>
                <a:gd name="T9" fmla="*/ 26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12">
                  <a:moveTo>
                    <a:pt x="0" y="92"/>
                  </a:moveTo>
                  <a:cubicBezTo>
                    <a:pt x="0" y="64"/>
                    <a:pt x="2" y="30"/>
                    <a:pt x="28" y="15"/>
                  </a:cubicBezTo>
                  <a:cubicBezTo>
                    <a:pt x="53" y="0"/>
                    <a:pt x="108" y="1"/>
                    <a:pt x="117" y="39"/>
                  </a:cubicBezTo>
                  <a:cubicBezTo>
                    <a:pt x="126" y="79"/>
                    <a:pt x="70" y="61"/>
                    <a:pt x="52" y="70"/>
                  </a:cubicBezTo>
                  <a:cubicBezTo>
                    <a:pt x="39" y="77"/>
                    <a:pt x="16" y="112"/>
                    <a:pt x="2" y="88"/>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399" name="Freeform 382">
              <a:extLst>
                <a:ext uri="{FF2B5EF4-FFF2-40B4-BE49-F238E27FC236}">
                  <a16:creationId xmlns:a16="http://schemas.microsoft.com/office/drawing/2014/main" id="{B691B972-3E4A-4E87-A744-E84109778E61}"/>
                </a:ext>
              </a:extLst>
            </p:cNvPr>
            <p:cNvSpPr>
              <a:spLocks/>
            </p:cNvSpPr>
            <p:nvPr/>
          </p:nvSpPr>
          <p:spPr bwMode="auto">
            <a:xfrm>
              <a:off x="1431" y="2809"/>
              <a:ext cx="320" cy="164"/>
            </a:xfrm>
            <a:custGeom>
              <a:avLst/>
              <a:gdLst>
                <a:gd name="T0" fmla="*/ 25 w 222"/>
                <a:gd name="T1" fmla="*/ 276 h 113"/>
                <a:gd name="T2" fmla="*/ 306 w 222"/>
                <a:gd name="T3" fmla="*/ 64 h 113"/>
                <a:gd name="T4" fmla="*/ 401 w 222"/>
                <a:gd name="T5" fmla="*/ 94 h 113"/>
                <a:gd name="T6" fmla="*/ 564 w 222"/>
                <a:gd name="T7" fmla="*/ 70 h 113"/>
                <a:gd name="T8" fmla="*/ 636 w 222"/>
                <a:gd name="T9" fmla="*/ 286 h 113"/>
                <a:gd name="T10" fmla="*/ 476 w 222"/>
                <a:gd name="T11" fmla="*/ 210 h 113"/>
                <a:gd name="T12" fmla="*/ 448 w 222"/>
                <a:gd name="T13" fmla="*/ 129 h 113"/>
                <a:gd name="T14" fmla="*/ 372 w 222"/>
                <a:gd name="T15" fmla="*/ 144 h 113"/>
                <a:gd name="T16" fmla="*/ 293 w 222"/>
                <a:gd name="T17" fmla="*/ 113 h 113"/>
                <a:gd name="T18" fmla="*/ 303 w 222"/>
                <a:gd name="T19" fmla="*/ 216 h 113"/>
                <a:gd name="T20" fmla="*/ 255 w 222"/>
                <a:gd name="T21" fmla="*/ 279 h 113"/>
                <a:gd name="T22" fmla="*/ 202 w 222"/>
                <a:gd name="T23" fmla="*/ 205 h 113"/>
                <a:gd name="T24" fmla="*/ 128 w 222"/>
                <a:gd name="T25" fmla="*/ 242 h 113"/>
                <a:gd name="T26" fmla="*/ 29 w 222"/>
                <a:gd name="T27" fmla="*/ 284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2" h="113">
                  <a:moveTo>
                    <a:pt x="8" y="90"/>
                  </a:moveTo>
                  <a:cubicBezTo>
                    <a:pt x="0" y="35"/>
                    <a:pt x="54" y="0"/>
                    <a:pt x="102" y="21"/>
                  </a:cubicBezTo>
                  <a:cubicBezTo>
                    <a:pt x="115" y="27"/>
                    <a:pt x="121" y="37"/>
                    <a:pt x="134" y="31"/>
                  </a:cubicBezTo>
                  <a:cubicBezTo>
                    <a:pt x="151" y="23"/>
                    <a:pt x="168" y="12"/>
                    <a:pt x="188" y="23"/>
                  </a:cubicBezTo>
                  <a:cubicBezTo>
                    <a:pt x="200" y="30"/>
                    <a:pt x="222" y="80"/>
                    <a:pt x="212" y="94"/>
                  </a:cubicBezTo>
                  <a:cubicBezTo>
                    <a:pt x="198" y="113"/>
                    <a:pt x="163" y="83"/>
                    <a:pt x="159" y="69"/>
                  </a:cubicBezTo>
                  <a:cubicBezTo>
                    <a:pt x="157" y="62"/>
                    <a:pt x="158" y="46"/>
                    <a:pt x="150" y="42"/>
                  </a:cubicBezTo>
                  <a:cubicBezTo>
                    <a:pt x="144" y="39"/>
                    <a:pt x="132" y="48"/>
                    <a:pt x="124" y="47"/>
                  </a:cubicBezTo>
                  <a:cubicBezTo>
                    <a:pt x="116" y="46"/>
                    <a:pt x="105" y="32"/>
                    <a:pt x="98" y="37"/>
                  </a:cubicBezTo>
                  <a:cubicBezTo>
                    <a:pt x="89" y="43"/>
                    <a:pt x="100" y="63"/>
                    <a:pt x="101" y="71"/>
                  </a:cubicBezTo>
                  <a:cubicBezTo>
                    <a:pt x="102" y="82"/>
                    <a:pt x="99" y="100"/>
                    <a:pt x="85" y="91"/>
                  </a:cubicBezTo>
                  <a:cubicBezTo>
                    <a:pt x="77" y="86"/>
                    <a:pt x="78" y="71"/>
                    <a:pt x="67" y="67"/>
                  </a:cubicBezTo>
                  <a:cubicBezTo>
                    <a:pt x="55" y="63"/>
                    <a:pt x="50" y="71"/>
                    <a:pt x="43" y="79"/>
                  </a:cubicBezTo>
                  <a:cubicBezTo>
                    <a:pt x="32" y="93"/>
                    <a:pt x="29" y="95"/>
                    <a:pt x="10" y="93"/>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0" name="Freeform 383">
              <a:extLst>
                <a:ext uri="{FF2B5EF4-FFF2-40B4-BE49-F238E27FC236}">
                  <a16:creationId xmlns:a16="http://schemas.microsoft.com/office/drawing/2014/main" id="{D7634E9D-C84B-47F3-9065-793AFAD9F73D}"/>
                </a:ext>
              </a:extLst>
            </p:cNvPr>
            <p:cNvSpPr>
              <a:spLocks/>
            </p:cNvSpPr>
            <p:nvPr/>
          </p:nvSpPr>
          <p:spPr bwMode="auto">
            <a:xfrm>
              <a:off x="1745" y="1708"/>
              <a:ext cx="194" cy="120"/>
            </a:xfrm>
            <a:custGeom>
              <a:avLst/>
              <a:gdLst>
                <a:gd name="T0" fmla="*/ 19 w 134"/>
                <a:gd name="T1" fmla="*/ 160 h 83"/>
                <a:gd name="T2" fmla="*/ 233 w 134"/>
                <a:gd name="T3" fmla="*/ 19 h 83"/>
                <a:gd name="T4" fmla="*/ 305 w 134"/>
                <a:gd name="T5" fmla="*/ 243 h 83"/>
                <a:gd name="T6" fmla="*/ 229 w 134"/>
                <a:gd name="T7" fmla="*/ 211 h 83"/>
                <a:gd name="T8" fmla="*/ 142 w 134"/>
                <a:gd name="T9" fmla="*/ 221 h 83"/>
                <a:gd name="T10" fmla="*/ 59 w 134"/>
                <a:gd name="T11" fmla="*/ 239 h 83"/>
                <a:gd name="T12" fmla="*/ 9 w 134"/>
                <a:gd name="T13" fmla="*/ 172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83">
                  <a:moveTo>
                    <a:pt x="6" y="53"/>
                  </a:moveTo>
                  <a:cubicBezTo>
                    <a:pt x="15" y="29"/>
                    <a:pt x="51" y="0"/>
                    <a:pt x="77" y="6"/>
                  </a:cubicBezTo>
                  <a:cubicBezTo>
                    <a:pt x="98" y="10"/>
                    <a:pt x="134" y="68"/>
                    <a:pt x="101" y="80"/>
                  </a:cubicBezTo>
                  <a:cubicBezTo>
                    <a:pt x="92" y="83"/>
                    <a:pt x="83" y="73"/>
                    <a:pt x="75" y="70"/>
                  </a:cubicBezTo>
                  <a:cubicBezTo>
                    <a:pt x="63" y="66"/>
                    <a:pt x="57" y="67"/>
                    <a:pt x="47" y="73"/>
                  </a:cubicBezTo>
                  <a:cubicBezTo>
                    <a:pt x="36" y="78"/>
                    <a:pt x="31" y="83"/>
                    <a:pt x="19" y="79"/>
                  </a:cubicBezTo>
                  <a:cubicBezTo>
                    <a:pt x="10" y="76"/>
                    <a:pt x="0" y="67"/>
                    <a:pt x="3" y="57"/>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1" name="Freeform 384">
              <a:extLst>
                <a:ext uri="{FF2B5EF4-FFF2-40B4-BE49-F238E27FC236}">
                  <a16:creationId xmlns:a16="http://schemas.microsoft.com/office/drawing/2014/main" id="{0103AB3D-FBCB-4BA6-B86E-90C78D2AFAD2}"/>
                </a:ext>
              </a:extLst>
            </p:cNvPr>
            <p:cNvSpPr>
              <a:spLocks/>
            </p:cNvSpPr>
            <p:nvPr/>
          </p:nvSpPr>
          <p:spPr bwMode="auto">
            <a:xfrm>
              <a:off x="2297" y="1602"/>
              <a:ext cx="191" cy="183"/>
            </a:xfrm>
            <a:custGeom>
              <a:avLst/>
              <a:gdLst>
                <a:gd name="T0" fmla="*/ 0 w 132"/>
                <a:gd name="T1" fmla="*/ 298 h 126"/>
                <a:gd name="T2" fmla="*/ 182 w 132"/>
                <a:gd name="T3" fmla="*/ 36 h 126"/>
                <a:gd name="T4" fmla="*/ 398 w 132"/>
                <a:gd name="T5" fmla="*/ 155 h 126"/>
                <a:gd name="T6" fmla="*/ 320 w 132"/>
                <a:gd name="T7" fmla="*/ 243 h 126"/>
                <a:gd name="T8" fmla="*/ 245 w 132"/>
                <a:gd name="T9" fmla="*/ 272 h 126"/>
                <a:gd name="T10" fmla="*/ 205 w 132"/>
                <a:gd name="T11" fmla="*/ 331 h 126"/>
                <a:gd name="T12" fmla="*/ 1 w 132"/>
                <a:gd name="T13" fmla="*/ 285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126">
                  <a:moveTo>
                    <a:pt x="0" y="97"/>
                  </a:moveTo>
                  <a:cubicBezTo>
                    <a:pt x="0" y="50"/>
                    <a:pt x="18" y="29"/>
                    <a:pt x="60" y="12"/>
                  </a:cubicBezTo>
                  <a:cubicBezTo>
                    <a:pt x="86" y="0"/>
                    <a:pt x="132" y="15"/>
                    <a:pt x="131" y="51"/>
                  </a:cubicBezTo>
                  <a:cubicBezTo>
                    <a:pt x="131" y="66"/>
                    <a:pt x="119" y="74"/>
                    <a:pt x="106" y="79"/>
                  </a:cubicBezTo>
                  <a:cubicBezTo>
                    <a:pt x="97" y="82"/>
                    <a:pt x="87" y="83"/>
                    <a:pt x="81" y="89"/>
                  </a:cubicBezTo>
                  <a:cubicBezTo>
                    <a:pt x="76" y="94"/>
                    <a:pt x="74" y="103"/>
                    <a:pt x="68" y="108"/>
                  </a:cubicBezTo>
                  <a:cubicBezTo>
                    <a:pt x="49" y="126"/>
                    <a:pt x="12" y="113"/>
                    <a:pt x="1" y="93"/>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2" name="Freeform 385">
              <a:extLst>
                <a:ext uri="{FF2B5EF4-FFF2-40B4-BE49-F238E27FC236}">
                  <a16:creationId xmlns:a16="http://schemas.microsoft.com/office/drawing/2014/main" id="{877B45EB-7109-4148-BE12-E7EA72F4EC5E}"/>
                </a:ext>
              </a:extLst>
            </p:cNvPr>
            <p:cNvSpPr>
              <a:spLocks/>
            </p:cNvSpPr>
            <p:nvPr/>
          </p:nvSpPr>
          <p:spPr bwMode="auto">
            <a:xfrm>
              <a:off x="2502" y="1413"/>
              <a:ext cx="155" cy="144"/>
            </a:xfrm>
            <a:custGeom>
              <a:avLst/>
              <a:gdLst>
                <a:gd name="T0" fmla="*/ 41 w 107"/>
                <a:gd name="T1" fmla="*/ 226 h 100"/>
                <a:gd name="T2" fmla="*/ 136 w 107"/>
                <a:gd name="T3" fmla="*/ 33 h 100"/>
                <a:gd name="T4" fmla="*/ 323 w 107"/>
                <a:gd name="T5" fmla="*/ 151 h 100"/>
                <a:gd name="T6" fmla="*/ 267 w 107"/>
                <a:gd name="T7" fmla="*/ 217 h 100"/>
                <a:gd name="T8" fmla="*/ 197 w 107"/>
                <a:gd name="T9" fmla="*/ 236 h 100"/>
                <a:gd name="T10" fmla="*/ 117 w 107"/>
                <a:gd name="T11" fmla="*/ 287 h 100"/>
                <a:gd name="T12" fmla="*/ 52 w 107"/>
                <a:gd name="T13" fmla="*/ 22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00">
                  <a:moveTo>
                    <a:pt x="13" y="76"/>
                  </a:moveTo>
                  <a:cubicBezTo>
                    <a:pt x="0" y="62"/>
                    <a:pt x="29" y="18"/>
                    <a:pt x="45" y="11"/>
                  </a:cubicBezTo>
                  <a:cubicBezTo>
                    <a:pt x="73" y="0"/>
                    <a:pt x="107" y="19"/>
                    <a:pt x="106" y="51"/>
                  </a:cubicBezTo>
                  <a:cubicBezTo>
                    <a:pt x="106" y="62"/>
                    <a:pt x="100" y="71"/>
                    <a:pt x="88" y="73"/>
                  </a:cubicBezTo>
                  <a:cubicBezTo>
                    <a:pt x="73" y="75"/>
                    <a:pt x="75" y="66"/>
                    <a:pt x="65" y="79"/>
                  </a:cubicBezTo>
                  <a:cubicBezTo>
                    <a:pt x="58" y="89"/>
                    <a:pt x="56" y="100"/>
                    <a:pt x="39" y="96"/>
                  </a:cubicBezTo>
                  <a:cubicBezTo>
                    <a:pt x="27" y="93"/>
                    <a:pt x="26" y="79"/>
                    <a:pt x="17" y="76"/>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3" name="Freeform 386">
              <a:extLst>
                <a:ext uri="{FF2B5EF4-FFF2-40B4-BE49-F238E27FC236}">
                  <a16:creationId xmlns:a16="http://schemas.microsoft.com/office/drawing/2014/main" id="{F813B578-0499-4B16-9E07-6A2F73BCB43B}"/>
                </a:ext>
              </a:extLst>
            </p:cNvPr>
            <p:cNvSpPr>
              <a:spLocks/>
            </p:cNvSpPr>
            <p:nvPr/>
          </p:nvSpPr>
          <p:spPr bwMode="auto">
            <a:xfrm>
              <a:off x="2073" y="1867"/>
              <a:ext cx="172" cy="178"/>
            </a:xfrm>
            <a:custGeom>
              <a:avLst/>
              <a:gdLst>
                <a:gd name="T0" fmla="*/ 324 w 119"/>
                <a:gd name="T1" fmla="*/ 81 h 123"/>
                <a:gd name="T2" fmla="*/ 90 w 119"/>
                <a:gd name="T3" fmla="*/ 61 h 123"/>
                <a:gd name="T4" fmla="*/ 1 w 119"/>
                <a:gd name="T5" fmla="*/ 182 h 123"/>
                <a:gd name="T6" fmla="*/ 56 w 119"/>
                <a:gd name="T7" fmla="*/ 343 h 123"/>
                <a:gd name="T8" fmla="*/ 191 w 119"/>
                <a:gd name="T9" fmla="*/ 297 h 123"/>
                <a:gd name="T10" fmla="*/ 330 w 119"/>
                <a:gd name="T11" fmla="*/ 249 h 123"/>
                <a:gd name="T12" fmla="*/ 332 w 119"/>
                <a:gd name="T13" fmla="*/ 81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 h="123">
                  <a:moveTo>
                    <a:pt x="107" y="27"/>
                  </a:moveTo>
                  <a:cubicBezTo>
                    <a:pt x="100" y="0"/>
                    <a:pt x="47" y="8"/>
                    <a:pt x="30" y="20"/>
                  </a:cubicBezTo>
                  <a:cubicBezTo>
                    <a:pt x="15" y="30"/>
                    <a:pt x="3" y="41"/>
                    <a:pt x="1" y="60"/>
                  </a:cubicBezTo>
                  <a:cubicBezTo>
                    <a:pt x="0" y="76"/>
                    <a:pt x="3" y="104"/>
                    <a:pt x="19" y="113"/>
                  </a:cubicBezTo>
                  <a:cubicBezTo>
                    <a:pt x="36" y="123"/>
                    <a:pt x="46" y="102"/>
                    <a:pt x="63" y="98"/>
                  </a:cubicBezTo>
                  <a:cubicBezTo>
                    <a:pt x="79" y="95"/>
                    <a:pt x="97" y="100"/>
                    <a:pt x="109" y="82"/>
                  </a:cubicBezTo>
                  <a:cubicBezTo>
                    <a:pt x="118" y="69"/>
                    <a:pt x="119" y="41"/>
                    <a:pt x="110" y="27"/>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4" name="Freeform 387">
              <a:extLst>
                <a:ext uri="{FF2B5EF4-FFF2-40B4-BE49-F238E27FC236}">
                  <a16:creationId xmlns:a16="http://schemas.microsoft.com/office/drawing/2014/main" id="{3FCDA0F2-43B3-4498-B5A1-56253083A24C}"/>
                </a:ext>
              </a:extLst>
            </p:cNvPr>
            <p:cNvSpPr>
              <a:spLocks/>
            </p:cNvSpPr>
            <p:nvPr/>
          </p:nvSpPr>
          <p:spPr bwMode="auto">
            <a:xfrm>
              <a:off x="1714" y="1947"/>
              <a:ext cx="212" cy="184"/>
            </a:xfrm>
            <a:custGeom>
              <a:avLst/>
              <a:gdLst>
                <a:gd name="T0" fmla="*/ 394 w 147"/>
                <a:gd name="T1" fmla="*/ 42 h 127"/>
                <a:gd name="T2" fmla="*/ 255 w 147"/>
                <a:gd name="T3" fmla="*/ 1 h 127"/>
                <a:gd name="T4" fmla="*/ 108 w 147"/>
                <a:gd name="T5" fmla="*/ 61 h 127"/>
                <a:gd name="T6" fmla="*/ 100 w 147"/>
                <a:gd name="T7" fmla="*/ 346 h 127"/>
                <a:gd name="T8" fmla="*/ 212 w 147"/>
                <a:gd name="T9" fmla="*/ 277 h 127"/>
                <a:gd name="T10" fmla="*/ 310 w 147"/>
                <a:gd name="T11" fmla="*/ 188 h 127"/>
                <a:gd name="T12" fmla="*/ 433 w 147"/>
                <a:gd name="T13" fmla="*/ 127 h 127"/>
                <a:gd name="T14" fmla="*/ 399 w 147"/>
                <a:gd name="T15" fmla="*/ 36 h 1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 h="127">
                  <a:moveTo>
                    <a:pt x="131" y="14"/>
                  </a:moveTo>
                  <a:cubicBezTo>
                    <a:pt x="114" y="6"/>
                    <a:pt x="106" y="0"/>
                    <a:pt x="85" y="1"/>
                  </a:cubicBezTo>
                  <a:cubicBezTo>
                    <a:pt x="68" y="2"/>
                    <a:pt x="48" y="6"/>
                    <a:pt x="36" y="20"/>
                  </a:cubicBezTo>
                  <a:cubicBezTo>
                    <a:pt x="16" y="44"/>
                    <a:pt x="0" y="93"/>
                    <a:pt x="33" y="114"/>
                  </a:cubicBezTo>
                  <a:cubicBezTo>
                    <a:pt x="53" y="127"/>
                    <a:pt x="66" y="108"/>
                    <a:pt x="71" y="91"/>
                  </a:cubicBezTo>
                  <a:cubicBezTo>
                    <a:pt x="77" y="68"/>
                    <a:pt x="80" y="66"/>
                    <a:pt x="103" y="62"/>
                  </a:cubicBezTo>
                  <a:cubicBezTo>
                    <a:pt x="118" y="60"/>
                    <a:pt x="138" y="59"/>
                    <a:pt x="144" y="42"/>
                  </a:cubicBezTo>
                  <a:cubicBezTo>
                    <a:pt x="147" y="32"/>
                    <a:pt x="144" y="14"/>
                    <a:pt x="133" y="12"/>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5" name="Freeform 388">
              <a:extLst>
                <a:ext uri="{FF2B5EF4-FFF2-40B4-BE49-F238E27FC236}">
                  <a16:creationId xmlns:a16="http://schemas.microsoft.com/office/drawing/2014/main" id="{0ABFB870-0F16-4480-82C6-61CC94DA8F8C}"/>
                </a:ext>
              </a:extLst>
            </p:cNvPr>
            <p:cNvSpPr>
              <a:spLocks/>
            </p:cNvSpPr>
            <p:nvPr/>
          </p:nvSpPr>
          <p:spPr bwMode="auto">
            <a:xfrm>
              <a:off x="1613" y="2167"/>
              <a:ext cx="169" cy="179"/>
            </a:xfrm>
            <a:custGeom>
              <a:avLst/>
              <a:gdLst>
                <a:gd name="T0" fmla="*/ 263 w 117"/>
                <a:gd name="T1" fmla="*/ 84 h 124"/>
                <a:gd name="T2" fmla="*/ 14 w 117"/>
                <a:gd name="T3" fmla="*/ 156 h 124"/>
                <a:gd name="T4" fmla="*/ 39 w 117"/>
                <a:gd name="T5" fmla="*/ 286 h 124"/>
                <a:gd name="T6" fmla="*/ 25 w 117"/>
                <a:gd name="T7" fmla="*/ 339 h 124"/>
                <a:gd name="T8" fmla="*/ 121 w 117"/>
                <a:gd name="T9" fmla="*/ 354 h 124"/>
                <a:gd name="T10" fmla="*/ 188 w 117"/>
                <a:gd name="T11" fmla="*/ 264 h 124"/>
                <a:gd name="T12" fmla="*/ 299 w 117"/>
                <a:gd name="T13" fmla="*/ 231 h 124"/>
                <a:gd name="T14" fmla="*/ 286 w 117"/>
                <a:gd name="T15" fmla="*/ 95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124">
                  <a:moveTo>
                    <a:pt x="87" y="28"/>
                  </a:moveTo>
                  <a:cubicBezTo>
                    <a:pt x="65" y="0"/>
                    <a:pt x="15" y="17"/>
                    <a:pt x="5" y="52"/>
                  </a:cubicBezTo>
                  <a:cubicBezTo>
                    <a:pt x="0" y="69"/>
                    <a:pt x="7" y="80"/>
                    <a:pt x="13" y="95"/>
                  </a:cubicBezTo>
                  <a:cubicBezTo>
                    <a:pt x="16" y="103"/>
                    <a:pt x="23" y="117"/>
                    <a:pt x="8" y="113"/>
                  </a:cubicBezTo>
                  <a:cubicBezTo>
                    <a:pt x="11" y="124"/>
                    <a:pt x="31" y="122"/>
                    <a:pt x="40" y="118"/>
                  </a:cubicBezTo>
                  <a:cubicBezTo>
                    <a:pt x="56" y="112"/>
                    <a:pt x="53" y="98"/>
                    <a:pt x="62" y="88"/>
                  </a:cubicBezTo>
                  <a:cubicBezTo>
                    <a:pt x="71" y="77"/>
                    <a:pt x="89" y="84"/>
                    <a:pt x="99" y="77"/>
                  </a:cubicBezTo>
                  <a:cubicBezTo>
                    <a:pt x="117" y="64"/>
                    <a:pt x="102" y="46"/>
                    <a:pt x="95" y="32"/>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6" name="Freeform 389">
              <a:extLst>
                <a:ext uri="{FF2B5EF4-FFF2-40B4-BE49-F238E27FC236}">
                  <a16:creationId xmlns:a16="http://schemas.microsoft.com/office/drawing/2014/main" id="{52C8929D-FBF3-47B0-A52B-7A125C8ECA3D}"/>
                </a:ext>
              </a:extLst>
            </p:cNvPr>
            <p:cNvSpPr>
              <a:spLocks/>
            </p:cNvSpPr>
            <p:nvPr/>
          </p:nvSpPr>
          <p:spPr bwMode="auto">
            <a:xfrm>
              <a:off x="1938" y="2149"/>
              <a:ext cx="202" cy="141"/>
            </a:xfrm>
            <a:custGeom>
              <a:avLst/>
              <a:gdLst>
                <a:gd name="T0" fmla="*/ 84 w 140"/>
                <a:gd name="T1" fmla="*/ 298 h 97"/>
                <a:gd name="T2" fmla="*/ 177 w 140"/>
                <a:gd name="T3" fmla="*/ 60 h 97"/>
                <a:gd name="T4" fmla="*/ 401 w 140"/>
                <a:gd name="T5" fmla="*/ 141 h 97"/>
                <a:gd name="T6" fmla="*/ 244 w 140"/>
                <a:gd name="T7" fmla="*/ 209 h 97"/>
                <a:gd name="T8" fmla="*/ 185 w 140"/>
                <a:gd name="T9" fmla="*/ 285 h 97"/>
                <a:gd name="T10" fmla="*/ 117 w 140"/>
                <a:gd name="T11" fmla="*/ 266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97">
                  <a:moveTo>
                    <a:pt x="28" y="97"/>
                  </a:moveTo>
                  <a:cubicBezTo>
                    <a:pt x="0" y="74"/>
                    <a:pt x="39" y="32"/>
                    <a:pt x="59" y="19"/>
                  </a:cubicBezTo>
                  <a:cubicBezTo>
                    <a:pt x="87" y="2"/>
                    <a:pt x="140" y="0"/>
                    <a:pt x="134" y="46"/>
                  </a:cubicBezTo>
                  <a:cubicBezTo>
                    <a:pt x="130" y="81"/>
                    <a:pt x="100" y="56"/>
                    <a:pt x="81" y="68"/>
                  </a:cubicBezTo>
                  <a:cubicBezTo>
                    <a:pt x="72" y="74"/>
                    <a:pt x="72" y="88"/>
                    <a:pt x="62" y="93"/>
                  </a:cubicBezTo>
                  <a:cubicBezTo>
                    <a:pt x="55" y="96"/>
                    <a:pt x="42" y="95"/>
                    <a:pt x="39" y="87"/>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7" name="Freeform 390">
              <a:extLst>
                <a:ext uri="{FF2B5EF4-FFF2-40B4-BE49-F238E27FC236}">
                  <a16:creationId xmlns:a16="http://schemas.microsoft.com/office/drawing/2014/main" id="{247E7EF8-9CC8-4B78-92D6-AA373608DBE1}"/>
                </a:ext>
              </a:extLst>
            </p:cNvPr>
            <p:cNvSpPr>
              <a:spLocks/>
            </p:cNvSpPr>
            <p:nvPr/>
          </p:nvSpPr>
          <p:spPr bwMode="auto">
            <a:xfrm>
              <a:off x="2355" y="1963"/>
              <a:ext cx="202" cy="194"/>
            </a:xfrm>
            <a:custGeom>
              <a:avLst/>
              <a:gdLst>
                <a:gd name="T0" fmla="*/ 33 w 140"/>
                <a:gd name="T1" fmla="*/ 332 h 134"/>
                <a:gd name="T2" fmla="*/ 159 w 140"/>
                <a:gd name="T3" fmla="*/ 19 h 134"/>
                <a:gd name="T4" fmla="*/ 413 w 140"/>
                <a:gd name="T5" fmla="*/ 151 h 134"/>
                <a:gd name="T6" fmla="*/ 328 w 140"/>
                <a:gd name="T7" fmla="*/ 224 h 134"/>
                <a:gd name="T8" fmla="*/ 212 w 140"/>
                <a:gd name="T9" fmla="*/ 321 h 134"/>
                <a:gd name="T10" fmla="*/ 33 w 140"/>
                <a:gd name="T11" fmla="*/ 333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34">
                  <a:moveTo>
                    <a:pt x="11" y="109"/>
                  </a:moveTo>
                  <a:cubicBezTo>
                    <a:pt x="0" y="71"/>
                    <a:pt x="5" y="14"/>
                    <a:pt x="53" y="6"/>
                  </a:cubicBezTo>
                  <a:cubicBezTo>
                    <a:pt x="82" y="0"/>
                    <a:pt x="132" y="16"/>
                    <a:pt x="137" y="50"/>
                  </a:cubicBezTo>
                  <a:cubicBezTo>
                    <a:pt x="140" y="72"/>
                    <a:pt x="127" y="74"/>
                    <a:pt x="109" y="74"/>
                  </a:cubicBezTo>
                  <a:cubicBezTo>
                    <a:pt x="82" y="74"/>
                    <a:pt x="84" y="87"/>
                    <a:pt x="71" y="106"/>
                  </a:cubicBezTo>
                  <a:cubicBezTo>
                    <a:pt x="61" y="123"/>
                    <a:pt x="20" y="134"/>
                    <a:pt x="11" y="11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8" name="Freeform 391">
              <a:extLst>
                <a:ext uri="{FF2B5EF4-FFF2-40B4-BE49-F238E27FC236}">
                  <a16:creationId xmlns:a16="http://schemas.microsoft.com/office/drawing/2014/main" id="{4B17B56F-B7B5-43E2-8164-ADFF805FF354}"/>
                </a:ext>
              </a:extLst>
            </p:cNvPr>
            <p:cNvSpPr>
              <a:spLocks/>
            </p:cNvSpPr>
            <p:nvPr/>
          </p:nvSpPr>
          <p:spPr bwMode="auto">
            <a:xfrm>
              <a:off x="2662" y="2293"/>
              <a:ext cx="211" cy="159"/>
            </a:xfrm>
            <a:custGeom>
              <a:avLst/>
              <a:gdLst>
                <a:gd name="T0" fmla="*/ 408 w 146"/>
                <a:gd name="T1" fmla="*/ 69 h 110"/>
                <a:gd name="T2" fmla="*/ 399 w 146"/>
                <a:gd name="T3" fmla="*/ 80 h 110"/>
                <a:gd name="T4" fmla="*/ 69 w 146"/>
                <a:gd name="T5" fmla="*/ 56 h 110"/>
                <a:gd name="T6" fmla="*/ 84 w 146"/>
                <a:gd name="T7" fmla="*/ 292 h 110"/>
                <a:gd name="T8" fmla="*/ 210 w 146"/>
                <a:gd name="T9" fmla="*/ 221 h 110"/>
                <a:gd name="T10" fmla="*/ 303 w 146"/>
                <a:gd name="T11" fmla="*/ 194 h 110"/>
                <a:gd name="T12" fmla="*/ 408 w 146"/>
                <a:gd name="T13" fmla="*/ 95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10">
                  <a:moveTo>
                    <a:pt x="135" y="23"/>
                  </a:moveTo>
                  <a:cubicBezTo>
                    <a:pt x="135" y="25"/>
                    <a:pt x="134" y="26"/>
                    <a:pt x="132" y="26"/>
                  </a:cubicBezTo>
                  <a:cubicBezTo>
                    <a:pt x="116" y="1"/>
                    <a:pt x="44" y="0"/>
                    <a:pt x="23" y="19"/>
                  </a:cubicBezTo>
                  <a:cubicBezTo>
                    <a:pt x="3" y="38"/>
                    <a:pt x="0" y="84"/>
                    <a:pt x="28" y="97"/>
                  </a:cubicBezTo>
                  <a:cubicBezTo>
                    <a:pt x="57" y="110"/>
                    <a:pt x="59" y="93"/>
                    <a:pt x="69" y="73"/>
                  </a:cubicBezTo>
                  <a:cubicBezTo>
                    <a:pt x="77" y="56"/>
                    <a:pt x="85" y="60"/>
                    <a:pt x="100" y="64"/>
                  </a:cubicBezTo>
                  <a:cubicBezTo>
                    <a:pt x="119" y="68"/>
                    <a:pt x="146" y="53"/>
                    <a:pt x="135" y="32"/>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09" name="Freeform 392">
              <a:extLst>
                <a:ext uri="{FF2B5EF4-FFF2-40B4-BE49-F238E27FC236}">
                  <a16:creationId xmlns:a16="http://schemas.microsoft.com/office/drawing/2014/main" id="{8E5A1791-5AFF-4D35-AA5A-FB711A3AC69A}"/>
                </a:ext>
              </a:extLst>
            </p:cNvPr>
            <p:cNvSpPr>
              <a:spLocks/>
            </p:cNvSpPr>
            <p:nvPr/>
          </p:nvSpPr>
          <p:spPr bwMode="auto">
            <a:xfrm>
              <a:off x="2339" y="2335"/>
              <a:ext cx="287" cy="133"/>
            </a:xfrm>
            <a:custGeom>
              <a:avLst/>
              <a:gdLst>
                <a:gd name="T0" fmla="*/ 551 w 199"/>
                <a:gd name="T1" fmla="*/ 100 h 92"/>
                <a:gd name="T2" fmla="*/ 366 w 199"/>
                <a:gd name="T3" fmla="*/ 19 h 92"/>
                <a:gd name="T4" fmla="*/ 245 w 199"/>
                <a:gd name="T5" fmla="*/ 149 h 92"/>
                <a:gd name="T6" fmla="*/ 180 w 199"/>
                <a:gd name="T7" fmla="*/ 224 h 92"/>
                <a:gd name="T8" fmla="*/ 84 w 199"/>
                <a:gd name="T9" fmla="*/ 184 h 92"/>
                <a:gd name="T10" fmla="*/ 29 w 199"/>
                <a:gd name="T11" fmla="*/ 263 h 92"/>
                <a:gd name="T12" fmla="*/ 72 w 199"/>
                <a:gd name="T13" fmla="*/ 239 h 92"/>
                <a:gd name="T14" fmla="*/ 108 w 199"/>
                <a:gd name="T15" fmla="*/ 224 h 92"/>
                <a:gd name="T16" fmla="*/ 164 w 199"/>
                <a:gd name="T17" fmla="*/ 249 h 92"/>
                <a:gd name="T18" fmla="*/ 222 w 199"/>
                <a:gd name="T19" fmla="*/ 253 h 92"/>
                <a:gd name="T20" fmla="*/ 312 w 199"/>
                <a:gd name="T21" fmla="*/ 172 h 92"/>
                <a:gd name="T22" fmla="*/ 385 w 199"/>
                <a:gd name="T23" fmla="*/ 211 h 92"/>
                <a:gd name="T24" fmla="*/ 522 w 199"/>
                <a:gd name="T25" fmla="*/ 244 h 92"/>
                <a:gd name="T26" fmla="*/ 558 w 199"/>
                <a:gd name="T27" fmla="*/ 10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9" h="92">
                  <a:moveTo>
                    <a:pt x="184" y="33"/>
                  </a:moveTo>
                  <a:cubicBezTo>
                    <a:pt x="187" y="9"/>
                    <a:pt x="139" y="0"/>
                    <a:pt x="122" y="6"/>
                  </a:cubicBezTo>
                  <a:cubicBezTo>
                    <a:pt x="102" y="12"/>
                    <a:pt x="86" y="30"/>
                    <a:pt x="82" y="49"/>
                  </a:cubicBezTo>
                  <a:cubicBezTo>
                    <a:pt x="80" y="63"/>
                    <a:pt x="78" y="75"/>
                    <a:pt x="60" y="74"/>
                  </a:cubicBezTo>
                  <a:cubicBezTo>
                    <a:pt x="49" y="73"/>
                    <a:pt x="41" y="60"/>
                    <a:pt x="28" y="61"/>
                  </a:cubicBezTo>
                  <a:cubicBezTo>
                    <a:pt x="21" y="62"/>
                    <a:pt x="0" y="79"/>
                    <a:pt x="10" y="87"/>
                  </a:cubicBezTo>
                  <a:cubicBezTo>
                    <a:pt x="16" y="92"/>
                    <a:pt x="21" y="82"/>
                    <a:pt x="24" y="79"/>
                  </a:cubicBezTo>
                  <a:cubicBezTo>
                    <a:pt x="28" y="77"/>
                    <a:pt x="27" y="72"/>
                    <a:pt x="36" y="74"/>
                  </a:cubicBezTo>
                  <a:cubicBezTo>
                    <a:pt x="42" y="75"/>
                    <a:pt x="48" y="81"/>
                    <a:pt x="55" y="82"/>
                  </a:cubicBezTo>
                  <a:cubicBezTo>
                    <a:pt x="61" y="84"/>
                    <a:pt x="67" y="84"/>
                    <a:pt x="74" y="84"/>
                  </a:cubicBezTo>
                  <a:cubicBezTo>
                    <a:pt x="91" y="83"/>
                    <a:pt x="104" y="76"/>
                    <a:pt x="104" y="57"/>
                  </a:cubicBezTo>
                  <a:cubicBezTo>
                    <a:pt x="114" y="55"/>
                    <a:pt x="121" y="65"/>
                    <a:pt x="128" y="70"/>
                  </a:cubicBezTo>
                  <a:cubicBezTo>
                    <a:pt x="141" y="78"/>
                    <a:pt x="159" y="86"/>
                    <a:pt x="174" y="81"/>
                  </a:cubicBezTo>
                  <a:cubicBezTo>
                    <a:pt x="195" y="74"/>
                    <a:pt x="199" y="49"/>
                    <a:pt x="186" y="33"/>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0" name="Freeform 393">
              <a:extLst>
                <a:ext uri="{FF2B5EF4-FFF2-40B4-BE49-F238E27FC236}">
                  <a16:creationId xmlns:a16="http://schemas.microsoft.com/office/drawing/2014/main" id="{7C141418-4CB4-40B4-BA04-C7C6115A682F}"/>
                </a:ext>
              </a:extLst>
            </p:cNvPr>
            <p:cNvSpPr>
              <a:spLocks/>
            </p:cNvSpPr>
            <p:nvPr/>
          </p:nvSpPr>
          <p:spPr bwMode="auto">
            <a:xfrm>
              <a:off x="2286" y="2461"/>
              <a:ext cx="231" cy="195"/>
            </a:xfrm>
            <a:custGeom>
              <a:avLst/>
              <a:gdLst>
                <a:gd name="T0" fmla="*/ 440 w 160"/>
                <a:gd name="T1" fmla="*/ 155 h 135"/>
                <a:gd name="T2" fmla="*/ 100 w 160"/>
                <a:gd name="T3" fmla="*/ 325 h 135"/>
                <a:gd name="T4" fmla="*/ 241 w 160"/>
                <a:gd name="T5" fmla="*/ 380 h 135"/>
                <a:gd name="T6" fmla="*/ 344 w 160"/>
                <a:gd name="T7" fmla="*/ 259 h 135"/>
                <a:gd name="T8" fmla="*/ 474 w 160"/>
                <a:gd name="T9" fmla="*/ 235 h 135"/>
                <a:gd name="T10" fmla="*/ 461 w 160"/>
                <a:gd name="T11" fmla="*/ 155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135">
                  <a:moveTo>
                    <a:pt x="146" y="51"/>
                  </a:moveTo>
                  <a:cubicBezTo>
                    <a:pt x="111" y="0"/>
                    <a:pt x="0" y="44"/>
                    <a:pt x="33" y="108"/>
                  </a:cubicBezTo>
                  <a:cubicBezTo>
                    <a:pt x="41" y="124"/>
                    <a:pt x="64" y="135"/>
                    <a:pt x="80" y="126"/>
                  </a:cubicBezTo>
                  <a:cubicBezTo>
                    <a:pt x="97" y="117"/>
                    <a:pt x="94" y="88"/>
                    <a:pt x="114" y="86"/>
                  </a:cubicBezTo>
                  <a:cubicBezTo>
                    <a:pt x="131" y="84"/>
                    <a:pt x="149" y="101"/>
                    <a:pt x="157" y="78"/>
                  </a:cubicBezTo>
                  <a:cubicBezTo>
                    <a:pt x="160" y="70"/>
                    <a:pt x="160" y="56"/>
                    <a:pt x="153" y="51"/>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1" name="Freeform 394">
              <a:extLst>
                <a:ext uri="{FF2B5EF4-FFF2-40B4-BE49-F238E27FC236}">
                  <a16:creationId xmlns:a16="http://schemas.microsoft.com/office/drawing/2014/main" id="{D5C0A66E-1EB5-49D4-AA61-0BAF39032C7D}"/>
                </a:ext>
              </a:extLst>
            </p:cNvPr>
            <p:cNvSpPr>
              <a:spLocks/>
            </p:cNvSpPr>
            <p:nvPr/>
          </p:nvSpPr>
          <p:spPr bwMode="auto">
            <a:xfrm>
              <a:off x="2160" y="2814"/>
              <a:ext cx="191" cy="185"/>
            </a:xfrm>
            <a:custGeom>
              <a:avLst/>
              <a:gdLst>
                <a:gd name="T0" fmla="*/ 88 w 132"/>
                <a:gd name="T1" fmla="*/ 371 h 128"/>
                <a:gd name="T2" fmla="*/ 97 w 132"/>
                <a:gd name="T3" fmla="*/ 130 h 128"/>
                <a:gd name="T4" fmla="*/ 357 w 132"/>
                <a:gd name="T5" fmla="*/ 95 h 128"/>
                <a:gd name="T6" fmla="*/ 210 w 132"/>
                <a:gd name="T7" fmla="*/ 249 h 128"/>
                <a:gd name="T8" fmla="*/ 178 w 132"/>
                <a:gd name="T9" fmla="*/ 366 h 128"/>
                <a:gd name="T10" fmla="*/ 97 w 132"/>
                <a:gd name="T11" fmla="*/ 386 h 128"/>
                <a:gd name="T12" fmla="*/ 90 w 132"/>
                <a:gd name="T13" fmla="*/ 379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128">
                  <a:moveTo>
                    <a:pt x="29" y="123"/>
                  </a:moveTo>
                  <a:cubicBezTo>
                    <a:pt x="0" y="107"/>
                    <a:pt x="12" y="60"/>
                    <a:pt x="32" y="43"/>
                  </a:cubicBezTo>
                  <a:cubicBezTo>
                    <a:pt x="48" y="29"/>
                    <a:pt x="107" y="0"/>
                    <a:pt x="118" y="32"/>
                  </a:cubicBezTo>
                  <a:cubicBezTo>
                    <a:pt x="132" y="71"/>
                    <a:pt x="79" y="59"/>
                    <a:pt x="69" y="82"/>
                  </a:cubicBezTo>
                  <a:cubicBezTo>
                    <a:pt x="63" y="96"/>
                    <a:pt x="75" y="110"/>
                    <a:pt x="59" y="121"/>
                  </a:cubicBezTo>
                  <a:cubicBezTo>
                    <a:pt x="52" y="126"/>
                    <a:pt x="40" y="128"/>
                    <a:pt x="32" y="128"/>
                  </a:cubicBezTo>
                  <a:cubicBezTo>
                    <a:pt x="32" y="126"/>
                    <a:pt x="31" y="126"/>
                    <a:pt x="30" y="125"/>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2" name="Freeform 395">
              <a:extLst>
                <a:ext uri="{FF2B5EF4-FFF2-40B4-BE49-F238E27FC236}">
                  <a16:creationId xmlns:a16="http://schemas.microsoft.com/office/drawing/2014/main" id="{147B1088-B4C8-4274-BA12-EF468DBE8437}"/>
                </a:ext>
              </a:extLst>
            </p:cNvPr>
            <p:cNvSpPr>
              <a:spLocks/>
            </p:cNvSpPr>
            <p:nvPr/>
          </p:nvSpPr>
          <p:spPr bwMode="auto">
            <a:xfrm>
              <a:off x="2378" y="2840"/>
              <a:ext cx="147" cy="146"/>
            </a:xfrm>
            <a:custGeom>
              <a:avLst/>
              <a:gdLst>
                <a:gd name="T0" fmla="*/ 75 w 102"/>
                <a:gd name="T1" fmla="*/ 253 h 101"/>
                <a:gd name="T2" fmla="*/ 121 w 102"/>
                <a:gd name="T3" fmla="*/ 66 h 101"/>
                <a:gd name="T4" fmla="*/ 300 w 102"/>
                <a:gd name="T5" fmla="*/ 100 h 101"/>
                <a:gd name="T6" fmla="*/ 229 w 102"/>
                <a:gd name="T7" fmla="*/ 156 h 101"/>
                <a:gd name="T8" fmla="*/ 184 w 102"/>
                <a:gd name="T9" fmla="*/ 205 h 101"/>
                <a:gd name="T10" fmla="*/ 131 w 102"/>
                <a:gd name="T11" fmla="*/ 280 h 101"/>
                <a:gd name="T12" fmla="*/ 66 w 102"/>
                <a:gd name="T13" fmla="*/ 276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101">
                  <a:moveTo>
                    <a:pt x="25" y="84"/>
                  </a:moveTo>
                  <a:cubicBezTo>
                    <a:pt x="0" y="74"/>
                    <a:pt x="28" y="31"/>
                    <a:pt x="40" y="22"/>
                  </a:cubicBezTo>
                  <a:cubicBezTo>
                    <a:pt x="56" y="9"/>
                    <a:pt x="102" y="0"/>
                    <a:pt x="100" y="33"/>
                  </a:cubicBezTo>
                  <a:cubicBezTo>
                    <a:pt x="99" y="50"/>
                    <a:pt x="89" y="47"/>
                    <a:pt x="76" y="52"/>
                  </a:cubicBezTo>
                  <a:cubicBezTo>
                    <a:pt x="64" y="56"/>
                    <a:pt x="67" y="58"/>
                    <a:pt x="62" y="68"/>
                  </a:cubicBezTo>
                  <a:cubicBezTo>
                    <a:pt x="58" y="78"/>
                    <a:pt x="55" y="88"/>
                    <a:pt x="44" y="93"/>
                  </a:cubicBezTo>
                  <a:cubicBezTo>
                    <a:pt x="38" y="97"/>
                    <a:pt x="22" y="101"/>
                    <a:pt x="22" y="91"/>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3" name="Freeform 396">
              <a:extLst>
                <a:ext uri="{FF2B5EF4-FFF2-40B4-BE49-F238E27FC236}">
                  <a16:creationId xmlns:a16="http://schemas.microsoft.com/office/drawing/2014/main" id="{67DE48E4-1AF0-49E7-A83B-024A8D55257D}"/>
                </a:ext>
              </a:extLst>
            </p:cNvPr>
            <p:cNvSpPr>
              <a:spLocks/>
            </p:cNvSpPr>
            <p:nvPr/>
          </p:nvSpPr>
          <p:spPr bwMode="auto">
            <a:xfrm>
              <a:off x="2605" y="2731"/>
              <a:ext cx="238" cy="168"/>
            </a:xfrm>
            <a:custGeom>
              <a:avLst/>
              <a:gdLst>
                <a:gd name="T0" fmla="*/ 495 w 165"/>
                <a:gd name="T1" fmla="*/ 123 h 116"/>
                <a:gd name="T2" fmla="*/ 244 w 165"/>
                <a:gd name="T3" fmla="*/ 1 h 116"/>
                <a:gd name="T4" fmla="*/ 19 w 165"/>
                <a:gd name="T5" fmla="*/ 252 h 116"/>
                <a:gd name="T6" fmla="*/ 121 w 165"/>
                <a:gd name="T7" fmla="*/ 300 h 116"/>
                <a:gd name="T8" fmla="*/ 260 w 165"/>
                <a:gd name="T9" fmla="*/ 197 h 116"/>
                <a:gd name="T10" fmla="*/ 413 w 165"/>
                <a:gd name="T11" fmla="*/ 239 h 116"/>
                <a:gd name="T12" fmla="*/ 493 w 165"/>
                <a:gd name="T13" fmla="*/ 117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116">
                  <a:moveTo>
                    <a:pt x="165" y="41"/>
                  </a:moveTo>
                  <a:cubicBezTo>
                    <a:pt x="150" y="10"/>
                    <a:pt x="115" y="0"/>
                    <a:pt x="81" y="1"/>
                  </a:cubicBezTo>
                  <a:cubicBezTo>
                    <a:pt x="44" y="2"/>
                    <a:pt x="0" y="43"/>
                    <a:pt x="6" y="83"/>
                  </a:cubicBezTo>
                  <a:cubicBezTo>
                    <a:pt x="9" y="104"/>
                    <a:pt x="24" y="116"/>
                    <a:pt x="40" y="99"/>
                  </a:cubicBezTo>
                  <a:cubicBezTo>
                    <a:pt x="54" y="84"/>
                    <a:pt x="63" y="65"/>
                    <a:pt x="87" y="65"/>
                  </a:cubicBezTo>
                  <a:cubicBezTo>
                    <a:pt x="105" y="65"/>
                    <a:pt x="119" y="83"/>
                    <a:pt x="137" y="79"/>
                  </a:cubicBezTo>
                  <a:cubicBezTo>
                    <a:pt x="155" y="75"/>
                    <a:pt x="165" y="56"/>
                    <a:pt x="164" y="39"/>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4" name="Freeform 397">
              <a:extLst>
                <a:ext uri="{FF2B5EF4-FFF2-40B4-BE49-F238E27FC236}">
                  <a16:creationId xmlns:a16="http://schemas.microsoft.com/office/drawing/2014/main" id="{37EC8E15-22A6-45C9-AE2A-22840B15F7BC}"/>
                </a:ext>
              </a:extLst>
            </p:cNvPr>
            <p:cNvSpPr>
              <a:spLocks/>
            </p:cNvSpPr>
            <p:nvPr/>
          </p:nvSpPr>
          <p:spPr bwMode="auto">
            <a:xfrm>
              <a:off x="2177" y="2621"/>
              <a:ext cx="162" cy="130"/>
            </a:xfrm>
            <a:custGeom>
              <a:avLst/>
              <a:gdLst>
                <a:gd name="T0" fmla="*/ 285 w 112"/>
                <a:gd name="T1" fmla="*/ 94 h 90"/>
                <a:gd name="T2" fmla="*/ 56 w 112"/>
                <a:gd name="T3" fmla="*/ 224 h 90"/>
                <a:gd name="T4" fmla="*/ 149 w 112"/>
                <a:gd name="T5" fmla="*/ 215 h 90"/>
                <a:gd name="T6" fmla="*/ 239 w 112"/>
                <a:gd name="T7" fmla="*/ 192 h 90"/>
                <a:gd name="T8" fmla="*/ 327 w 112"/>
                <a:gd name="T9" fmla="*/ 170 h 90"/>
                <a:gd name="T10" fmla="*/ 299 w 112"/>
                <a:gd name="T11" fmla="*/ 103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90">
                  <a:moveTo>
                    <a:pt x="94" y="31"/>
                  </a:moveTo>
                  <a:cubicBezTo>
                    <a:pt x="76" y="0"/>
                    <a:pt x="0" y="44"/>
                    <a:pt x="19" y="74"/>
                  </a:cubicBezTo>
                  <a:cubicBezTo>
                    <a:pt x="29" y="90"/>
                    <a:pt x="39" y="79"/>
                    <a:pt x="49" y="71"/>
                  </a:cubicBezTo>
                  <a:cubicBezTo>
                    <a:pt x="59" y="64"/>
                    <a:pt x="66" y="64"/>
                    <a:pt x="79" y="64"/>
                  </a:cubicBezTo>
                  <a:cubicBezTo>
                    <a:pt x="89" y="65"/>
                    <a:pt x="102" y="69"/>
                    <a:pt x="108" y="57"/>
                  </a:cubicBezTo>
                  <a:cubicBezTo>
                    <a:pt x="112" y="49"/>
                    <a:pt x="106" y="39"/>
                    <a:pt x="99" y="34"/>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5" name="Freeform 398">
              <a:extLst>
                <a:ext uri="{FF2B5EF4-FFF2-40B4-BE49-F238E27FC236}">
                  <a16:creationId xmlns:a16="http://schemas.microsoft.com/office/drawing/2014/main" id="{11AEBF65-6CBA-432E-9C54-7D59F2FC3687}"/>
                </a:ext>
              </a:extLst>
            </p:cNvPr>
            <p:cNvSpPr>
              <a:spLocks/>
            </p:cNvSpPr>
            <p:nvPr/>
          </p:nvSpPr>
          <p:spPr bwMode="auto">
            <a:xfrm>
              <a:off x="1826" y="2615"/>
              <a:ext cx="250" cy="197"/>
            </a:xfrm>
            <a:custGeom>
              <a:avLst/>
              <a:gdLst>
                <a:gd name="T0" fmla="*/ 432 w 173"/>
                <a:gd name="T1" fmla="*/ 94 h 136"/>
                <a:gd name="T2" fmla="*/ 156 w 173"/>
                <a:gd name="T3" fmla="*/ 14 h 136"/>
                <a:gd name="T4" fmla="*/ 74 w 173"/>
                <a:gd name="T5" fmla="*/ 332 h 136"/>
                <a:gd name="T6" fmla="*/ 215 w 173"/>
                <a:gd name="T7" fmla="*/ 352 h 136"/>
                <a:gd name="T8" fmla="*/ 344 w 173"/>
                <a:gd name="T9" fmla="*/ 229 h 136"/>
                <a:gd name="T10" fmla="*/ 488 w 173"/>
                <a:gd name="T11" fmla="*/ 210 h 136"/>
                <a:gd name="T12" fmla="*/ 483 w 173"/>
                <a:gd name="T13" fmla="*/ 85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 h="136">
                  <a:moveTo>
                    <a:pt x="143" y="31"/>
                  </a:moveTo>
                  <a:cubicBezTo>
                    <a:pt x="138" y="4"/>
                    <a:pt x="72" y="0"/>
                    <a:pt x="52" y="5"/>
                  </a:cubicBezTo>
                  <a:cubicBezTo>
                    <a:pt x="11" y="17"/>
                    <a:pt x="0" y="78"/>
                    <a:pt x="24" y="109"/>
                  </a:cubicBezTo>
                  <a:cubicBezTo>
                    <a:pt x="37" y="126"/>
                    <a:pt x="57" y="136"/>
                    <a:pt x="71" y="116"/>
                  </a:cubicBezTo>
                  <a:cubicBezTo>
                    <a:pt x="86" y="97"/>
                    <a:pt x="83" y="72"/>
                    <a:pt x="114" y="75"/>
                  </a:cubicBezTo>
                  <a:cubicBezTo>
                    <a:pt x="132" y="77"/>
                    <a:pt x="147" y="83"/>
                    <a:pt x="162" y="69"/>
                  </a:cubicBezTo>
                  <a:cubicBezTo>
                    <a:pt x="173" y="58"/>
                    <a:pt x="172" y="38"/>
                    <a:pt x="160" y="28"/>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6" name="Freeform 399">
              <a:extLst>
                <a:ext uri="{FF2B5EF4-FFF2-40B4-BE49-F238E27FC236}">
                  <a16:creationId xmlns:a16="http://schemas.microsoft.com/office/drawing/2014/main" id="{1AEA8905-972B-4033-9A04-948B6A03F4F9}"/>
                </a:ext>
              </a:extLst>
            </p:cNvPr>
            <p:cNvSpPr>
              <a:spLocks/>
            </p:cNvSpPr>
            <p:nvPr/>
          </p:nvSpPr>
          <p:spPr bwMode="auto">
            <a:xfrm>
              <a:off x="1538" y="2474"/>
              <a:ext cx="236" cy="196"/>
            </a:xfrm>
            <a:custGeom>
              <a:avLst/>
              <a:gdLst>
                <a:gd name="T0" fmla="*/ 433 w 164"/>
                <a:gd name="T1" fmla="*/ 135 h 136"/>
                <a:gd name="T2" fmla="*/ 176 w 164"/>
                <a:gd name="T3" fmla="*/ 352 h 136"/>
                <a:gd name="T4" fmla="*/ 289 w 164"/>
                <a:gd name="T5" fmla="*/ 293 h 136"/>
                <a:gd name="T6" fmla="*/ 396 w 164"/>
                <a:gd name="T7" fmla="*/ 277 h 136"/>
                <a:gd name="T8" fmla="*/ 453 w 164"/>
                <a:gd name="T9" fmla="*/ 135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36">
                  <a:moveTo>
                    <a:pt x="145" y="45"/>
                  </a:moveTo>
                  <a:cubicBezTo>
                    <a:pt x="106" y="0"/>
                    <a:pt x="0" y="72"/>
                    <a:pt x="59" y="117"/>
                  </a:cubicBezTo>
                  <a:cubicBezTo>
                    <a:pt x="84" y="136"/>
                    <a:pt x="85" y="113"/>
                    <a:pt x="97" y="98"/>
                  </a:cubicBezTo>
                  <a:cubicBezTo>
                    <a:pt x="109" y="82"/>
                    <a:pt x="117" y="90"/>
                    <a:pt x="133" y="92"/>
                  </a:cubicBezTo>
                  <a:cubicBezTo>
                    <a:pt x="164" y="96"/>
                    <a:pt x="157" y="63"/>
                    <a:pt x="152" y="45"/>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7" name="Freeform 400">
              <a:extLst>
                <a:ext uri="{FF2B5EF4-FFF2-40B4-BE49-F238E27FC236}">
                  <a16:creationId xmlns:a16="http://schemas.microsoft.com/office/drawing/2014/main" id="{A597E687-4583-4CC0-883C-C0ABAA940967}"/>
                </a:ext>
              </a:extLst>
            </p:cNvPr>
            <p:cNvSpPr>
              <a:spLocks/>
            </p:cNvSpPr>
            <p:nvPr/>
          </p:nvSpPr>
          <p:spPr bwMode="auto">
            <a:xfrm>
              <a:off x="1769" y="2406"/>
              <a:ext cx="140" cy="125"/>
            </a:xfrm>
            <a:custGeom>
              <a:avLst/>
              <a:gdLst>
                <a:gd name="T0" fmla="*/ 212 w 97"/>
                <a:gd name="T1" fmla="*/ 75 h 87"/>
                <a:gd name="T2" fmla="*/ 55 w 97"/>
                <a:gd name="T3" fmla="*/ 68 h 87"/>
                <a:gd name="T4" fmla="*/ 9 w 97"/>
                <a:gd name="T5" fmla="*/ 171 h 87"/>
                <a:gd name="T6" fmla="*/ 84 w 97"/>
                <a:gd name="T7" fmla="*/ 256 h 87"/>
                <a:gd name="T8" fmla="*/ 147 w 97"/>
                <a:gd name="T9" fmla="*/ 178 h 87"/>
                <a:gd name="T10" fmla="*/ 222 w 97"/>
                <a:gd name="T11" fmla="*/ 181 h 87"/>
                <a:gd name="T12" fmla="*/ 238 w 97"/>
                <a:gd name="T13" fmla="*/ 6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87">
                  <a:moveTo>
                    <a:pt x="71" y="25"/>
                  </a:moveTo>
                  <a:cubicBezTo>
                    <a:pt x="66" y="0"/>
                    <a:pt x="30" y="11"/>
                    <a:pt x="18" y="23"/>
                  </a:cubicBezTo>
                  <a:cubicBezTo>
                    <a:pt x="10" y="32"/>
                    <a:pt x="0" y="45"/>
                    <a:pt x="3" y="58"/>
                  </a:cubicBezTo>
                  <a:cubicBezTo>
                    <a:pt x="4" y="67"/>
                    <a:pt x="17" y="87"/>
                    <a:pt x="28" y="86"/>
                  </a:cubicBezTo>
                  <a:cubicBezTo>
                    <a:pt x="41" y="85"/>
                    <a:pt x="39" y="65"/>
                    <a:pt x="49" y="60"/>
                  </a:cubicBezTo>
                  <a:cubicBezTo>
                    <a:pt x="57" y="56"/>
                    <a:pt x="66" y="62"/>
                    <a:pt x="74" y="61"/>
                  </a:cubicBezTo>
                  <a:cubicBezTo>
                    <a:pt x="97" y="61"/>
                    <a:pt x="96" y="34"/>
                    <a:pt x="79" y="22"/>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8" name="Freeform 401">
              <a:extLst>
                <a:ext uri="{FF2B5EF4-FFF2-40B4-BE49-F238E27FC236}">
                  <a16:creationId xmlns:a16="http://schemas.microsoft.com/office/drawing/2014/main" id="{AF04B851-5F5D-43AA-8ADC-A8EE6A5F0BA5}"/>
                </a:ext>
              </a:extLst>
            </p:cNvPr>
            <p:cNvSpPr>
              <a:spLocks/>
            </p:cNvSpPr>
            <p:nvPr/>
          </p:nvSpPr>
          <p:spPr bwMode="auto">
            <a:xfrm>
              <a:off x="1377" y="2544"/>
              <a:ext cx="140" cy="178"/>
            </a:xfrm>
            <a:custGeom>
              <a:avLst/>
              <a:gdLst>
                <a:gd name="T0" fmla="*/ 267 w 97"/>
                <a:gd name="T1" fmla="*/ 42 h 123"/>
                <a:gd name="T2" fmla="*/ 89 w 97"/>
                <a:gd name="T3" fmla="*/ 67 h 123"/>
                <a:gd name="T4" fmla="*/ 13 w 97"/>
                <a:gd name="T5" fmla="*/ 149 h 123"/>
                <a:gd name="T6" fmla="*/ 52 w 97"/>
                <a:gd name="T7" fmla="*/ 285 h 123"/>
                <a:gd name="T8" fmla="*/ 202 w 97"/>
                <a:gd name="T9" fmla="*/ 164 h 123"/>
                <a:gd name="T10" fmla="*/ 279 w 97"/>
                <a:gd name="T11" fmla="*/ 117 h 123"/>
                <a:gd name="T12" fmla="*/ 273 w 97"/>
                <a:gd name="T13" fmla="*/ 61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123">
                  <a:moveTo>
                    <a:pt x="89" y="14"/>
                  </a:moveTo>
                  <a:cubicBezTo>
                    <a:pt x="70" y="0"/>
                    <a:pt x="47" y="10"/>
                    <a:pt x="30" y="22"/>
                  </a:cubicBezTo>
                  <a:cubicBezTo>
                    <a:pt x="20" y="29"/>
                    <a:pt x="8" y="38"/>
                    <a:pt x="4" y="49"/>
                  </a:cubicBezTo>
                  <a:cubicBezTo>
                    <a:pt x="0" y="61"/>
                    <a:pt x="8" y="85"/>
                    <a:pt x="17" y="94"/>
                  </a:cubicBezTo>
                  <a:cubicBezTo>
                    <a:pt x="50" y="123"/>
                    <a:pt x="49" y="64"/>
                    <a:pt x="67" y="54"/>
                  </a:cubicBezTo>
                  <a:cubicBezTo>
                    <a:pt x="77" y="49"/>
                    <a:pt x="88" y="52"/>
                    <a:pt x="93" y="39"/>
                  </a:cubicBezTo>
                  <a:cubicBezTo>
                    <a:pt x="97" y="32"/>
                    <a:pt x="97" y="26"/>
                    <a:pt x="91" y="20"/>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19" name="Freeform 402">
              <a:extLst>
                <a:ext uri="{FF2B5EF4-FFF2-40B4-BE49-F238E27FC236}">
                  <a16:creationId xmlns:a16="http://schemas.microsoft.com/office/drawing/2014/main" id="{0AABF202-DE6C-4AF0-9064-54C08427D446}"/>
                </a:ext>
              </a:extLst>
            </p:cNvPr>
            <p:cNvSpPr>
              <a:spLocks/>
            </p:cNvSpPr>
            <p:nvPr/>
          </p:nvSpPr>
          <p:spPr bwMode="auto">
            <a:xfrm>
              <a:off x="1906" y="2950"/>
              <a:ext cx="179" cy="184"/>
            </a:xfrm>
            <a:custGeom>
              <a:avLst/>
              <a:gdLst>
                <a:gd name="T0" fmla="*/ 332 w 124"/>
                <a:gd name="T1" fmla="*/ 29 h 127"/>
                <a:gd name="T2" fmla="*/ 74 w 124"/>
                <a:gd name="T3" fmla="*/ 59 h 127"/>
                <a:gd name="T4" fmla="*/ 88 w 124"/>
                <a:gd name="T5" fmla="*/ 332 h 127"/>
                <a:gd name="T6" fmla="*/ 230 w 124"/>
                <a:gd name="T7" fmla="*/ 317 h 127"/>
                <a:gd name="T8" fmla="*/ 238 w 124"/>
                <a:gd name="T9" fmla="*/ 219 h 127"/>
                <a:gd name="T10" fmla="*/ 290 w 124"/>
                <a:gd name="T11" fmla="*/ 188 h 127"/>
                <a:gd name="T12" fmla="*/ 372 w 124"/>
                <a:gd name="T13" fmla="*/ 97 h 127"/>
                <a:gd name="T14" fmla="*/ 344 w 124"/>
                <a:gd name="T15" fmla="*/ 48 h 1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4" h="127">
                  <a:moveTo>
                    <a:pt x="110" y="10"/>
                  </a:moveTo>
                  <a:cubicBezTo>
                    <a:pt x="88" y="0"/>
                    <a:pt x="43" y="0"/>
                    <a:pt x="24" y="19"/>
                  </a:cubicBezTo>
                  <a:cubicBezTo>
                    <a:pt x="0" y="42"/>
                    <a:pt x="7" y="89"/>
                    <a:pt x="29" y="109"/>
                  </a:cubicBezTo>
                  <a:cubicBezTo>
                    <a:pt x="44" y="123"/>
                    <a:pt x="69" y="127"/>
                    <a:pt x="76" y="104"/>
                  </a:cubicBezTo>
                  <a:cubicBezTo>
                    <a:pt x="79" y="94"/>
                    <a:pt x="75" y="81"/>
                    <a:pt x="79" y="72"/>
                  </a:cubicBezTo>
                  <a:cubicBezTo>
                    <a:pt x="84" y="63"/>
                    <a:pt x="88" y="65"/>
                    <a:pt x="96" y="62"/>
                  </a:cubicBezTo>
                  <a:cubicBezTo>
                    <a:pt x="110" y="57"/>
                    <a:pt x="124" y="48"/>
                    <a:pt x="124" y="32"/>
                  </a:cubicBezTo>
                  <a:cubicBezTo>
                    <a:pt x="124" y="24"/>
                    <a:pt x="122" y="13"/>
                    <a:pt x="114" y="16"/>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0" name="Freeform 403">
              <a:extLst>
                <a:ext uri="{FF2B5EF4-FFF2-40B4-BE49-F238E27FC236}">
                  <a16:creationId xmlns:a16="http://schemas.microsoft.com/office/drawing/2014/main" id="{93779ABF-E60C-4D2D-9730-0DB0069CF911}"/>
                </a:ext>
              </a:extLst>
            </p:cNvPr>
            <p:cNvSpPr>
              <a:spLocks/>
            </p:cNvSpPr>
            <p:nvPr/>
          </p:nvSpPr>
          <p:spPr bwMode="auto">
            <a:xfrm>
              <a:off x="1670" y="3105"/>
              <a:ext cx="164" cy="118"/>
            </a:xfrm>
            <a:custGeom>
              <a:avLst/>
              <a:gdLst>
                <a:gd name="T0" fmla="*/ 229 w 113"/>
                <a:gd name="T1" fmla="*/ 24 h 82"/>
                <a:gd name="T2" fmla="*/ 83 w 113"/>
                <a:gd name="T3" fmla="*/ 95 h 82"/>
                <a:gd name="T4" fmla="*/ 83 w 113"/>
                <a:gd name="T5" fmla="*/ 242 h 82"/>
                <a:gd name="T6" fmla="*/ 164 w 113"/>
                <a:gd name="T7" fmla="*/ 176 h 82"/>
                <a:gd name="T8" fmla="*/ 286 w 113"/>
                <a:gd name="T9" fmla="*/ 137 h 82"/>
                <a:gd name="T10" fmla="*/ 219 w 113"/>
                <a:gd name="T11" fmla="*/ 2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82">
                  <a:moveTo>
                    <a:pt x="75" y="8"/>
                  </a:moveTo>
                  <a:cubicBezTo>
                    <a:pt x="54" y="7"/>
                    <a:pt x="40" y="15"/>
                    <a:pt x="27" y="32"/>
                  </a:cubicBezTo>
                  <a:cubicBezTo>
                    <a:pt x="20" y="42"/>
                    <a:pt x="0" y="82"/>
                    <a:pt x="27" y="81"/>
                  </a:cubicBezTo>
                  <a:cubicBezTo>
                    <a:pt x="39" y="80"/>
                    <a:pt x="44" y="63"/>
                    <a:pt x="54" y="59"/>
                  </a:cubicBezTo>
                  <a:cubicBezTo>
                    <a:pt x="66" y="52"/>
                    <a:pt x="83" y="57"/>
                    <a:pt x="94" y="46"/>
                  </a:cubicBezTo>
                  <a:cubicBezTo>
                    <a:pt x="113" y="28"/>
                    <a:pt x="98" y="0"/>
                    <a:pt x="72" y="7"/>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1" name="Freeform 404">
              <a:extLst>
                <a:ext uri="{FF2B5EF4-FFF2-40B4-BE49-F238E27FC236}">
                  <a16:creationId xmlns:a16="http://schemas.microsoft.com/office/drawing/2014/main" id="{192A8848-1122-4411-95BA-1BDE98818DCE}"/>
                </a:ext>
              </a:extLst>
            </p:cNvPr>
            <p:cNvSpPr>
              <a:spLocks/>
            </p:cNvSpPr>
            <p:nvPr/>
          </p:nvSpPr>
          <p:spPr bwMode="auto">
            <a:xfrm>
              <a:off x="2592" y="1693"/>
              <a:ext cx="177" cy="155"/>
            </a:xfrm>
            <a:custGeom>
              <a:avLst/>
              <a:gdLst>
                <a:gd name="T0" fmla="*/ 83 w 123"/>
                <a:gd name="T1" fmla="*/ 262 h 107"/>
                <a:gd name="T2" fmla="*/ 360 w 123"/>
                <a:gd name="T3" fmla="*/ 197 h 107"/>
                <a:gd name="T4" fmla="*/ 334 w 123"/>
                <a:gd name="T5" fmla="*/ 271 h 107"/>
                <a:gd name="T6" fmla="*/ 237 w 123"/>
                <a:gd name="T7" fmla="*/ 249 h 107"/>
                <a:gd name="T8" fmla="*/ 178 w 123"/>
                <a:gd name="T9" fmla="*/ 290 h 107"/>
                <a:gd name="T10" fmla="*/ 109 w 123"/>
                <a:gd name="T11" fmla="*/ 29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107">
                  <a:moveTo>
                    <a:pt x="28" y="86"/>
                  </a:moveTo>
                  <a:cubicBezTo>
                    <a:pt x="0" y="37"/>
                    <a:pt x="111" y="0"/>
                    <a:pt x="121" y="65"/>
                  </a:cubicBezTo>
                  <a:cubicBezTo>
                    <a:pt x="123" y="74"/>
                    <a:pt x="122" y="85"/>
                    <a:pt x="112" y="89"/>
                  </a:cubicBezTo>
                  <a:cubicBezTo>
                    <a:pt x="102" y="93"/>
                    <a:pt x="92" y="83"/>
                    <a:pt x="80" y="82"/>
                  </a:cubicBezTo>
                  <a:cubicBezTo>
                    <a:pt x="64" y="82"/>
                    <a:pt x="71" y="84"/>
                    <a:pt x="60" y="95"/>
                  </a:cubicBezTo>
                  <a:cubicBezTo>
                    <a:pt x="51" y="104"/>
                    <a:pt x="48" y="107"/>
                    <a:pt x="37" y="95"/>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2" name="Freeform 405">
              <a:extLst>
                <a:ext uri="{FF2B5EF4-FFF2-40B4-BE49-F238E27FC236}">
                  <a16:creationId xmlns:a16="http://schemas.microsoft.com/office/drawing/2014/main" id="{D4DE0FEF-ACEB-4CF6-8FAF-86DCFA18D95E}"/>
                </a:ext>
              </a:extLst>
            </p:cNvPr>
            <p:cNvSpPr>
              <a:spLocks/>
            </p:cNvSpPr>
            <p:nvPr/>
          </p:nvSpPr>
          <p:spPr bwMode="auto">
            <a:xfrm>
              <a:off x="2062" y="1609"/>
              <a:ext cx="190" cy="165"/>
            </a:xfrm>
            <a:custGeom>
              <a:avLst/>
              <a:gdLst>
                <a:gd name="T0" fmla="*/ 24 w 132"/>
                <a:gd name="T1" fmla="*/ 224 h 114"/>
                <a:gd name="T2" fmla="*/ 381 w 132"/>
                <a:gd name="T3" fmla="*/ 201 h 114"/>
                <a:gd name="T4" fmla="*/ 325 w 132"/>
                <a:gd name="T5" fmla="*/ 276 h 114"/>
                <a:gd name="T6" fmla="*/ 212 w 132"/>
                <a:gd name="T7" fmla="*/ 237 h 114"/>
                <a:gd name="T8" fmla="*/ 53 w 132"/>
                <a:gd name="T9" fmla="*/ 23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4">
                  <a:moveTo>
                    <a:pt x="8" y="74"/>
                  </a:moveTo>
                  <a:cubicBezTo>
                    <a:pt x="0" y="15"/>
                    <a:pt x="132" y="0"/>
                    <a:pt x="128" y="66"/>
                  </a:cubicBezTo>
                  <a:cubicBezTo>
                    <a:pt x="127" y="78"/>
                    <a:pt x="123" y="88"/>
                    <a:pt x="109" y="91"/>
                  </a:cubicBezTo>
                  <a:cubicBezTo>
                    <a:pt x="94" y="93"/>
                    <a:pt x="86" y="78"/>
                    <a:pt x="71" y="78"/>
                  </a:cubicBezTo>
                  <a:cubicBezTo>
                    <a:pt x="56" y="78"/>
                    <a:pt x="25" y="114"/>
                    <a:pt x="18" y="76"/>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3" name="Freeform 406">
              <a:extLst>
                <a:ext uri="{FF2B5EF4-FFF2-40B4-BE49-F238E27FC236}">
                  <a16:creationId xmlns:a16="http://schemas.microsoft.com/office/drawing/2014/main" id="{82820C2A-7282-4EC7-A3D0-36FB8F736446}"/>
                </a:ext>
              </a:extLst>
            </p:cNvPr>
            <p:cNvSpPr>
              <a:spLocks/>
            </p:cNvSpPr>
            <p:nvPr/>
          </p:nvSpPr>
          <p:spPr bwMode="auto">
            <a:xfrm>
              <a:off x="2277" y="2314"/>
              <a:ext cx="147" cy="73"/>
            </a:xfrm>
            <a:custGeom>
              <a:avLst/>
              <a:gdLst>
                <a:gd name="T0" fmla="*/ 81 w 102"/>
                <a:gd name="T1" fmla="*/ 130 h 50"/>
                <a:gd name="T2" fmla="*/ 33 w 102"/>
                <a:gd name="T3" fmla="*/ 34 h 50"/>
                <a:gd name="T4" fmla="*/ 170 w 102"/>
                <a:gd name="T5" fmla="*/ 0 h 50"/>
                <a:gd name="T6" fmla="*/ 66 w 102"/>
                <a:gd name="T7" fmla="*/ 134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50">
                  <a:moveTo>
                    <a:pt x="27" y="42"/>
                  </a:moveTo>
                  <a:cubicBezTo>
                    <a:pt x="10" y="50"/>
                    <a:pt x="0" y="23"/>
                    <a:pt x="11" y="11"/>
                  </a:cubicBezTo>
                  <a:cubicBezTo>
                    <a:pt x="20" y="1"/>
                    <a:pt x="44" y="0"/>
                    <a:pt x="57" y="0"/>
                  </a:cubicBezTo>
                  <a:cubicBezTo>
                    <a:pt x="102" y="0"/>
                    <a:pt x="42" y="46"/>
                    <a:pt x="22" y="43"/>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4" name="Freeform 407">
              <a:extLst>
                <a:ext uri="{FF2B5EF4-FFF2-40B4-BE49-F238E27FC236}">
                  <a16:creationId xmlns:a16="http://schemas.microsoft.com/office/drawing/2014/main" id="{281A10E4-1831-44F0-B0C1-CAA952272D5E}"/>
                </a:ext>
              </a:extLst>
            </p:cNvPr>
            <p:cNvSpPr>
              <a:spLocks/>
            </p:cNvSpPr>
            <p:nvPr/>
          </p:nvSpPr>
          <p:spPr bwMode="auto">
            <a:xfrm>
              <a:off x="4745" y="1226"/>
              <a:ext cx="156" cy="158"/>
            </a:xfrm>
            <a:custGeom>
              <a:avLst/>
              <a:gdLst>
                <a:gd name="T0" fmla="*/ 62 w 108"/>
                <a:gd name="T1" fmla="*/ 262 h 109"/>
                <a:gd name="T2" fmla="*/ 324 w 108"/>
                <a:gd name="T3" fmla="*/ 155 h 109"/>
                <a:gd name="T4" fmla="*/ 299 w 108"/>
                <a:gd name="T5" fmla="*/ 244 h 109"/>
                <a:gd name="T6" fmla="*/ 217 w 108"/>
                <a:gd name="T7" fmla="*/ 235 h 109"/>
                <a:gd name="T8" fmla="*/ 81 w 108"/>
                <a:gd name="T9" fmla="*/ 265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9">
                  <a:moveTo>
                    <a:pt x="21" y="86"/>
                  </a:moveTo>
                  <a:cubicBezTo>
                    <a:pt x="0" y="47"/>
                    <a:pt x="95" y="0"/>
                    <a:pt x="107" y="51"/>
                  </a:cubicBezTo>
                  <a:cubicBezTo>
                    <a:pt x="108" y="60"/>
                    <a:pt x="108" y="75"/>
                    <a:pt x="99" y="80"/>
                  </a:cubicBezTo>
                  <a:cubicBezTo>
                    <a:pt x="89" y="84"/>
                    <a:pt x="81" y="74"/>
                    <a:pt x="72" y="77"/>
                  </a:cubicBezTo>
                  <a:cubicBezTo>
                    <a:pt x="55" y="82"/>
                    <a:pt x="45" y="109"/>
                    <a:pt x="27" y="87"/>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5" name="Freeform 408">
              <a:extLst>
                <a:ext uri="{FF2B5EF4-FFF2-40B4-BE49-F238E27FC236}">
                  <a16:creationId xmlns:a16="http://schemas.microsoft.com/office/drawing/2014/main" id="{B52AF7AE-3956-440E-8177-F1816AD7B816}"/>
                </a:ext>
              </a:extLst>
            </p:cNvPr>
            <p:cNvSpPr>
              <a:spLocks/>
            </p:cNvSpPr>
            <p:nvPr/>
          </p:nvSpPr>
          <p:spPr bwMode="auto">
            <a:xfrm>
              <a:off x="4584" y="1275"/>
              <a:ext cx="153" cy="93"/>
            </a:xfrm>
            <a:custGeom>
              <a:avLst/>
              <a:gdLst>
                <a:gd name="T0" fmla="*/ 0 w 106"/>
                <a:gd name="T1" fmla="*/ 131 h 64"/>
                <a:gd name="T2" fmla="*/ 267 w 106"/>
                <a:gd name="T3" fmla="*/ 157 h 64"/>
                <a:gd name="T4" fmla="*/ 204 w 106"/>
                <a:gd name="T5" fmla="*/ 177 h 64"/>
                <a:gd name="T6" fmla="*/ 128 w 106"/>
                <a:gd name="T7" fmla="*/ 182 h 64"/>
                <a:gd name="T8" fmla="*/ 14 w 106"/>
                <a:gd name="T9" fmla="*/ 13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64">
                  <a:moveTo>
                    <a:pt x="0" y="43"/>
                  </a:moveTo>
                  <a:cubicBezTo>
                    <a:pt x="13" y="0"/>
                    <a:pt x="106" y="4"/>
                    <a:pt x="89" y="51"/>
                  </a:cubicBezTo>
                  <a:cubicBezTo>
                    <a:pt x="85" y="63"/>
                    <a:pt x="79" y="61"/>
                    <a:pt x="68" y="58"/>
                  </a:cubicBezTo>
                  <a:cubicBezTo>
                    <a:pt x="54" y="54"/>
                    <a:pt x="56" y="55"/>
                    <a:pt x="43" y="59"/>
                  </a:cubicBezTo>
                  <a:cubicBezTo>
                    <a:pt x="28" y="64"/>
                    <a:pt x="13" y="58"/>
                    <a:pt x="5" y="45"/>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6" name="Freeform 409">
              <a:extLst>
                <a:ext uri="{FF2B5EF4-FFF2-40B4-BE49-F238E27FC236}">
                  <a16:creationId xmlns:a16="http://schemas.microsoft.com/office/drawing/2014/main" id="{7817B869-C81B-4B96-A38D-F667DEB8A52D}"/>
                </a:ext>
              </a:extLst>
            </p:cNvPr>
            <p:cNvSpPr>
              <a:spLocks/>
            </p:cNvSpPr>
            <p:nvPr/>
          </p:nvSpPr>
          <p:spPr bwMode="auto">
            <a:xfrm>
              <a:off x="4827" y="1361"/>
              <a:ext cx="154" cy="176"/>
            </a:xfrm>
            <a:custGeom>
              <a:avLst/>
              <a:gdLst>
                <a:gd name="T0" fmla="*/ 9 w 107"/>
                <a:gd name="T1" fmla="*/ 306 h 122"/>
                <a:gd name="T2" fmla="*/ 171 w 107"/>
                <a:gd name="T3" fmla="*/ 36 h 122"/>
                <a:gd name="T4" fmla="*/ 259 w 107"/>
                <a:gd name="T5" fmla="*/ 123 h 122"/>
                <a:gd name="T6" fmla="*/ 170 w 107"/>
                <a:gd name="T7" fmla="*/ 198 h 122"/>
                <a:gd name="T8" fmla="*/ 131 w 107"/>
                <a:gd name="T9" fmla="*/ 310 h 122"/>
                <a:gd name="T10" fmla="*/ 19 w 107"/>
                <a:gd name="T11" fmla="*/ 314 h 1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22">
                  <a:moveTo>
                    <a:pt x="3" y="102"/>
                  </a:moveTo>
                  <a:cubicBezTo>
                    <a:pt x="0" y="71"/>
                    <a:pt x="31" y="26"/>
                    <a:pt x="58" y="12"/>
                  </a:cubicBezTo>
                  <a:cubicBezTo>
                    <a:pt x="81" y="0"/>
                    <a:pt x="107" y="17"/>
                    <a:pt x="87" y="41"/>
                  </a:cubicBezTo>
                  <a:cubicBezTo>
                    <a:pt x="78" y="51"/>
                    <a:pt x="64" y="55"/>
                    <a:pt x="57" y="66"/>
                  </a:cubicBezTo>
                  <a:cubicBezTo>
                    <a:pt x="50" y="78"/>
                    <a:pt x="51" y="92"/>
                    <a:pt x="44" y="103"/>
                  </a:cubicBezTo>
                  <a:cubicBezTo>
                    <a:pt x="34" y="121"/>
                    <a:pt x="15" y="122"/>
                    <a:pt x="6" y="105"/>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7" name="Freeform 410">
              <a:extLst>
                <a:ext uri="{FF2B5EF4-FFF2-40B4-BE49-F238E27FC236}">
                  <a16:creationId xmlns:a16="http://schemas.microsoft.com/office/drawing/2014/main" id="{169D0096-DA01-4B2E-A421-AFFC10109E14}"/>
                </a:ext>
              </a:extLst>
            </p:cNvPr>
            <p:cNvSpPr>
              <a:spLocks/>
            </p:cNvSpPr>
            <p:nvPr/>
          </p:nvSpPr>
          <p:spPr bwMode="auto">
            <a:xfrm>
              <a:off x="4675" y="1442"/>
              <a:ext cx="117" cy="89"/>
            </a:xfrm>
            <a:custGeom>
              <a:avLst/>
              <a:gdLst>
                <a:gd name="T0" fmla="*/ 20 w 81"/>
                <a:gd name="T1" fmla="*/ 49 h 62"/>
                <a:gd name="T2" fmla="*/ 175 w 81"/>
                <a:gd name="T3" fmla="*/ 42 h 62"/>
                <a:gd name="T4" fmla="*/ 205 w 81"/>
                <a:gd name="T5" fmla="*/ 165 h 62"/>
                <a:gd name="T6" fmla="*/ 108 w 81"/>
                <a:gd name="T7" fmla="*/ 86 h 62"/>
                <a:gd name="T8" fmla="*/ 27 w 81"/>
                <a:gd name="T9" fmla="*/ 49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2">
                  <a:moveTo>
                    <a:pt x="7" y="17"/>
                  </a:moveTo>
                  <a:cubicBezTo>
                    <a:pt x="27" y="13"/>
                    <a:pt x="39" y="0"/>
                    <a:pt x="58" y="14"/>
                  </a:cubicBezTo>
                  <a:cubicBezTo>
                    <a:pt x="65" y="19"/>
                    <a:pt x="81" y="50"/>
                    <a:pt x="68" y="56"/>
                  </a:cubicBezTo>
                  <a:cubicBezTo>
                    <a:pt x="57" y="62"/>
                    <a:pt x="46" y="33"/>
                    <a:pt x="36" y="29"/>
                  </a:cubicBezTo>
                  <a:cubicBezTo>
                    <a:pt x="31" y="27"/>
                    <a:pt x="0" y="28"/>
                    <a:pt x="9" y="17"/>
                  </a:cubicBezTo>
                </a:path>
              </a:pathLst>
            </a:custGeom>
            <a:solidFill>
              <a:srgbClr val="9E30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8" name="Freeform 411">
              <a:extLst>
                <a:ext uri="{FF2B5EF4-FFF2-40B4-BE49-F238E27FC236}">
                  <a16:creationId xmlns:a16="http://schemas.microsoft.com/office/drawing/2014/main" id="{3945C283-7820-4158-A175-66747E9FDB8C}"/>
                </a:ext>
              </a:extLst>
            </p:cNvPr>
            <p:cNvSpPr>
              <a:spLocks/>
            </p:cNvSpPr>
            <p:nvPr/>
          </p:nvSpPr>
          <p:spPr bwMode="auto">
            <a:xfrm>
              <a:off x="2372" y="2158"/>
              <a:ext cx="215" cy="88"/>
            </a:xfrm>
            <a:custGeom>
              <a:avLst/>
              <a:gdLst>
                <a:gd name="T0" fmla="*/ 6 w 149"/>
                <a:gd name="T1" fmla="*/ 75 h 61"/>
                <a:gd name="T2" fmla="*/ 447 w 149"/>
                <a:gd name="T3" fmla="*/ 0 h 61"/>
                <a:gd name="T4" fmla="*/ 208 w 149"/>
                <a:gd name="T5" fmla="*/ 169 h 61"/>
                <a:gd name="T6" fmla="*/ 79 w 149"/>
                <a:gd name="T7" fmla="*/ 141 h 61"/>
                <a:gd name="T8" fmla="*/ 0 w 149"/>
                <a:gd name="T9" fmla="*/ 84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61">
                  <a:moveTo>
                    <a:pt x="2" y="25"/>
                  </a:moveTo>
                  <a:cubicBezTo>
                    <a:pt x="46" y="61"/>
                    <a:pt x="115" y="39"/>
                    <a:pt x="149" y="0"/>
                  </a:cubicBezTo>
                  <a:cubicBezTo>
                    <a:pt x="141" y="34"/>
                    <a:pt x="100" y="52"/>
                    <a:pt x="69" y="56"/>
                  </a:cubicBezTo>
                  <a:cubicBezTo>
                    <a:pt x="56" y="58"/>
                    <a:pt x="38" y="52"/>
                    <a:pt x="26" y="47"/>
                  </a:cubicBezTo>
                  <a:cubicBezTo>
                    <a:pt x="17" y="42"/>
                    <a:pt x="9" y="31"/>
                    <a:pt x="0" y="28"/>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29" name="Freeform 412">
              <a:extLst>
                <a:ext uri="{FF2B5EF4-FFF2-40B4-BE49-F238E27FC236}">
                  <a16:creationId xmlns:a16="http://schemas.microsoft.com/office/drawing/2014/main" id="{792DB0EE-E3E8-4C77-9075-9CFA1CBCC862}"/>
                </a:ext>
              </a:extLst>
            </p:cNvPr>
            <p:cNvSpPr>
              <a:spLocks/>
            </p:cNvSpPr>
            <p:nvPr/>
          </p:nvSpPr>
          <p:spPr bwMode="auto">
            <a:xfrm>
              <a:off x="2029" y="2021"/>
              <a:ext cx="209" cy="127"/>
            </a:xfrm>
            <a:custGeom>
              <a:avLst/>
              <a:gdLst>
                <a:gd name="T0" fmla="*/ 1 w 145"/>
                <a:gd name="T1" fmla="*/ 0 h 88"/>
                <a:gd name="T2" fmla="*/ 203 w 145"/>
                <a:gd name="T3" fmla="*/ 196 h 88"/>
                <a:gd name="T4" fmla="*/ 434 w 145"/>
                <a:gd name="T5" fmla="*/ 169 h 88"/>
                <a:gd name="T6" fmla="*/ 159 w 145"/>
                <a:gd name="T7" fmla="*/ 216 h 88"/>
                <a:gd name="T8" fmla="*/ 6 w 145"/>
                <a:gd name="T9" fmla="*/ 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88">
                  <a:moveTo>
                    <a:pt x="1" y="0"/>
                  </a:moveTo>
                  <a:cubicBezTo>
                    <a:pt x="0" y="28"/>
                    <a:pt x="46" y="56"/>
                    <a:pt x="68" y="65"/>
                  </a:cubicBezTo>
                  <a:cubicBezTo>
                    <a:pt x="87" y="73"/>
                    <a:pt x="131" y="75"/>
                    <a:pt x="145" y="56"/>
                  </a:cubicBezTo>
                  <a:cubicBezTo>
                    <a:pt x="139" y="88"/>
                    <a:pt x="74" y="85"/>
                    <a:pt x="53" y="72"/>
                  </a:cubicBezTo>
                  <a:cubicBezTo>
                    <a:pt x="29" y="57"/>
                    <a:pt x="14" y="26"/>
                    <a:pt x="2" y="2"/>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0" name="Freeform 413">
              <a:extLst>
                <a:ext uri="{FF2B5EF4-FFF2-40B4-BE49-F238E27FC236}">
                  <a16:creationId xmlns:a16="http://schemas.microsoft.com/office/drawing/2014/main" id="{F44F794F-FE06-49A1-A873-EBD3963E275B}"/>
                </a:ext>
              </a:extLst>
            </p:cNvPr>
            <p:cNvSpPr>
              <a:spLocks/>
            </p:cNvSpPr>
            <p:nvPr/>
          </p:nvSpPr>
          <p:spPr bwMode="auto">
            <a:xfrm>
              <a:off x="2798" y="2064"/>
              <a:ext cx="158" cy="172"/>
            </a:xfrm>
            <a:custGeom>
              <a:avLst/>
              <a:gdLst>
                <a:gd name="T0" fmla="*/ 6 w 109"/>
                <a:gd name="T1" fmla="*/ 117 h 119"/>
                <a:gd name="T2" fmla="*/ 313 w 109"/>
                <a:gd name="T3" fmla="*/ 160 h 119"/>
                <a:gd name="T4" fmla="*/ 219 w 109"/>
                <a:gd name="T5" fmla="*/ 360 h 119"/>
                <a:gd name="T6" fmla="*/ 290 w 109"/>
                <a:gd name="T7" fmla="*/ 224 h 119"/>
                <a:gd name="T8" fmla="*/ 204 w 109"/>
                <a:gd name="T9" fmla="*/ 108 h 119"/>
                <a:gd name="T10" fmla="*/ 0 w 109"/>
                <a:gd name="T11" fmla="*/ 108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19">
                  <a:moveTo>
                    <a:pt x="2" y="39"/>
                  </a:moveTo>
                  <a:cubicBezTo>
                    <a:pt x="27" y="0"/>
                    <a:pt x="89" y="10"/>
                    <a:pt x="103" y="53"/>
                  </a:cubicBezTo>
                  <a:cubicBezTo>
                    <a:pt x="109" y="75"/>
                    <a:pt x="97" y="113"/>
                    <a:pt x="72" y="119"/>
                  </a:cubicBezTo>
                  <a:cubicBezTo>
                    <a:pt x="81" y="106"/>
                    <a:pt x="95" y="91"/>
                    <a:pt x="95" y="74"/>
                  </a:cubicBezTo>
                  <a:cubicBezTo>
                    <a:pt x="94" y="55"/>
                    <a:pt x="82" y="44"/>
                    <a:pt x="67" y="36"/>
                  </a:cubicBezTo>
                  <a:cubicBezTo>
                    <a:pt x="46" y="25"/>
                    <a:pt x="20" y="20"/>
                    <a:pt x="0" y="36"/>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1" name="Freeform 414">
              <a:extLst>
                <a:ext uri="{FF2B5EF4-FFF2-40B4-BE49-F238E27FC236}">
                  <a16:creationId xmlns:a16="http://schemas.microsoft.com/office/drawing/2014/main" id="{A9C6BF21-0277-4A6A-97BA-E3A69C3955F0}"/>
                </a:ext>
              </a:extLst>
            </p:cNvPr>
            <p:cNvSpPr>
              <a:spLocks/>
            </p:cNvSpPr>
            <p:nvPr/>
          </p:nvSpPr>
          <p:spPr bwMode="auto">
            <a:xfrm>
              <a:off x="2647" y="1838"/>
              <a:ext cx="131" cy="62"/>
            </a:xfrm>
            <a:custGeom>
              <a:avLst/>
              <a:gdLst>
                <a:gd name="T0" fmla="*/ 1 w 91"/>
                <a:gd name="T1" fmla="*/ 66 h 43"/>
                <a:gd name="T2" fmla="*/ 161 w 91"/>
                <a:gd name="T3" fmla="*/ 99 h 43"/>
                <a:gd name="T4" fmla="*/ 250 w 91"/>
                <a:gd name="T5" fmla="*/ 0 h 43"/>
                <a:gd name="T6" fmla="*/ 236 w 91"/>
                <a:gd name="T7" fmla="*/ 99 h 43"/>
                <a:gd name="T8" fmla="*/ 122 w 91"/>
                <a:gd name="T9" fmla="*/ 128 h 43"/>
                <a:gd name="T10" fmla="*/ 1 w 91"/>
                <a:gd name="T11" fmla="*/ 72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43">
                  <a:moveTo>
                    <a:pt x="1" y="22"/>
                  </a:moveTo>
                  <a:cubicBezTo>
                    <a:pt x="0" y="39"/>
                    <a:pt x="44" y="37"/>
                    <a:pt x="54" y="33"/>
                  </a:cubicBezTo>
                  <a:cubicBezTo>
                    <a:pt x="68" y="28"/>
                    <a:pt x="80" y="14"/>
                    <a:pt x="84" y="0"/>
                  </a:cubicBezTo>
                  <a:cubicBezTo>
                    <a:pt x="87" y="12"/>
                    <a:pt x="91" y="24"/>
                    <a:pt x="79" y="33"/>
                  </a:cubicBezTo>
                  <a:cubicBezTo>
                    <a:pt x="69" y="41"/>
                    <a:pt x="54" y="43"/>
                    <a:pt x="41" y="43"/>
                  </a:cubicBezTo>
                  <a:cubicBezTo>
                    <a:pt x="27" y="43"/>
                    <a:pt x="7" y="38"/>
                    <a:pt x="1" y="24"/>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2" name="Freeform 415">
              <a:extLst>
                <a:ext uri="{FF2B5EF4-FFF2-40B4-BE49-F238E27FC236}">
                  <a16:creationId xmlns:a16="http://schemas.microsoft.com/office/drawing/2014/main" id="{37EF9745-E000-48AC-95AF-5D1B51EDD41D}"/>
                </a:ext>
              </a:extLst>
            </p:cNvPr>
            <p:cNvSpPr>
              <a:spLocks/>
            </p:cNvSpPr>
            <p:nvPr/>
          </p:nvSpPr>
          <p:spPr bwMode="auto">
            <a:xfrm>
              <a:off x="1187" y="2743"/>
              <a:ext cx="229" cy="121"/>
            </a:xfrm>
            <a:custGeom>
              <a:avLst/>
              <a:gdLst>
                <a:gd name="T0" fmla="*/ 9 w 159"/>
                <a:gd name="T1" fmla="*/ 35 h 84"/>
                <a:gd name="T2" fmla="*/ 0 w 159"/>
                <a:gd name="T3" fmla="*/ 33 h 84"/>
                <a:gd name="T4" fmla="*/ 102 w 159"/>
                <a:gd name="T5" fmla="*/ 164 h 84"/>
                <a:gd name="T6" fmla="*/ 297 w 159"/>
                <a:gd name="T7" fmla="*/ 184 h 84"/>
                <a:gd name="T8" fmla="*/ 425 w 159"/>
                <a:gd name="T9" fmla="*/ 0 h 84"/>
                <a:gd name="T10" fmla="*/ 230 w 159"/>
                <a:gd name="T11" fmla="*/ 236 h 84"/>
                <a:gd name="T12" fmla="*/ 27 w 159"/>
                <a:gd name="T13" fmla="*/ 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84">
                  <a:moveTo>
                    <a:pt x="3" y="12"/>
                  </a:moveTo>
                  <a:cubicBezTo>
                    <a:pt x="2" y="10"/>
                    <a:pt x="1" y="10"/>
                    <a:pt x="0" y="11"/>
                  </a:cubicBezTo>
                  <a:cubicBezTo>
                    <a:pt x="5" y="30"/>
                    <a:pt x="18" y="44"/>
                    <a:pt x="34" y="55"/>
                  </a:cubicBezTo>
                  <a:cubicBezTo>
                    <a:pt x="57" y="71"/>
                    <a:pt x="73" y="71"/>
                    <a:pt x="99" y="62"/>
                  </a:cubicBezTo>
                  <a:cubicBezTo>
                    <a:pt x="127" y="53"/>
                    <a:pt x="143" y="29"/>
                    <a:pt x="142" y="0"/>
                  </a:cubicBezTo>
                  <a:cubicBezTo>
                    <a:pt x="159" y="39"/>
                    <a:pt x="116" y="84"/>
                    <a:pt x="77" y="79"/>
                  </a:cubicBezTo>
                  <a:cubicBezTo>
                    <a:pt x="47" y="76"/>
                    <a:pt x="11" y="47"/>
                    <a:pt x="9" y="15"/>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3" name="Freeform 416">
              <a:extLst>
                <a:ext uri="{FF2B5EF4-FFF2-40B4-BE49-F238E27FC236}">
                  <a16:creationId xmlns:a16="http://schemas.microsoft.com/office/drawing/2014/main" id="{64D7865C-4BE1-48A2-814F-E34A8413F0A2}"/>
                </a:ext>
              </a:extLst>
            </p:cNvPr>
            <p:cNvSpPr>
              <a:spLocks/>
            </p:cNvSpPr>
            <p:nvPr/>
          </p:nvSpPr>
          <p:spPr bwMode="auto">
            <a:xfrm>
              <a:off x="1475" y="2692"/>
              <a:ext cx="115" cy="81"/>
            </a:xfrm>
            <a:custGeom>
              <a:avLst/>
              <a:gdLst>
                <a:gd name="T0" fmla="*/ 0 w 79"/>
                <a:gd name="T1" fmla="*/ 67 h 56"/>
                <a:gd name="T2" fmla="*/ 195 w 79"/>
                <a:gd name="T3" fmla="*/ 0 h 56"/>
                <a:gd name="T4" fmla="*/ 0 w 79"/>
                <a:gd name="T5" fmla="*/ 81 h 56"/>
                <a:gd name="T6" fmla="*/ 0 60000 65536"/>
                <a:gd name="T7" fmla="*/ 0 60000 65536"/>
                <a:gd name="T8" fmla="*/ 0 60000 65536"/>
              </a:gdLst>
              <a:ahLst/>
              <a:cxnLst>
                <a:cxn ang="T6">
                  <a:pos x="T0" y="T1"/>
                </a:cxn>
                <a:cxn ang="T7">
                  <a:pos x="T2" y="T3"/>
                </a:cxn>
                <a:cxn ang="T8">
                  <a:pos x="T4" y="T5"/>
                </a:cxn>
              </a:cxnLst>
              <a:rect l="0" t="0" r="r" b="b"/>
              <a:pathLst>
                <a:path w="79" h="56">
                  <a:moveTo>
                    <a:pt x="0" y="22"/>
                  </a:moveTo>
                  <a:cubicBezTo>
                    <a:pt x="16" y="44"/>
                    <a:pt x="61" y="25"/>
                    <a:pt x="63" y="0"/>
                  </a:cubicBezTo>
                  <a:cubicBezTo>
                    <a:pt x="79" y="34"/>
                    <a:pt x="16" y="56"/>
                    <a:pt x="0" y="27"/>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4" name="Freeform 417">
              <a:extLst>
                <a:ext uri="{FF2B5EF4-FFF2-40B4-BE49-F238E27FC236}">
                  <a16:creationId xmlns:a16="http://schemas.microsoft.com/office/drawing/2014/main" id="{4C2B3A5A-3595-4D99-BD0D-C0432D9E5368}"/>
                </a:ext>
              </a:extLst>
            </p:cNvPr>
            <p:cNvSpPr>
              <a:spLocks/>
            </p:cNvSpPr>
            <p:nvPr/>
          </p:nvSpPr>
          <p:spPr bwMode="auto">
            <a:xfrm>
              <a:off x="1210" y="2232"/>
              <a:ext cx="141" cy="77"/>
            </a:xfrm>
            <a:custGeom>
              <a:avLst/>
              <a:gdLst>
                <a:gd name="T0" fmla="*/ 6 w 98"/>
                <a:gd name="T1" fmla="*/ 22 h 53"/>
                <a:gd name="T2" fmla="*/ 278 w 98"/>
                <a:gd name="T3" fmla="*/ 0 h 53"/>
                <a:gd name="T4" fmla="*/ 256 w 98"/>
                <a:gd name="T5" fmla="*/ 103 h 53"/>
                <a:gd name="T6" fmla="*/ 128 w 98"/>
                <a:gd name="T7" fmla="*/ 150 h 53"/>
                <a:gd name="T8" fmla="*/ 1 w 98"/>
                <a:gd name="T9" fmla="*/ 41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53">
                  <a:moveTo>
                    <a:pt x="2" y="7"/>
                  </a:moveTo>
                  <a:cubicBezTo>
                    <a:pt x="2" y="49"/>
                    <a:pt x="98" y="43"/>
                    <a:pt x="93" y="0"/>
                  </a:cubicBezTo>
                  <a:cubicBezTo>
                    <a:pt x="93" y="14"/>
                    <a:pt x="97" y="23"/>
                    <a:pt x="86" y="34"/>
                  </a:cubicBezTo>
                  <a:cubicBezTo>
                    <a:pt x="75" y="45"/>
                    <a:pt x="58" y="53"/>
                    <a:pt x="43" y="49"/>
                  </a:cubicBezTo>
                  <a:cubicBezTo>
                    <a:pt x="26" y="44"/>
                    <a:pt x="0" y="33"/>
                    <a:pt x="1" y="13"/>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5" name="Freeform 418">
              <a:extLst>
                <a:ext uri="{FF2B5EF4-FFF2-40B4-BE49-F238E27FC236}">
                  <a16:creationId xmlns:a16="http://schemas.microsoft.com/office/drawing/2014/main" id="{249CFFB1-14AD-4854-BC69-E72EA7B1345D}"/>
                </a:ext>
              </a:extLst>
            </p:cNvPr>
            <p:cNvSpPr>
              <a:spLocks/>
            </p:cNvSpPr>
            <p:nvPr/>
          </p:nvSpPr>
          <p:spPr bwMode="auto">
            <a:xfrm>
              <a:off x="1542" y="2006"/>
              <a:ext cx="144" cy="190"/>
            </a:xfrm>
            <a:custGeom>
              <a:avLst/>
              <a:gdLst>
                <a:gd name="T0" fmla="*/ 164 w 100"/>
                <a:gd name="T1" fmla="*/ 0 h 131"/>
                <a:gd name="T2" fmla="*/ 225 w 100"/>
                <a:gd name="T3" fmla="*/ 276 h 131"/>
                <a:gd name="T4" fmla="*/ 0 w 100"/>
                <a:gd name="T5" fmla="*/ 341 h 131"/>
                <a:gd name="T6" fmla="*/ 274 w 100"/>
                <a:gd name="T7" fmla="*/ 229 h 131"/>
                <a:gd name="T8" fmla="*/ 284 w 100"/>
                <a:gd name="T9" fmla="*/ 70 h 131"/>
                <a:gd name="T10" fmla="*/ 179 w 100"/>
                <a:gd name="T11" fmla="*/ 0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 h="131">
                  <a:moveTo>
                    <a:pt x="55" y="0"/>
                  </a:moveTo>
                  <a:cubicBezTo>
                    <a:pt x="91" y="8"/>
                    <a:pt x="89" y="63"/>
                    <a:pt x="75" y="90"/>
                  </a:cubicBezTo>
                  <a:cubicBezTo>
                    <a:pt x="63" y="110"/>
                    <a:pt x="21" y="131"/>
                    <a:pt x="0" y="112"/>
                  </a:cubicBezTo>
                  <a:cubicBezTo>
                    <a:pt x="38" y="125"/>
                    <a:pt x="82" y="117"/>
                    <a:pt x="92" y="75"/>
                  </a:cubicBezTo>
                  <a:cubicBezTo>
                    <a:pt x="96" y="60"/>
                    <a:pt x="100" y="38"/>
                    <a:pt x="95" y="23"/>
                  </a:cubicBezTo>
                  <a:cubicBezTo>
                    <a:pt x="87" y="3"/>
                    <a:pt x="73" y="9"/>
                    <a:pt x="60" y="0"/>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6" name="Freeform 419">
              <a:extLst>
                <a:ext uri="{FF2B5EF4-FFF2-40B4-BE49-F238E27FC236}">
                  <a16:creationId xmlns:a16="http://schemas.microsoft.com/office/drawing/2014/main" id="{0C9057FB-B4C9-459B-9D37-907D95BBD06F}"/>
                </a:ext>
              </a:extLst>
            </p:cNvPr>
            <p:cNvSpPr>
              <a:spLocks/>
            </p:cNvSpPr>
            <p:nvPr/>
          </p:nvSpPr>
          <p:spPr bwMode="auto">
            <a:xfrm>
              <a:off x="1935" y="2392"/>
              <a:ext cx="170" cy="164"/>
            </a:xfrm>
            <a:custGeom>
              <a:avLst/>
              <a:gdLst>
                <a:gd name="T0" fmla="*/ 48 w 118"/>
                <a:gd name="T1" fmla="*/ 0 h 113"/>
                <a:gd name="T2" fmla="*/ 20 w 118"/>
                <a:gd name="T3" fmla="*/ 116 h 113"/>
                <a:gd name="T4" fmla="*/ 131 w 118"/>
                <a:gd name="T5" fmla="*/ 279 h 113"/>
                <a:gd name="T6" fmla="*/ 353 w 118"/>
                <a:gd name="T7" fmla="*/ 232 h 113"/>
                <a:gd name="T8" fmla="*/ 243 w 118"/>
                <a:gd name="T9" fmla="*/ 340 h 113"/>
                <a:gd name="T10" fmla="*/ 72 w 118"/>
                <a:gd name="T11" fmla="*/ 242 h 113"/>
                <a:gd name="T12" fmla="*/ 35 w 118"/>
                <a:gd name="T13" fmla="*/ 6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13">
                  <a:moveTo>
                    <a:pt x="16" y="0"/>
                  </a:moveTo>
                  <a:cubicBezTo>
                    <a:pt x="7" y="2"/>
                    <a:pt x="6" y="29"/>
                    <a:pt x="7" y="38"/>
                  </a:cubicBezTo>
                  <a:cubicBezTo>
                    <a:pt x="10" y="61"/>
                    <a:pt x="24" y="80"/>
                    <a:pt x="44" y="91"/>
                  </a:cubicBezTo>
                  <a:cubicBezTo>
                    <a:pt x="71" y="107"/>
                    <a:pt x="99" y="98"/>
                    <a:pt x="118" y="76"/>
                  </a:cubicBezTo>
                  <a:cubicBezTo>
                    <a:pt x="116" y="99"/>
                    <a:pt x="106" y="113"/>
                    <a:pt x="81" y="111"/>
                  </a:cubicBezTo>
                  <a:cubicBezTo>
                    <a:pt x="55" y="109"/>
                    <a:pt x="41" y="98"/>
                    <a:pt x="24" y="79"/>
                  </a:cubicBezTo>
                  <a:cubicBezTo>
                    <a:pt x="4" y="57"/>
                    <a:pt x="0" y="29"/>
                    <a:pt x="12" y="2"/>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7" name="Freeform 420">
              <a:extLst>
                <a:ext uri="{FF2B5EF4-FFF2-40B4-BE49-F238E27FC236}">
                  <a16:creationId xmlns:a16="http://schemas.microsoft.com/office/drawing/2014/main" id="{64DB09F4-B580-4B8D-AD0B-57BE00550031}"/>
                </a:ext>
              </a:extLst>
            </p:cNvPr>
            <p:cNvSpPr>
              <a:spLocks/>
            </p:cNvSpPr>
            <p:nvPr/>
          </p:nvSpPr>
          <p:spPr bwMode="auto">
            <a:xfrm>
              <a:off x="1780" y="2243"/>
              <a:ext cx="172" cy="136"/>
            </a:xfrm>
            <a:custGeom>
              <a:avLst/>
              <a:gdLst>
                <a:gd name="T0" fmla="*/ 25 w 119"/>
                <a:gd name="T1" fmla="*/ 0 h 94"/>
                <a:gd name="T2" fmla="*/ 20 w 119"/>
                <a:gd name="T3" fmla="*/ 100 h 94"/>
                <a:gd name="T4" fmla="*/ 175 w 119"/>
                <a:gd name="T5" fmla="*/ 229 h 94"/>
                <a:gd name="T6" fmla="*/ 353 w 119"/>
                <a:gd name="T7" fmla="*/ 100 h 94"/>
                <a:gd name="T8" fmla="*/ 121 w 119"/>
                <a:gd name="T9" fmla="*/ 245 h 94"/>
                <a:gd name="T10" fmla="*/ 14 w 119"/>
                <a:gd name="T11" fmla="*/ 0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94">
                  <a:moveTo>
                    <a:pt x="8" y="0"/>
                  </a:moveTo>
                  <a:cubicBezTo>
                    <a:pt x="0" y="2"/>
                    <a:pt x="4" y="24"/>
                    <a:pt x="7" y="33"/>
                  </a:cubicBezTo>
                  <a:cubicBezTo>
                    <a:pt x="15" y="58"/>
                    <a:pt x="32" y="71"/>
                    <a:pt x="58" y="75"/>
                  </a:cubicBezTo>
                  <a:cubicBezTo>
                    <a:pt x="80" y="78"/>
                    <a:pt x="118" y="61"/>
                    <a:pt x="117" y="33"/>
                  </a:cubicBezTo>
                  <a:cubicBezTo>
                    <a:pt x="119" y="81"/>
                    <a:pt x="78" y="94"/>
                    <a:pt x="40" y="81"/>
                  </a:cubicBezTo>
                  <a:cubicBezTo>
                    <a:pt x="1" y="67"/>
                    <a:pt x="3" y="35"/>
                    <a:pt x="5" y="0"/>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8" name="Freeform 421">
              <a:extLst>
                <a:ext uri="{FF2B5EF4-FFF2-40B4-BE49-F238E27FC236}">
                  <a16:creationId xmlns:a16="http://schemas.microsoft.com/office/drawing/2014/main" id="{DFF08E2F-D3AA-440D-83AE-C50E4989F932}"/>
                </a:ext>
              </a:extLst>
            </p:cNvPr>
            <p:cNvSpPr>
              <a:spLocks/>
            </p:cNvSpPr>
            <p:nvPr/>
          </p:nvSpPr>
          <p:spPr bwMode="auto">
            <a:xfrm>
              <a:off x="2169" y="2158"/>
              <a:ext cx="202" cy="164"/>
            </a:xfrm>
            <a:custGeom>
              <a:avLst/>
              <a:gdLst>
                <a:gd name="T0" fmla="*/ 0 w 140"/>
                <a:gd name="T1" fmla="*/ 141 h 113"/>
                <a:gd name="T2" fmla="*/ 342 w 140"/>
                <a:gd name="T3" fmla="*/ 0 h 113"/>
                <a:gd name="T4" fmla="*/ 348 w 140"/>
                <a:gd name="T5" fmla="*/ 177 h 113"/>
                <a:gd name="T6" fmla="*/ 225 w 140"/>
                <a:gd name="T7" fmla="*/ 284 h 113"/>
                <a:gd name="T8" fmla="*/ 14 w 140"/>
                <a:gd name="T9" fmla="*/ 163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13">
                  <a:moveTo>
                    <a:pt x="0" y="46"/>
                  </a:moveTo>
                  <a:cubicBezTo>
                    <a:pt x="19" y="113"/>
                    <a:pt x="140" y="72"/>
                    <a:pt x="114" y="0"/>
                  </a:cubicBezTo>
                  <a:cubicBezTo>
                    <a:pt x="116" y="22"/>
                    <a:pt x="130" y="36"/>
                    <a:pt x="116" y="58"/>
                  </a:cubicBezTo>
                  <a:cubicBezTo>
                    <a:pt x="107" y="73"/>
                    <a:pt x="92" y="89"/>
                    <a:pt x="75" y="93"/>
                  </a:cubicBezTo>
                  <a:cubicBezTo>
                    <a:pt x="48" y="100"/>
                    <a:pt x="16" y="77"/>
                    <a:pt x="5" y="53"/>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39" name="Freeform 422">
              <a:extLst>
                <a:ext uri="{FF2B5EF4-FFF2-40B4-BE49-F238E27FC236}">
                  <a16:creationId xmlns:a16="http://schemas.microsoft.com/office/drawing/2014/main" id="{5C78EE75-D56A-4026-A543-2280F05CB6ED}"/>
                </a:ext>
              </a:extLst>
            </p:cNvPr>
            <p:cNvSpPr>
              <a:spLocks/>
            </p:cNvSpPr>
            <p:nvPr/>
          </p:nvSpPr>
          <p:spPr bwMode="auto">
            <a:xfrm>
              <a:off x="1790" y="1573"/>
              <a:ext cx="207" cy="131"/>
            </a:xfrm>
            <a:custGeom>
              <a:avLst/>
              <a:gdLst>
                <a:gd name="T0" fmla="*/ 80 w 143"/>
                <a:gd name="T1" fmla="*/ 0 h 90"/>
                <a:gd name="T2" fmla="*/ 252 w 143"/>
                <a:gd name="T3" fmla="*/ 269 h 90"/>
                <a:gd name="T4" fmla="*/ 434 w 143"/>
                <a:gd name="T5" fmla="*/ 140 h 90"/>
                <a:gd name="T6" fmla="*/ 81 w 143"/>
                <a:gd name="T7" fmla="*/ 28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90">
                  <a:moveTo>
                    <a:pt x="26" y="0"/>
                  </a:moveTo>
                  <a:cubicBezTo>
                    <a:pt x="0" y="33"/>
                    <a:pt x="51" y="84"/>
                    <a:pt x="83" y="87"/>
                  </a:cubicBezTo>
                  <a:cubicBezTo>
                    <a:pt x="108" y="90"/>
                    <a:pt x="139" y="70"/>
                    <a:pt x="143" y="45"/>
                  </a:cubicBezTo>
                  <a:cubicBezTo>
                    <a:pt x="112" y="90"/>
                    <a:pt x="21" y="66"/>
                    <a:pt x="27" y="9"/>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0" name="Freeform 423">
              <a:extLst>
                <a:ext uri="{FF2B5EF4-FFF2-40B4-BE49-F238E27FC236}">
                  <a16:creationId xmlns:a16="http://schemas.microsoft.com/office/drawing/2014/main" id="{733946E4-3620-4324-B24A-1EC8328BBFFF}"/>
                </a:ext>
              </a:extLst>
            </p:cNvPr>
            <p:cNvSpPr>
              <a:spLocks/>
            </p:cNvSpPr>
            <p:nvPr/>
          </p:nvSpPr>
          <p:spPr bwMode="auto">
            <a:xfrm>
              <a:off x="2158" y="1491"/>
              <a:ext cx="178" cy="163"/>
            </a:xfrm>
            <a:custGeom>
              <a:avLst/>
              <a:gdLst>
                <a:gd name="T0" fmla="*/ 0 w 123"/>
                <a:gd name="T1" fmla="*/ 95 h 113"/>
                <a:gd name="T2" fmla="*/ 331 w 123"/>
                <a:gd name="T3" fmla="*/ 180 h 113"/>
                <a:gd name="T4" fmla="*/ 313 w 123"/>
                <a:gd name="T5" fmla="*/ 0 h 113"/>
                <a:gd name="T6" fmla="*/ 305 w 123"/>
                <a:gd name="T7" fmla="*/ 127 h 113"/>
                <a:gd name="T8" fmla="*/ 219 w 123"/>
                <a:gd name="T9" fmla="*/ 196 h 113"/>
                <a:gd name="T10" fmla="*/ 9 w 123"/>
                <a:gd name="T11" fmla="*/ 8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113">
                  <a:moveTo>
                    <a:pt x="0" y="32"/>
                  </a:moveTo>
                  <a:cubicBezTo>
                    <a:pt x="14" y="80"/>
                    <a:pt x="78" y="113"/>
                    <a:pt x="109" y="60"/>
                  </a:cubicBezTo>
                  <a:cubicBezTo>
                    <a:pt x="123" y="36"/>
                    <a:pt x="116" y="20"/>
                    <a:pt x="103" y="0"/>
                  </a:cubicBezTo>
                  <a:cubicBezTo>
                    <a:pt x="105" y="15"/>
                    <a:pt x="110" y="29"/>
                    <a:pt x="101" y="42"/>
                  </a:cubicBezTo>
                  <a:cubicBezTo>
                    <a:pt x="95" y="52"/>
                    <a:pt x="83" y="62"/>
                    <a:pt x="72" y="65"/>
                  </a:cubicBezTo>
                  <a:cubicBezTo>
                    <a:pt x="46" y="71"/>
                    <a:pt x="16" y="49"/>
                    <a:pt x="3" y="29"/>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1" name="Freeform 424">
              <a:extLst>
                <a:ext uri="{FF2B5EF4-FFF2-40B4-BE49-F238E27FC236}">
                  <a16:creationId xmlns:a16="http://schemas.microsoft.com/office/drawing/2014/main" id="{4595C2E4-7DF0-4A55-88DD-6C0FBE64F463}"/>
                </a:ext>
              </a:extLst>
            </p:cNvPr>
            <p:cNvSpPr>
              <a:spLocks/>
            </p:cNvSpPr>
            <p:nvPr/>
          </p:nvSpPr>
          <p:spPr bwMode="auto">
            <a:xfrm>
              <a:off x="1835" y="1308"/>
              <a:ext cx="188" cy="148"/>
            </a:xfrm>
            <a:custGeom>
              <a:avLst/>
              <a:gdLst>
                <a:gd name="T0" fmla="*/ 1 w 130"/>
                <a:gd name="T1" fmla="*/ 107 h 102"/>
                <a:gd name="T2" fmla="*/ 278 w 130"/>
                <a:gd name="T3" fmla="*/ 0 h 102"/>
                <a:gd name="T4" fmla="*/ 285 w 130"/>
                <a:gd name="T5" fmla="*/ 158 h 102"/>
                <a:gd name="T6" fmla="*/ 191 w 130"/>
                <a:gd name="T7" fmla="*/ 244 h 102"/>
                <a:gd name="T8" fmla="*/ 62 w 130"/>
                <a:gd name="T9" fmla="*/ 229 h 102"/>
                <a:gd name="T10" fmla="*/ 9 w 130"/>
                <a:gd name="T11" fmla="*/ 131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02">
                  <a:moveTo>
                    <a:pt x="1" y="35"/>
                  </a:moveTo>
                  <a:cubicBezTo>
                    <a:pt x="8" y="102"/>
                    <a:pt x="130" y="50"/>
                    <a:pt x="92" y="0"/>
                  </a:cubicBezTo>
                  <a:cubicBezTo>
                    <a:pt x="99" y="19"/>
                    <a:pt x="106" y="33"/>
                    <a:pt x="94" y="52"/>
                  </a:cubicBezTo>
                  <a:cubicBezTo>
                    <a:pt x="87" y="63"/>
                    <a:pt x="75" y="74"/>
                    <a:pt x="63" y="80"/>
                  </a:cubicBezTo>
                  <a:cubicBezTo>
                    <a:pt x="47" y="87"/>
                    <a:pt x="33" y="87"/>
                    <a:pt x="21" y="75"/>
                  </a:cubicBezTo>
                  <a:cubicBezTo>
                    <a:pt x="13" y="69"/>
                    <a:pt x="0" y="51"/>
                    <a:pt x="3" y="43"/>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2" name="Freeform 425">
              <a:extLst>
                <a:ext uri="{FF2B5EF4-FFF2-40B4-BE49-F238E27FC236}">
                  <a16:creationId xmlns:a16="http://schemas.microsoft.com/office/drawing/2014/main" id="{222878D4-AD1A-46B4-83C8-8229814D16CF}"/>
                </a:ext>
              </a:extLst>
            </p:cNvPr>
            <p:cNvSpPr>
              <a:spLocks/>
            </p:cNvSpPr>
            <p:nvPr/>
          </p:nvSpPr>
          <p:spPr bwMode="auto">
            <a:xfrm>
              <a:off x="2482" y="1675"/>
              <a:ext cx="82" cy="147"/>
            </a:xfrm>
            <a:custGeom>
              <a:avLst/>
              <a:gdLst>
                <a:gd name="T0" fmla="*/ 0 w 57"/>
                <a:gd name="T1" fmla="*/ 297 h 102"/>
                <a:gd name="T2" fmla="*/ 104 w 57"/>
                <a:gd name="T3" fmla="*/ 0 h 102"/>
                <a:gd name="T4" fmla="*/ 150 w 57"/>
                <a:gd name="T5" fmla="*/ 239 h 102"/>
                <a:gd name="T6" fmla="*/ 39 w 57"/>
                <a:gd name="T7" fmla="*/ 306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102">
                  <a:moveTo>
                    <a:pt x="0" y="99"/>
                  </a:moveTo>
                  <a:cubicBezTo>
                    <a:pt x="39" y="100"/>
                    <a:pt x="38" y="25"/>
                    <a:pt x="35" y="0"/>
                  </a:cubicBezTo>
                  <a:cubicBezTo>
                    <a:pt x="54" y="18"/>
                    <a:pt x="57" y="55"/>
                    <a:pt x="50" y="80"/>
                  </a:cubicBezTo>
                  <a:cubicBezTo>
                    <a:pt x="43" y="102"/>
                    <a:pt x="29" y="96"/>
                    <a:pt x="13" y="102"/>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3" name="Freeform 426">
              <a:extLst>
                <a:ext uri="{FF2B5EF4-FFF2-40B4-BE49-F238E27FC236}">
                  <a16:creationId xmlns:a16="http://schemas.microsoft.com/office/drawing/2014/main" id="{FAE82FBC-40AC-42C5-8F6C-97AE0184578A}"/>
                </a:ext>
              </a:extLst>
            </p:cNvPr>
            <p:cNvSpPr>
              <a:spLocks/>
            </p:cNvSpPr>
            <p:nvPr/>
          </p:nvSpPr>
          <p:spPr bwMode="auto">
            <a:xfrm>
              <a:off x="2535" y="1271"/>
              <a:ext cx="165" cy="149"/>
            </a:xfrm>
            <a:custGeom>
              <a:avLst/>
              <a:gdLst>
                <a:gd name="T0" fmla="*/ 1 w 114"/>
                <a:gd name="T1" fmla="*/ 0 h 103"/>
                <a:gd name="T2" fmla="*/ 169 w 114"/>
                <a:gd name="T3" fmla="*/ 116 h 103"/>
                <a:gd name="T4" fmla="*/ 216 w 114"/>
                <a:gd name="T5" fmla="*/ 122 h 103"/>
                <a:gd name="T6" fmla="*/ 252 w 114"/>
                <a:gd name="T7" fmla="*/ 108 h 103"/>
                <a:gd name="T8" fmla="*/ 266 w 114"/>
                <a:gd name="T9" fmla="*/ 239 h 103"/>
                <a:gd name="T10" fmla="*/ 304 w 114"/>
                <a:gd name="T11" fmla="*/ 272 h 103"/>
                <a:gd name="T12" fmla="*/ 346 w 114"/>
                <a:gd name="T13" fmla="*/ 299 h 103"/>
                <a:gd name="T14" fmla="*/ 233 w 114"/>
                <a:gd name="T15" fmla="*/ 255 h 103"/>
                <a:gd name="T16" fmla="*/ 211 w 114"/>
                <a:gd name="T17" fmla="*/ 163 h 103"/>
                <a:gd name="T18" fmla="*/ 62 w 114"/>
                <a:gd name="T19" fmla="*/ 123 h 103"/>
                <a:gd name="T20" fmla="*/ 6 w 114"/>
                <a:gd name="T21" fmla="*/ 1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103">
                  <a:moveTo>
                    <a:pt x="1" y="0"/>
                  </a:moveTo>
                  <a:cubicBezTo>
                    <a:pt x="9" y="21"/>
                    <a:pt x="35" y="33"/>
                    <a:pt x="56" y="38"/>
                  </a:cubicBezTo>
                  <a:cubicBezTo>
                    <a:pt x="60" y="39"/>
                    <a:pt x="66" y="41"/>
                    <a:pt x="71" y="40"/>
                  </a:cubicBezTo>
                  <a:cubicBezTo>
                    <a:pt x="75" y="40"/>
                    <a:pt x="79" y="35"/>
                    <a:pt x="83" y="36"/>
                  </a:cubicBezTo>
                  <a:cubicBezTo>
                    <a:pt x="85" y="50"/>
                    <a:pt x="80" y="64"/>
                    <a:pt x="88" y="79"/>
                  </a:cubicBezTo>
                  <a:cubicBezTo>
                    <a:pt x="91" y="83"/>
                    <a:pt x="95" y="87"/>
                    <a:pt x="100" y="90"/>
                  </a:cubicBezTo>
                  <a:cubicBezTo>
                    <a:pt x="104" y="93"/>
                    <a:pt x="112" y="95"/>
                    <a:pt x="114" y="99"/>
                  </a:cubicBezTo>
                  <a:cubicBezTo>
                    <a:pt x="102" y="103"/>
                    <a:pt x="85" y="93"/>
                    <a:pt x="77" y="84"/>
                  </a:cubicBezTo>
                  <a:cubicBezTo>
                    <a:pt x="69" y="76"/>
                    <a:pt x="70" y="65"/>
                    <a:pt x="70" y="54"/>
                  </a:cubicBezTo>
                  <a:cubicBezTo>
                    <a:pt x="52" y="56"/>
                    <a:pt x="34" y="52"/>
                    <a:pt x="21" y="41"/>
                  </a:cubicBezTo>
                  <a:cubicBezTo>
                    <a:pt x="12" y="33"/>
                    <a:pt x="0" y="15"/>
                    <a:pt x="2" y="4"/>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4" name="Freeform 427">
              <a:extLst>
                <a:ext uri="{FF2B5EF4-FFF2-40B4-BE49-F238E27FC236}">
                  <a16:creationId xmlns:a16="http://schemas.microsoft.com/office/drawing/2014/main" id="{FE6C81A1-AFC0-492E-A6FA-D2C189B001EE}"/>
                </a:ext>
              </a:extLst>
            </p:cNvPr>
            <p:cNvSpPr>
              <a:spLocks/>
            </p:cNvSpPr>
            <p:nvPr/>
          </p:nvSpPr>
          <p:spPr bwMode="auto">
            <a:xfrm>
              <a:off x="1523" y="1625"/>
              <a:ext cx="145" cy="102"/>
            </a:xfrm>
            <a:custGeom>
              <a:avLst/>
              <a:gdLst>
                <a:gd name="T0" fmla="*/ 0 w 100"/>
                <a:gd name="T1" fmla="*/ 111 h 70"/>
                <a:gd name="T2" fmla="*/ 305 w 100"/>
                <a:gd name="T3" fmla="*/ 0 h 70"/>
                <a:gd name="T4" fmla="*/ 149 w 100"/>
                <a:gd name="T5" fmla="*/ 189 h 70"/>
                <a:gd name="T6" fmla="*/ 19 w 100"/>
                <a:gd name="T7" fmla="*/ 13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70">
                  <a:moveTo>
                    <a:pt x="0" y="36"/>
                  </a:moveTo>
                  <a:cubicBezTo>
                    <a:pt x="36" y="70"/>
                    <a:pt x="88" y="46"/>
                    <a:pt x="100" y="0"/>
                  </a:cubicBezTo>
                  <a:cubicBezTo>
                    <a:pt x="99" y="34"/>
                    <a:pt x="85" y="60"/>
                    <a:pt x="49" y="61"/>
                  </a:cubicBezTo>
                  <a:cubicBezTo>
                    <a:pt x="35" y="61"/>
                    <a:pt x="12" y="58"/>
                    <a:pt x="6" y="44"/>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5" name="Freeform 428">
              <a:extLst>
                <a:ext uri="{FF2B5EF4-FFF2-40B4-BE49-F238E27FC236}">
                  <a16:creationId xmlns:a16="http://schemas.microsoft.com/office/drawing/2014/main" id="{06A9FE1A-31F1-465B-8A59-9B9E747D02D5}"/>
                </a:ext>
              </a:extLst>
            </p:cNvPr>
            <p:cNvSpPr>
              <a:spLocks/>
            </p:cNvSpPr>
            <p:nvPr/>
          </p:nvSpPr>
          <p:spPr bwMode="auto">
            <a:xfrm>
              <a:off x="1893" y="1903"/>
              <a:ext cx="144" cy="126"/>
            </a:xfrm>
            <a:custGeom>
              <a:avLst/>
              <a:gdLst>
                <a:gd name="T0" fmla="*/ 29 w 100"/>
                <a:gd name="T1" fmla="*/ 0 h 87"/>
                <a:gd name="T2" fmla="*/ 174 w 100"/>
                <a:gd name="T3" fmla="*/ 97 h 87"/>
                <a:gd name="T4" fmla="*/ 298 w 100"/>
                <a:gd name="T5" fmla="*/ 20 h 87"/>
                <a:gd name="T6" fmla="*/ 35 w 100"/>
                <a:gd name="T7" fmla="*/ 13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87">
                  <a:moveTo>
                    <a:pt x="10" y="0"/>
                  </a:moveTo>
                  <a:cubicBezTo>
                    <a:pt x="20" y="18"/>
                    <a:pt x="36" y="34"/>
                    <a:pt x="58" y="32"/>
                  </a:cubicBezTo>
                  <a:cubicBezTo>
                    <a:pt x="71" y="30"/>
                    <a:pt x="97" y="22"/>
                    <a:pt x="100" y="7"/>
                  </a:cubicBezTo>
                  <a:cubicBezTo>
                    <a:pt x="90" y="87"/>
                    <a:pt x="0" y="25"/>
                    <a:pt x="12" y="4"/>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6" name="Freeform 429">
              <a:extLst>
                <a:ext uri="{FF2B5EF4-FFF2-40B4-BE49-F238E27FC236}">
                  <a16:creationId xmlns:a16="http://schemas.microsoft.com/office/drawing/2014/main" id="{19A68777-BC6B-439A-9490-B0285B48D6B9}"/>
                </a:ext>
              </a:extLst>
            </p:cNvPr>
            <p:cNvSpPr>
              <a:spLocks/>
            </p:cNvSpPr>
            <p:nvPr/>
          </p:nvSpPr>
          <p:spPr bwMode="auto">
            <a:xfrm>
              <a:off x="1530" y="2368"/>
              <a:ext cx="197" cy="145"/>
            </a:xfrm>
            <a:custGeom>
              <a:avLst/>
              <a:gdLst>
                <a:gd name="T0" fmla="*/ 0 w 136"/>
                <a:gd name="T1" fmla="*/ 88 h 100"/>
                <a:gd name="T2" fmla="*/ 219 w 136"/>
                <a:gd name="T3" fmla="*/ 181 h 100"/>
                <a:gd name="T4" fmla="*/ 401 w 136"/>
                <a:gd name="T5" fmla="*/ 0 h 100"/>
                <a:gd name="T6" fmla="*/ 13 w 136"/>
                <a:gd name="T7" fmla="*/ 107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100">
                  <a:moveTo>
                    <a:pt x="0" y="29"/>
                  </a:moveTo>
                  <a:cubicBezTo>
                    <a:pt x="28" y="48"/>
                    <a:pt x="33" y="66"/>
                    <a:pt x="72" y="59"/>
                  </a:cubicBezTo>
                  <a:cubicBezTo>
                    <a:pt x="103" y="54"/>
                    <a:pt x="127" y="31"/>
                    <a:pt x="132" y="0"/>
                  </a:cubicBezTo>
                  <a:cubicBezTo>
                    <a:pt x="136" y="72"/>
                    <a:pt x="31" y="100"/>
                    <a:pt x="4" y="35"/>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7" name="Freeform 430">
              <a:extLst>
                <a:ext uri="{FF2B5EF4-FFF2-40B4-BE49-F238E27FC236}">
                  <a16:creationId xmlns:a16="http://schemas.microsoft.com/office/drawing/2014/main" id="{828956F7-56C4-401A-BD5D-433D2A11AEA8}"/>
                </a:ext>
              </a:extLst>
            </p:cNvPr>
            <p:cNvSpPr>
              <a:spLocks/>
            </p:cNvSpPr>
            <p:nvPr/>
          </p:nvSpPr>
          <p:spPr bwMode="auto">
            <a:xfrm>
              <a:off x="4700" y="1378"/>
              <a:ext cx="121" cy="74"/>
            </a:xfrm>
            <a:custGeom>
              <a:avLst/>
              <a:gdLst>
                <a:gd name="T0" fmla="*/ 0 w 84"/>
                <a:gd name="T1" fmla="*/ 102 h 51"/>
                <a:gd name="T2" fmla="*/ 102 w 84"/>
                <a:gd name="T3" fmla="*/ 0 h 51"/>
                <a:gd name="T4" fmla="*/ 251 w 84"/>
                <a:gd name="T5" fmla="*/ 64 h 51"/>
                <a:gd name="T6" fmla="*/ 203 w 84"/>
                <a:gd name="T7" fmla="*/ 155 h 51"/>
                <a:gd name="T8" fmla="*/ 117 w 84"/>
                <a:gd name="T9" fmla="*/ 75 h 51"/>
                <a:gd name="T10" fmla="*/ 20 w 84"/>
                <a:gd name="T11" fmla="*/ 93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51">
                  <a:moveTo>
                    <a:pt x="0" y="33"/>
                  </a:moveTo>
                  <a:cubicBezTo>
                    <a:pt x="14" y="25"/>
                    <a:pt x="31" y="19"/>
                    <a:pt x="34" y="0"/>
                  </a:cubicBezTo>
                  <a:cubicBezTo>
                    <a:pt x="40" y="13"/>
                    <a:pt x="69" y="29"/>
                    <a:pt x="84" y="21"/>
                  </a:cubicBezTo>
                  <a:cubicBezTo>
                    <a:pt x="76" y="28"/>
                    <a:pt x="72" y="40"/>
                    <a:pt x="68" y="51"/>
                  </a:cubicBezTo>
                  <a:cubicBezTo>
                    <a:pt x="62" y="39"/>
                    <a:pt x="52" y="29"/>
                    <a:pt x="39" y="25"/>
                  </a:cubicBezTo>
                  <a:cubicBezTo>
                    <a:pt x="27" y="21"/>
                    <a:pt x="18" y="27"/>
                    <a:pt x="7" y="30"/>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8" name="Freeform 431">
              <a:extLst>
                <a:ext uri="{FF2B5EF4-FFF2-40B4-BE49-F238E27FC236}">
                  <a16:creationId xmlns:a16="http://schemas.microsoft.com/office/drawing/2014/main" id="{3E58F9A0-3A4F-437A-9B8E-8BC4FDE9B5E8}"/>
                </a:ext>
              </a:extLst>
            </p:cNvPr>
            <p:cNvSpPr>
              <a:spLocks/>
            </p:cNvSpPr>
            <p:nvPr/>
          </p:nvSpPr>
          <p:spPr bwMode="auto">
            <a:xfrm>
              <a:off x="4724" y="1663"/>
              <a:ext cx="65" cy="62"/>
            </a:xfrm>
            <a:custGeom>
              <a:avLst/>
              <a:gdLst>
                <a:gd name="T0" fmla="*/ 0 w 45"/>
                <a:gd name="T1" fmla="*/ 29 h 43"/>
                <a:gd name="T2" fmla="*/ 136 w 45"/>
                <a:gd name="T3" fmla="*/ 0 h 43"/>
                <a:gd name="T4" fmla="*/ 74 w 45"/>
                <a:gd name="T5" fmla="*/ 128 h 43"/>
                <a:gd name="T6" fmla="*/ 48 w 45"/>
                <a:gd name="T7" fmla="*/ 69 h 43"/>
                <a:gd name="T8" fmla="*/ 14 w 45"/>
                <a:gd name="T9" fmla="*/ 3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3">
                  <a:moveTo>
                    <a:pt x="0" y="10"/>
                  </a:moveTo>
                  <a:cubicBezTo>
                    <a:pt x="14" y="17"/>
                    <a:pt x="36" y="13"/>
                    <a:pt x="45" y="0"/>
                  </a:cubicBezTo>
                  <a:cubicBezTo>
                    <a:pt x="37" y="13"/>
                    <a:pt x="22" y="26"/>
                    <a:pt x="24" y="43"/>
                  </a:cubicBezTo>
                  <a:cubicBezTo>
                    <a:pt x="21" y="36"/>
                    <a:pt x="20" y="29"/>
                    <a:pt x="16" y="23"/>
                  </a:cubicBezTo>
                  <a:cubicBezTo>
                    <a:pt x="13" y="19"/>
                    <a:pt x="8" y="15"/>
                    <a:pt x="5" y="12"/>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49" name="Freeform 432">
              <a:extLst>
                <a:ext uri="{FF2B5EF4-FFF2-40B4-BE49-F238E27FC236}">
                  <a16:creationId xmlns:a16="http://schemas.microsoft.com/office/drawing/2014/main" id="{948401A2-50CB-4906-ACDE-D6AAA3D5D15D}"/>
                </a:ext>
              </a:extLst>
            </p:cNvPr>
            <p:cNvSpPr>
              <a:spLocks/>
            </p:cNvSpPr>
            <p:nvPr/>
          </p:nvSpPr>
          <p:spPr bwMode="auto">
            <a:xfrm>
              <a:off x="2392" y="1445"/>
              <a:ext cx="94" cy="94"/>
            </a:xfrm>
            <a:custGeom>
              <a:avLst/>
              <a:gdLst>
                <a:gd name="T0" fmla="*/ 0 w 65"/>
                <a:gd name="T1" fmla="*/ 74 h 65"/>
                <a:gd name="T2" fmla="*/ 197 w 65"/>
                <a:gd name="T3" fmla="*/ 0 h 65"/>
                <a:gd name="T4" fmla="*/ 178 w 65"/>
                <a:gd name="T5" fmla="*/ 197 h 65"/>
                <a:gd name="T6" fmla="*/ 25 w 65"/>
                <a:gd name="T7" fmla="*/ 74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5">
                  <a:moveTo>
                    <a:pt x="0" y="24"/>
                  </a:moveTo>
                  <a:cubicBezTo>
                    <a:pt x="21" y="24"/>
                    <a:pt x="57" y="24"/>
                    <a:pt x="65" y="0"/>
                  </a:cubicBezTo>
                  <a:cubicBezTo>
                    <a:pt x="64" y="21"/>
                    <a:pt x="57" y="47"/>
                    <a:pt x="59" y="65"/>
                  </a:cubicBezTo>
                  <a:cubicBezTo>
                    <a:pt x="64" y="41"/>
                    <a:pt x="22" y="19"/>
                    <a:pt x="8" y="24"/>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0" name="Freeform 433">
              <a:extLst>
                <a:ext uri="{FF2B5EF4-FFF2-40B4-BE49-F238E27FC236}">
                  <a16:creationId xmlns:a16="http://schemas.microsoft.com/office/drawing/2014/main" id="{C1F8A392-3BA0-4F1A-992C-18A2D89C73B4}"/>
                </a:ext>
              </a:extLst>
            </p:cNvPr>
            <p:cNvSpPr>
              <a:spLocks/>
            </p:cNvSpPr>
            <p:nvPr/>
          </p:nvSpPr>
          <p:spPr bwMode="auto">
            <a:xfrm>
              <a:off x="2707" y="1598"/>
              <a:ext cx="129" cy="129"/>
            </a:xfrm>
            <a:custGeom>
              <a:avLst/>
              <a:gdLst>
                <a:gd name="T0" fmla="*/ 6 w 89"/>
                <a:gd name="T1" fmla="*/ 1 h 89"/>
                <a:gd name="T2" fmla="*/ 271 w 89"/>
                <a:gd name="T3" fmla="*/ 52 h 89"/>
                <a:gd name="T4" fmla="*/ 174 w 89"/>
                <a:gd name="T5" fmla="*/ 271 h 89"/>
                <a:gd name="T6" fmla="*/ 20 w 89"/>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89">
                  <a:moveTo>
                    <a:pt x="2" y="1"/>
                  </a:moveTo>
                  <a:cubicBezTo>
                    <a:pt x="34" y="14"/>
                    <a:pt x="54" y="44"/>
                    <a:pt x="89" y="17"/>
                  </a:cubicBezTo>
                  <a:cubicBezTo>
                    <a:pt x="66" y="35"/>
                    <a:pt x="71" y="66"/>
                    <a:pt x="57" y="89"/>
                  </a:cubicBezTo>
                  <a:cubicBezTo>
                    <a:pt x="63" y="49"/>
                    <a:pt x="0" y="36"/>
                    <a:pt x="7" y="0"/>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1" name="Freeform 434">
              <a:extLst>
                <a:ext uri="{FF2B5EF4-FFF2-40B4-BE49-F238E27FC236}">
                  <a16:creationId xmlns:a16="http://schemas.microsoft.com/office/drawing/2014/main" id="{078F81AD-04EB-4084-A731-E1F9EEE38ECC}"/>
                </a:ext>
              </a:extLst>
            </p:cNvPr>
            <p:cNvSpPr>
              <a:spLocks/>
            </p:cNvSpPr>
            <p:nvPr/>
          </p:nvSpPr>
          <p:spPr bwMode="auto">
            <a:xfrm>
              <a:off x="2651" y="2106"/>
              <a:ext cx="97" cy="40"/>
            </a:xfrm>
            <a:custGeom>
              <a:avLst/>
              <a:gdLst>
                <a:gd name="T0" fmla="*/ 6 w 67"/>
                <a:gd name="T1" fmla="*/ 70 h 28"/>
                <a:gd name="T2" fmla="*/ 59 w 67"/>
                <a:gd name="T3" fmla="*/ 0 h 28"/>
                <a:gd name="T4" fmla="*/ 203 w 67"/>
                <a:gd name="T5" fmla="*/ 34 h 28"/>
                <a:gd name="T6" fmla="*/ 0 w 67"/>
                <a:gd name="T7" fmla="*/ 7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8">
                  <a:moveTo>
                    <a:pt x="2" y="24"/>
                  </a:moveTo>
                  <a:cubicBezTo>
                    <a:pt x="10" y="18"/>
                    <a:pt x="18" y="10"/>
                    <a:pt x="19" y="0"/>
                  </a:cubicBezTo>
                  <a:cubicBezTo>
                    <a:pt x="31" y="13"/>
                    <a:pt x="49" y="11"/>
                    <a:pt x="67" y="12"/>
                  </a:cubicBezTo>
                  <a:cubicBezTo>
                    <a:pt x="48" y="28"/>
                    <a:pt x="22" y="17"/>
                    <a:pt x="0" y="24"/>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2" name="Freeform 435">
              <a:extLst>
                <a:ext uri="{FF2B5EF4-FFF2-40B4-BE49-F238E27FC236}">
                  <a16:creationId xmlns:a16="http://schemas.microsoft.com/office/drawing/2014/main" id="{2307D817-0F7D-44B3-B1A3-792EE21BDFE3}"/>
                </a:ext>
              </a:extLst>
            </p:cNvPr>
            <p:cNvSpPr>
              <a:spLocks/>
            </p:cNvSpPr>
            <p:nvPr/>
          </p:nvSpPr>
          <p:spPr bwMode="auto">
            <a:xfrm>
              <a:off x="1266" y="2633"/>
              <a:ext cx="103" cy="58"/>
            </a:xfrm>
            <a:custGeom>
              <a:avLst/>
              <a:gdLst>
                <a:gd name="T0" fmla="*/ 0 w 71"/>
                <a:gd name="T1" fmla="*/ 1 h 40"/>
                <a:gd name="T2" fmla="*/ 216 w 71"/>
                <a:gd name="T3" fmla="*/ 0 h 40"/>
                <a:gd name="T4" fmla="*/ 9 w 71"/>
                <a:gd name="T5" fmla="*/ 22 h 40"/>
                <a:gd name="T6" fmla="*/ 0 60000 65536"/>
                <a:gd name="T7" fmla="*/ 0 60000 65536"/>
                <a:gd name="T8" fmla="*/ 0 60000 65536"/>
              </a:gdLst>
              <a:ahLst/>
              <a:cxnLst>
                <a:cxn ang="T6">
                  <a:pos x="T0" y="T1"/>
                </a:cxn>
                <a:cxn ang="T7">
                  <a:pos x="T2" y="T3"/>
                </a:cxn>
                <a:cxn ang="T8">
                  <a:pos x="T4" y="T5"/>
                </a:cxn>
              </a:cxnLst>
              <a:rect l="0" t="0" r="r" b="b"/>
              <a:pathLst>
                <a:path w="71" h="40">
                  <a:moveTo>
                    <a:pt x="0" y="1"/>
                  </a:moveTo>
                  <a:cubicBezTo>
                    <a:pt x="21" y="15"/>
                    <a:pt x="51" y="21"/>
                    <a:pt x="71" y="0"/>
                  </a:cubicBezTo>
                  <a:cubicBezTo>
                    <a:pt x="61" y="40"/>
                    <a:pt x="24" y="19"/>
                    <a:pt x="3" y="7"/>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3" name="Freeform 436">
              <a:extLst>
                <a:ext uri="{FF2B5EF4-FFF2-40B4-BE49-F238E27FC236}">
                  <a16:creationId xmlns:a16="http://schemas.microsoft.com/office/drawing/2014/main" id="{2D2C4542-A6BC-47E1-A1F7-99C9E525BFFC}"/>
                </a:ext>
              </a:extLst>
            </p:cNvPr>
            <p:cNvSpPr>
              <a:spLocks/>
            </p:cNvSpPr>
            <p:nvPr/>
          </p:nvSpPr>
          <p:spPr bwMode="auto">
            <a:xfrm>
              <a:off x="1213" y="2018"/>
              <a:ext cx="105" cy="79"/>
            </a:xfrm>
            <a:custGeom>
              <a:avLst/>
              <a:gdLst>
                <a:gd name="T0" fmla="*/ 0 w 73"/>
                <a:gd name="T1" fmla="*/ 145 h 55"/>
                <a:gd name="T2" fmla="*/ 101 w 73"/>
                <a:gd name="T3" fmla="*/ 0 h 55"/>
                <a:gd name="T4" fmla="*/ 217 w 73"/>
                <a:gd name="T5" fmla="*/ 27 h 55"/>
                <a:gd name="T6" fmla="*/ 137 w 73"/>
                <a:gd name="T7" fmla="*/ 75 h 55"/>
                <a:gd name="T8" fmla="*/ 19 w 73"/>
                <a:gd name="T9" fmla="*/ 145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5">
                  <a:moveTo>
                    <a:pt x="0" y="49"/>
                  </a:moveTo>
                  <a:cubicBezTo>
                    <a:pt x="20" y="50"/>
                    <a:pt x="40" y="18"/>
                    <a:pt x="34" y="0"/>
                  </a:cubicBezTo>
                  <a:cubicBezTo>
                    <a:pt x="44" y="9"/>
                    <a:pt x="61" y="21"/>
                    <a:pt x="73" y="9"/>
                  </a:cubicBezTo>
                  <a:cubicBezTo>
                    <a:pt x="67" y="20"/>
                    <a:pt x="59" y="25"/>
                    <a:pt x="46" y="25"/>
                  </a:cubicBezTo>
                  <a:cubicBezTo>
                    <a:pt x="45" y="43"/>
                    <a:pt x="21" y="55"/>
                    <a:pt x="6" y="49"/>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4" name="Freeform 437">
              <a:extLst>
                <a:ext uri="{FF2B5EF4-FFF2-40B4-BE49-F238E27FC236}">
                  <a16:creationId xmlns:a16="http://schemas.microsoft.com/office/drawing/2014/main" id="{B8463A23-6BED-4D81-A436-4F8AA11A2DC8}"/>
                </a:ext>
              </a:extLst>
            </p:cNvPr>
            <p:cNvSpPr>
              <a:spLocks/>
            </p:cNvSpPr>
            <p:nvPr/>
          </p:nvSpPr>
          <p:spPr bwMode="auto">
            <a:xfrm>
              <a:off x="1406" y="1430"/>
              <a:ext cx="97" cy="75"/>
            </a:xfrm>
            <a:custGeom>
              <a:avLst/>
              <a:gdLst>
                <a:gd name="T0" fmla="*/ 0 w 67"/>
                <a:gd name="T1" fmla="*/ 156 h 52"/>
                <a:gd name="T2" fmla="*/ 75 w 67"/>
                <a:gd name="T3" fmla="*/ 123 h 52"/>
                <a:gd name="T4" fmla="*/ 127 w 67"/>
                <a:gd name="T5" fmla="*/ 144 h 52"/>
                <a:gd name="T6" fmla="*/ 203 w 67"/>
                <a:gd name="T7" fmla="*/ 0 h 52"/>
                <a:gd name="T8" fmla="*/ 116 w 67"/>
                <a:gd name="T9" fmla="*/ 79 h 52"/>
                <a:gd name="T10" fmla="*/ 6 w 67"/>
                <a:gd name="T11" fmla="*/ 154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2">
                  <a:moveTo>
                    <a:pt x="0" y="52"/>
                  </a:moveTo>
                  <a:cubicBezTo>
                    <a:pt x="8" y="46"/>
                    <a:pt x="15" y="41"/>
                    <a:pt x="25" y="41"/>
                  </a:cubicBezTo>
                  <a:cubicBezTo>
                    <a:pt x="32" y="42"/>
                    <a:pt x="37" y="46"/>
                    <a:pt x="42" y="48"/>
                  </a:cubicBezTo>
                  <a:cubicBezTo>
                    <a:pt x="43" y="27"/>
                    <a:pt x="49" y="13"/>
                    <a:pt x="67" y="0"/>
                  </a:cubicBezTo>
                  <a:cubicBezTo>
                    <a:pt x="50" y="1"/>
                    <a:pt x="46" y="15"/>
                    <a:pt x="38" y="26"/>
                  </a:cubicBezTo>
                  <a:cubicBezTo>
                    <a:pt x="28" y="39"/>
                    <a:pt x="8" y="35"/>
                    <a:pt x="2" y="51"/>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5" name="Freeform 438">
              <a:extLst>
                <a:ext uri="{FF2B5EF4-FFF2-40B4-BE49-F238E27FC236}">
                  <a16:creationId xmlns:a16="http://schemas.microsoft.com/office/drawing/2014/main" id="{E685EE05-87A7-4883-B720-3EE82804A5E0}"/>
                </a:ext>
              </a:extLst>
            </p:cNvPr>
            <p:cNvSpPr>
              <a:spLocks/>
            </p:cNvSpPr>
            <p:nvPr/>
          </p:nvSpPr>
          <p:spPr bwMode="auto">
            <a:xfrm>
              <a:off x="2205" y="1242"/>
              <a:ext cx="82" cy="117"/>
            </a:xfrm>
            <a:custGeom>
              <a:avLst/>
              <a:gdLst>
                <a:gd name="T0" fmla="*/ 0 w 57"/>
                <a:gd name="T1" fmla="*/ 123 h 81"/>
                <a:gd name="T2" fmla="*/ 128 w 57"/>
                <a:gd name="T3" fmla="*/ 84 h 81"/>
                <a:gd name="T4" fmla="*/ 164 w 57"/>
                <a:gd name="T5" fmla="*/ 0 h 81"/>
                <a:gd name="T6" fmla="*/ 117 w 57"/>
                <a:gd name="T7" fmla="*/ 121 h 81"/>
                <a:gd name="T8" fmla="*/ 86 w 57"/>
                <a:gd name="T9" fmla="*/ 182 h 81"/>
                <a:gd name="T10" fmla="*/ 89 w 57"/>
                <a:gd name="T11" fmla="*/ 244 h 81"/>
                <a:gd name="T12" fmla="*/ 56 w 57"/>
                <a:gd name="T13" fmla="*/ 169 h 81"/>
                <a:gd name="T14" fmla="*/ 0 w 57"/>
                <a:gd name="T15" fmla="*/ 127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81">
                  <a:moveTo>
                    <a:pt x="0" y="41"/>
                  </a:moveTo>
                  <a:cubicBezTo>
                    <a:pt x="10" y="51"/>
                    <a:pt x="36" y="35"/>
                    <a:pt x="43" y="28"/>
                  </a:cubicBezTo>
                  <a:cubicBezTo>
                    <a:pt x="48" y="23"/>
                    <a:pt x="57" y="7"/>
                    <a:pt x="55" y="0"/>
                  </a:cubicBezTo>
                  <a:cubicBezTo>
                    <a:pt x="51" y="14"/>
                    <a:pt x="50" y="29"/>
                    <a:pt x="39" y="40"/>
                  </a:cubicBezTo>
                  <a:cubicBezTo>
                    <a:pt x="33" y="47"/>
                    <a:pt x="29" y="51"/>
                    <a:pt x="29" y="60"/>
                  </a:cubicBezTo>
                  <a:cubicBezTo>
                    <a:pt x="30" y="67"/>
                    <a:pt x="30" y="74"/>
                    <a:pt x="30" y="81"/>
                  </a:cubicBezTo>
                  <a:cubicBezTo>
                    <a:pt x="26" y="73"/>
                    <a:pt x="25" y="64"/>
                    <a:pt x="19" y="56"/>
                  </a:cubicBezTo>
                  <a:cubicBezTo>
                    <a:pt x="13" y="50"/>
                    <a:pt x="7" y="45"/>
                    <a:pt x="0" y="42"/>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6" name="Freeform 439">
              <a:extLst>
                <a:ext uri="{FF2B5EF4-FFF2-40B4-BE49-F238E27FC236}">
                  <a16:creationId xmlns:a16="http://schemas.microsoft.com/office/drawing/2014/main" id="{18222282-CE4A-41DE-888E-F7D763788FC4}"/>
                </a:ext>
              </a:extLst>
            </p:cNvPr>
            <p:cNvSpPr>
              <a:spLocks/>
            </p:cNvSpPr>
            <p:nvPr/>
          </p:nvSpPr>
          <p:spPr bwMode="auto">
            <a:xfrm>
              <a:off x="1551" y="1776"/>
              <a:ext cx="163" cy="162"/>
            </a:xfrm>
            <a:custGeom>
              <a:avLst/>
              <a:gdLst>
                <a:gd name="T0" fmla="*/ 0 w 113"/>
                <a:gd name="T1" fmla="*/ 272 h 112"/>
                <a:gd name="T2" fmla="*/ 255 w 113"/>
                <a:gd name="T3" fmla="*/ 263 h 112"/>
                <a:gd name="T4" fmla="*/ 320 w 113"/>
                <a:gd name="T5" fmla="*/ 0 h 112"/>
                <a:gd name="T6" fmla="*/ 330 w 113"/>
                <a:gd name="T7" fmla="*/ 156 h 112"/>
                <a:gd name="T8" fmla="*/ 267 w 113"/>
                <a:gd name="T9" fmla="*/ 297 h 112"/>
                <a:gd name="T10" fmla="*/ 137 w 113"/>
                <a:gd name="T11" fmla="*/ 333 h 112"/>
                <a:gd name="T12" fmla="*/ 1 w 113"/>
                <a:gd name="T13" fmla="*/ 272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2">
                  <a:moveTo>
                    <a:pt x="0" y="90"/>
                  </a:moveTo>
                  <a:cubicBezTo>
                    <a:pt x="23" y="99"/>
                    <a:pt x="63" y="105"/>
                    <a:pt x="85" y="87"/>
                  </a:cubicBezTo>
                  <a:cubicBezTo>
                    <a:pt x="109" y="66"/>
                    <a:pt x="109" y="28"/>
                    <a:pt x="107" y="0"/>
                  </a:cubicBezTo>
                  <a:cubicBezTo>
                    <a:pt x="108" y="18"/>
                    <a:pt x="113" y="33"/>
                    <a:pt x="110" y="52"/>
                  </a:cubicBezTo>
                  <a:cubicBezTo>
                    <a:pt x="108" y="68"/>
                    <a:pt x="101" y="87"/>
                    <a:pt x="89" y="98"/>
                  </a:cubicBezTo>
                  <a:cubicBezTo>
                    <a:pt x="77" y="109"/>
                    <a:pt x="61" y="112"/>
                    <a:pt x="46" y="110"/>
                  </a:cubicBezTo>
                  <a:cubicBezTo>
                    <a:pt x="34" y="109"/>
                    <a:pt x="4" y="103"/>
                    <a:pt x="1" y="90"/>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7" name="Freeform 440">
              <a:extLst>
                <a:ext uri="{FF2B5EF4-FFF2-40B4-BE49-F238E27FC236}">
                  <a16:creationId xmlns:a16="http://schemas.microsoft.com/office/drawing/2014/main" id="{3CF08C3E-5941-4635-8C73-62F5948B9C5D}"/>
                </a:ext>
              </a:extLst>
            </p:cNvPr>
            <p:cNvSpPr>
              <a:spLocks/>
            </p:cNvSpPr>
            <p:nvPr/>
          </p:nvSpPr>
          <p:spPr bwMode="auto">
            <a:xfrm>
              <a:off x="1428" y="1832"/>
              <a:ext cx="86" cy="48"/>
            </a:xfrm>
            <a:custGeom>
              <a:avLst/>
              <a:gdLst>
                <a:gd name="T0" fmla="*/ 6 w 60"/>
                <a:gd name="T1" fmla="*/ 76 h 33"/>
                <a:gd name="T2" fmla="*/ 128 w 60"/>
                <a:gd name="T3" fmla="*/ 0 h 33"/>
                <a:gd name="T4" fmla="*/ 176 w 60"/>
                <a:gd name="T5" fmla="*/ 89 h 33"/>
                <a:gd name="T6" fmla="*/ 95 w 60"/>
                <a:gd name="T7" fmla="*/ 60 h 33"/>
                <a:gd name="T8" fmla="*/ 0 w 60"/>
                <a:gd name="T9" fmla="*/ 8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3">
                  <a:moveTo>
                    <a:pt x="2" y="25"/>
                  </a:moveTo>
                  <a:cubicBezTo>
                    <a:pt x="19" y="27"/>
                    <a:pt x="33" y="9"/>
                    <a:pt x="43" y="0"/>
                  </a:cubicBezTo>
                  <a:cubicBezTo>
                    <a:pt x="42" y="12"/>
                    <a:pt x="53" y="20"/>
                    <a:pt x="60" y="29"/>
                  </a:cubicBezTo>
                  <a:cubicBezTo>
                    <a:pt x="52" y="26"/>
                    <a:pt x="41" y="17"/>
                    <a:pt x="32" y="19"/>
                  </a:cubicBezTo>
                  <a:cubicBezTo>
                    <a:pt x="21" y="20"/>
                    <a:pt x="11" y="33"/>
                    <a:pt x="0" y="27"/>
                  </a:cubicBezTo>
                </a:path>
              </a:pathLst>
            </a:custGeom>
            <a:solidFill>
              <a:srgbClr val="781E1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8" name="Freeform 441">
              <a:extLst>
                <a:ext uri="{FF2B5EF4-FFF2-40B4-BE49-F238E27FC236}">
                  <a16:creationId xmlns:a16="http://schemas.microsoft.com/office/drawing/2014/main" id="{50C6566F-E303-4C36-BEEE-E4756A627C61}"/>
                </a:ext>
              </a:extLst>
            </p:cNvPr>
            <p:cNvSpPr>
              <a:spLocks/>
            </p:cNvSpPr>
            <p:nvPr/>
          </p:nvSpPr>
          <p:spPr bwMode="auto">
            <a:xfrm>
              <a:off x="4558" y="1362"/>
              <a:ext cx="86" cy="81"/>
            </a:xfrm>
            <a:custGeom>
              <a:avLst/>
              <a:gdLst>
                <a:gd name="T0" fmla="*/ 0 w 59"/>
                <a:gd name="T1" fmla="*/ 0 h 56"/>
                <a:gd name="T2" fmla="*/ 182 w 59"/>
                <a:gd name="T3" fmla="*/ 169 h 56"/>
                <a:gd name="T4" fmla="*/ 0 w 59"/>
                <a:gd name="T5" fmla="*/ 0 h 56"/>
                <a:gd name="T6" fmla="*/ 0 60000 65536"/>
                <a:gd name="T7" fmla="*/ 0 60000 65536"/>
                <a:gd name="T8" fmla="*/ 0 60000 65536"/>
              </a:gdLst>
              <a:ahLst/>
              <a:cxnLst>
                <a:cxn ang="T6">
                  <a:pos x="T0" y="T1"/>
                </a:cxn>
                <a:cxn ang="T7">
                  <a:pos x="T2" y="T3"/>
                </a:cxn>
                <a:cxn ang="T8">
                  <a:pos x="T4" y="T5"/>
                </a:cxn>
              </a:cxnLst>
              <a:rect l="0" t="0" r="r" b="b"/>
              <a:pathLst>
                <a:path w="59" h="56">
                  <a:moveTo>
                    <a:pt x="0" y="0"/>
                  </a:moveTo>
                  <a:cubicBezTo>
                    <a:pt x="0" y="0"/>
                    <a:pt x="49" y="4"/>
                    <a:pt x="59" y="56"/>
                  </a:cubicBezTo>
                  <a:cubicBezTo>
                    <a:pt x="59" y="56"/>
                    <a:pt x="41"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sp>
          <p:nvSpPr>
            <p:cNvPr id="459" name="Freeform 442">
              <a:extLst>
                <a:ext uri="{FF2B5EF4-FFF2-40B4-BE49-F238E27FC236}">
                  <a16:creationId xmlns:a16="http://schemas.microsoft.com/office/drawing/2014/main" id="{484EA8FA-A9EE-4011-B3EA-C65B347B4AD0}"/>
                </a:ext>
              </a:extLst>
            </p:cNvPr>
            <p:cNvSpPr>
              <a:spLocks/>
            </p:cNvSpPr>
            <p:nvPr/>
          </p:nvSpPr>
          <p:spPr bwMode="auto">
            <a:xfrm>
              <a:off x="4706" y="1515"/>
              <a:ext cx="27" cy="76"/>
            </a:xfrm>
            <a:custGeom>
              <a:avLst/>
              <a:gdLst>
                <a:gd name="T0" fmla="*/ 0 w 19"/>
                <a:gd name="T1" fmla="*/ 0 h 52"/>
                <a:gd name="T2" fmla="*/ 40 w 19"/>
                <a:gd name="T3" fmla="*/ 162 h 52"/>
                <a:gd name="T4" fmla="*/ 0 w 19"/>
                <a:gd name="T5" fmla="*/ 0 h 52"/>
                <a:gd name="T6" fmla="*/ 0 60000 65536"/>
                <a:gd name="T7" fmla="*/ 0 60000 65536"/>
                <a:gd name="T8" fmla="*/ 0 60000 65536"/>
              </a:gdLst>
              <a:ahLst/>
              <a:cxnLst>
                <a:cxn ang="T6">
                  <a:pos x="T0" y="T1"/>
                </a:cxn>
                <a:cxn ang="T7">
                  <a:pos x="T2" y="T3"/>
                </a:cxn>
                <a:cxn ang="T8">
                  <a:pos x="T4" y="T5"/>
                </a:cxn>
              </a:cxnLst>
              <a:rect l="0" t="0" r="r" b="b"/>
              <a:pathLst>
                <a:path w="19" h="52">
                  <a:moveTo>
                    <a:pt x="0" y="0"/>
                  </a:moveTo>
                  <a:cubicBezTo>
                    <a:pt x="0" y="0"/>
                    <a:pt x="19" y="19"/>
                    <a:pt x="14" y="52"/>
                  </a:cubicBezTo>
                  <a:cubicBezTo>
                    <a:pt x="14" y="52"/>
                    <a:pt x="17" y="1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dirty="0"/>
            </a:p>
          </p:txBody>
        </p:sp>
      </p:grpSp>
      <p:sp>
        <p:nvSpPr>
          <p:cNvPr id="460" name="Textfeld 459">
            <a:extLst>
              <a:ext uri="{FF2B5EF4-FFF2-40B4-BE49-F238E27FC236}">
                <a16:creationId xmlns:a16="http://schemas.microsoft.com/office/drawing/2014/main" id="{BB4D0BCF-0EA0-4BF5-9C93-097092DF6845}"/>
              </a:ext>
            </a:extLst>
          </p:cNvPr>
          <p:cNvSpPr txBox="1"/>
          <p:nvPr/>
        </p:nvSpPr>
        <p:spPr>
          <a:xfrm>
            <a:off x="2393754" y="5307037"/>
            <a:ext cx="2574486" cy="369332"/>
          </a:xfrm>
          <a:prstGeom prst="rect">
            <a:avLst/>
          </a:prstGeom>
          <a:noFill/>
          <a:ln>
            <a:solidFill>
              <a:schemeClr val="tx1"/>
            </a:solidFill>
          </a:ln>
        </p:spPr>
        <p:txBody>
          <a:bodyPr wrap="square" rtlCol="0">
            <a:spAutoFit/>
          </a:bodyPr>
          <a:lstStyle/>
          <a:p>
            <a:pPr algn="ctr"/>
            <a:r>
              <a:rPr lang="de-DE" dirty="0"/>
              <a:t>Healthy liver</a:t>
            </a:r>
            <a:endParaRPr lang="en-US" dirty="0"/>
          </a:p>
        </p:txBody>
      </p:sp>
      <p:sp>
        <p:nvSpPr>
          <p:cNvPr id="461" name="Textfeld 460">
            <a:extLst>
              <a:ext uri="{FF2B5EF4-FFF2-40B4-BE49-F238E27FC236}">
                <a16:creationId xmlns:a16="http://schemas.microsoft.com/office/drawing/2014/main" id="{E04BA566-7A85-42C7-837D-59CBD427F8F8}"/>
              </a:ext>
            </a:extLst>
          </p:cNvPr>
          <p:cNvSpPr txBox="1"/>
          <p:nvPr/>
        </p:nvSpPr>
        <p:spPr>
          <a:xfrm>
            <a:off x="6614160" y="5307037"/>
            <a:ext cx="3434080" cy="369332"/>
          </a:xfrm>
          <a:prstGeom prst="rect">
            <a:avLst/>
          </a:prstGeom>
          <a:noFill/>
          <a:ln>
            <a:solidFill>
              <a:schemeClr val="tx1"/>
            </a:solidFill>
          </a:ln>
        </p:spPr>
        <p:txBody>
          <a:bodyPr wrap="square" rtlCol="0">
            <a:spAutoFit/>
          </a:bodyPr>
          <a:lstStyle/>
          <a:p>
            <a:pPr algn="ctr"/>
            <a:r>
              <a:rPr lang="de-DE" dirty="0"/>
              <a:t>Liver cirrhosis</a:t>
            </a:r>
            <a:endParaRPr lang="en-US" dirty="0"/>
          </a:p>
        </p:txBody>
      </p:sp>
      <p:sp>
        <p:nvSpPr>
          <p:cNvPr id="462" name="Textfeld 462">
            <a:extLst>
              <a:ext uri="{FF2B5EF4-FFF2-40B4-BE49-F238E27FC236}">
                <a16:creationId xmlns:a16="http://schemas.microsoft.com/office/drawing/2014/main" id="{BB28C4E1-4ED7-4349-BE4E-F27FC6FF9AAF}"/>
              </a:ext>
            </a:extLst>
          </p:cNvPr>
          <p:cNvSpPr txBox="1"/>
          <p:nvPr/>
        </p:nvSpPr>
        <p:spPr>
          <a:xfrm>
            <a:off x="1812129" y="5739445"/>
            <a:ext cx="7485321" cy="253916"/>
          </a:xfrm>
          <a:prstGeom prst="rect">
            <a:avLst/>
          </a:prstGeom>
          <a:noFill/>
        </p:spPr>
        <p:txBody>
          <a:bodyPr wrap="square">
            <a:spAutoFit/>
          </a:bodyPr>
          <a:lstStyle/>
          <a:p>
            <a:pPr>
              <a:buNone/>
            </a:pPr>
            <a:r>
              <a:rPr lang="en-US" sz="1050" dirty="0">
                <a:solidFill>
                  <a:srgbClr val="4F4F4F"/>
                </a:solidFill>
                <a:effectLst/>
              </a:rPr>
              <a:t>Source: Servier Medical Art (</a:t>
            </a:r>
            <a:r>
              <a:rPr lang="en-US" sz="1050" dirty="0">
                <a:solidFill>
                  <a:srgbClr val="4F4F4F"/>
                </a:solidFill>
                <a:effectLst/>
                <a:hlinkClick r:id="rId2"/>
              </a:rPr>
              <a:t>https://smart.servier.com</a:t>
            </a:r>
            <a:r>
              <a:rPr lang="en-US" sz="1050" dirty="0">
                <a:solidFill>
                  <a:srgbClr val="4F4F4F"/>
                </a:solidFill>
                <a:effectLst/>
              </a:rPr>
              <a:t>), licensed under CC BY 4.0 (https://creativecommons.org/licenses/by/4.0/).</a:t>
            </a:r>
          </a:p>
        </p:txBody>
      </p:sp>
    </p:spTree>
    <p:extLst>
      <p:ext uri="{BB962C8B-B14F-4D97-AF65-F5344CB8AC3E}">
        <p14:creationId xmlns:p14="http://schemas.microsoft.com/office/powerpoint/2010/main" val="147299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1785104"/>
          </a:xfrm>
          <a:prstGeom prst="rect">
            <a:avLst/>
          </a:prstGeom>
          <a:noFill/>
        </p:spPr>
        <p:txBody>
          <a:bodyPr wrap="square">
            <a:spAutoFit/>
          </a:bodyPr>
          <a:lstStyle/>
          <a:p>
            <a:pPr marL="285750" indent="-285750" algn="just">
              <a:buFont typeface="Arial" panose="020B0604020202020204" pitchFamily="34" charset="0"/>
              <a:buChar char="•"/>
            </a:pPr>
            <a:r>
              <a:rPr lang="en-US" sz="1600" b="1" dirty="0"/>
              <a:t>Cirrhosis leads to a reduced liver function, making it harder for the liver to remove toxins from the blood, process nutrients and produce important proteins.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noProof="0" dirty="0"/>
              <a:t>A common complication of liver cirrhosis is portal hypertension. The portal vein is a major blood vessel carrying blood from the intestines to the liver. Cirrhosis can impair the regular blood flow, leading to increased pressure in the portal vein. Associated complications  can include:</a:t>
            </a:r>
          </a:p>
          <a:p>
            <a:endParaRPr lang="en-GB" sz="1400" b="1" dirty="0"/>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Pre-diagnosis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First symptoms</a:t>
            </a:r>
          </a:p>
        </p:txBody>
      </p:sp>
      <p:pic>
        <p:nvPicPr>
          <p:cNvPr id="7" name="Picture 6">
            <a:extLst>
              <a:ext uri="{FF2B5EF4-FFF2-40B4-BE49-F238E27FC236}">
                <a16:creationId xmlns:a16="http://schemas.microsoft.com/office/drawing/2014/main" id="{7B29D097-9121-4040-96DB-A964F8E923F6}"/>
              </a:ext>
            </a:extLst>
          </p:cNvPr>
          <p:cNvPicPr>
            <a:picLocks noChangeAspect="1"/>
          </p:cNvPicPr>
          <p:nvPr/>
        </p:nvPicPr>
        <p:blipFill>
          <a:blip r:embed="rId2"/>
          <a:srcRect r="56124"/>
          <a:stretch>
            <a:fillRect/>
          </a:stretch>
        </p:blipFill>
        <p:spPr>
          <a:xfrm>
            <a:off x="1644421" y="2671909"/>
            <a:ext cx="1176817" cy="2195000"/>
          </a:xfrm>
          <a:prstGeom prst="rect">
            <a:avLst/>
          </a:prstGeom>
        </p:spPr>
      </p:pic>
      <p:pic>
        <p:nvPicPr>
          <p:cNvPr id="11" name="Picture 11">
            <a:extLst>
              <a:ext uri="{FF2B5EF4-FFF2-40B4-BE49-F238E27FC236}">
                <a16:creationId xmlns:a16="http://schemas.microsoft.com/office/drawing/2014/main" id="{1C69B65F-DF1D-47AC-AB0D-057596ACD0F0}"/>
              </a:ext>
            </a:extLst>
          </p:cNvPr>
          <p:cNvPicPr>
            <a:picLocks noChangeAspect="1"/>
          </p:cNvPicPr>
          <p:nvPr/>
        </p:nvPicPr>
        <p:blipFill>
          <a:blip r:embed="rId2"/>
          <a:srcRect l="44880" t="53911" r="27503"/>
          <a:stretch>
            <a:fillRect/>
          </a:stretch>
        </p:blipFill>
        <p:spPr>
          <a:xfrm>
            <a:off x="4754050" y="3030078"/>
            <a:ext cx="1515080" cy="2069199"/>
          </a:xfrm>
          <a:prstGeom prst="rect">
            <a:avLst/>
          </a:prstGeom>
        </p:spPr>
      </p:pic>
      <p:pic>
        <p:nvPicPr>
          <p:cNvPr id="12" name="Picture 11">
            <a:extLst>
              <a:ext uri="{FF2B5EF4-FFF2-40B4-BE49-F238E27FC236}">
                <a16:creationId xmlns:a16="http://schemas.microsoft.com/office/drawing/2014/main" id="{BB512BA2-3FAF-4197-8170-C5ED0F27F79E}"/>
              </a:ext>
            </a:extLst>
          </p:cNvPr>
          <p:cNvPicPr>
            <a:picLocks noChangeAspect="1"/>
          </p:cNvPicPr>
          <p:nvPr/>
        </p:nvPicPr>
        <p:blipFill>
          <a:blip r:embed="rId2"/>
          <a:srcRect l="72382" t="46172" b="7739"/>
          <a:stretch>
            <a:fillRect/>
          </a:stretch>
        </p:blipFill>
        <p:spPr>
          <a:xfrm>
            <a:off x="8108088" y="2931068"/>
            <a:ext cx="1227678" cy="1676682"/>
          </a:xfrm>
          <a:prstGeom prst="rect">
            <a:avLst/>
          </a:prstGeom>
        </p:spPr>
      </p:pic>
      <p:sp>
        <p:nvSpPr>
          <p:cNvPr id="13" name="Textfeld 9">
            <a:extLst>
              <a:ext uri="{FF2B5EF4-FFF2-40B4-BE49-F238E27FC236}">
                <a16:creationId xmlns:a16="http://schemas.microsoft.com/office/drawing/2014/main" id="{182416C3-4A39-4F66-A780-BE25C41B41D7}"/>
              </a:ext>
            </a:extLst>
          </p:cNvPr>
          <p:cNvSpPr txBox="1"/>
          <p:nvPr/>
        </p:nvSpPr>
        <p:spPr>
          <a:xfrm>
            <a:off x="880007" y="4865348"/>
            <a:ext cx="2795958" cy="584775"/>
          </a:xfrm>
          <a:prstGeom prst="rect">
            <a:avLst/>
          </a:prstGeom>
          <a:noFill/>
        </p:spPr>
        <p:txBody>
          <a:bodyPr wrap="none" rtlCol="0">
            <a:spAutoFit/>
          </a:bodyPr>
          <a:lstStyle/>
          <a:p>
            <a:pPr algn="just"/>
            <a:r>
              <a:rPr lang="en-US" sz="1600" noProof="0" dirty="0"/>
              <a:t>Ascites: Formation of free fluid </a:t>
            </a:r>
          </a:p>
          <a:p>
            <a:r>
              <a:rPr lang="en-US" sz="1600" noProof="0" dirty="0"/>
              <a:t>in the abdominal cavity.</a:t>
            </a:r>
          </a:p>
        </p:txBody>
      </p:sp>
      <p:sp>
        <p:nvSpPr>
          <p:cNvPr id="14" name="Textfeld 10">
            <a:extLst>
              <a:ext uri="{FF2B5EF4-FFF2-40B4-BE49-F238E27FC236}">
                <a16:creationId xmlns:a16="http://schemas.microsoft.com/office/drawing/2014/main" id="{ED3A2695-D781-42A9-B19C-22C25AED591C}"/>
              </a:ext>
            </a:extLst>
          </p:cNvPr>
          <p:cNvSpPr txBox="1"/>
          <p:nvPr/>
        </p:nvSpPr>
        <p:spPr>
          <a:xfrm>
            <a:off x="4161929" y="4870996"/>
            <a:ext cx="3131498" cy="830997"/>
          </a:xfrm>
          <a:prstGeom prst="rect">
            <a:avLst/>
          </a:prstGeom>
          <a:noFill/>
        </p:spPr>
        <p:txBody>
          <a:bodyPr wrap="none" rtlCol="0">
            <a:spAutoFit/>
          </a:bodyPr>
          <a:lstStyle/>
          <a:p>
            <a:pPr algn="just"/>
            <a:r>
              <a:rPr lang="en-US" sz="1600" noProof="0" dirty="0"/>
              <a:t>Varices: Enlarged veins, mainly in</a:t>
            </a:r>
          </a:p>
          <a:p>
            <a:pPr algn="just"/>
            <a:r>
              <a:rPr lang="en-US" sz="1600" dirty="0"/>
              <a:t>t</a:t>
            </a:r>
            <a:r>
              <a:rPr lang="en-US" sz="1600" noProof="0" dirty="0"/>
              <a:t>he esophagus and stomach which </a:t>
            </a:r>
          </a:p>
          <a:p>
            <a:pPr algn="just"/>
            <a:r>
              <a:rPr lang="en-US" sz="1600" noProof="0" dirty="0"/>
              <a:t>can cause bleedings.</a:t>
            </a:r>
          </a:p>
        </p:txBody>
      </p:sp>
      <p:sp>
        <p:nvSpPr>
          <p:cNvPr id="15" name="Textfeld 13">
            <a:extLst>
              <a:ext uri="{FF2B5EF4-FFF2-40B4-BE49-F238E27FC236}">
                <a16:creationId xmlns:a16="http://schemas.microsoft.com/office/drawing/2014/main" id="{E5934E0C-84E7-433C-8337-6B7C5A21A5BA}"/>
              </a:ext>
            </a:extLst>
          </p:cNvPr>
          <p:cNvSpPr txBox="1"/>
          <p:nvPr/>
        </p:nvSpPr>
        <p:spPr>
          <a:xfrm>
            <a:off x="7483929" y="4890397"/>
            <a:ext cx="3011323" cy="584775"/>
          </a:xfrm>
          <a:prstGeom prst="rect">
            <a:avLst/>
          </a:prstGeom>
          <a:noFill/>
        </p:spPr>
        <p:txBody>
          <a:bodyPr wrap="square" rtlCol="0">
            <a:spAutoFit/>
          </a:bodyPr>
          <a:lstStyle/>
          <a:p>
            <a:pPr algn="just"/>
            <a:r>
              <a:rPr lang="en-US" sz="1600" noProof="0" dirty="0"/>
              <a:t>Splenomegaly: Increase in size of the spleen.</a:t>
            </a:r>
          </a:p>
        </p:txBody>
      </p:sp>
    </p:spTree>
    <p:extLst>
      <p:ext uri="{BB962C8B-B14F-4D97-AF65-F5344CB8AC3E}">
        <p14:creationId xmlns:p14="http://schemas.microsoft.com/office/powerpoint/2010/main" val="152976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34FAAE2-010E-4CBC-8E7C-F7588AB39D6C}"/>
              </a:ext>
            </a:extLst>
          </p:cNvPr>
          <p:cNvGrpSpPr/>
          <p:nvPr/>
        </p:nvGrpSpPr>
        <p:grpSpPr>
          <a:xfrm>
            <a:off x="2077471" y="2130062"/>
            <a:ext cx="8037057" cy="3828840"/>
            <a:chOff x="2077471" y="2130062"/>
            <a:chExt cx="8037057" cy="3828840"/>
          </a:xfrm>
        </p:grpSpPr>
        <p:grpSp>
          <p:nvGrpSpPr>
            <p:cNvPr id="69" name="Group 68">
              <a:extLst>
                <a:ext uri="{FF2B5EF4-FFF2-40B4-BE49-F238E27FC236}">
                  <a16:creationId xmlns:a16="http://schemas.microsoft.com/office/drawing/2014/main" id="{4066A150-02AB-4129-ABA9-CC605868DFDF}"/>
                </a:ext>
              </a:extLst>
            </p:cNvPr>
            <p:cNvGrpSpPr/>
            <p:nvPr/>
          </p:nvGrpSpPr>
          <p:grpSpPr>
            <a:xfrm>
              <a:off x="2077471" y="2130062"/>
              <a:ext cx="8037057" cy="3097359"/>
              <a:chOff x="1529919" y="2307616"/>
              <a:chExt cx="8037057" cy="3097359"/>
            </a:xfrm>
          </p:grpSpPr>
          <p:sp>
            <p:nvSpPr>
              <p:cNvPr id="41" name="Tekstvak 11">
                <a:extLst>
                  <a:ext uri="{FF2B5EF4-FFF2-40B4-BE49-F238E27FC236}">
                    <a16:creationId xmlns:a16="http://schemas.microsoft.com/office/drawing/2014/main" id="{0C4E63C9-5DA3-45E3-A5D1-E8B601A9B8DD}"/>
                  </a:ext>
                </a:extLst>
              </p:cNvPr>
              <p:cNvSpPr txBox="1"/>
              <p:nvPr/>
            </p:nvSpPr>
            <p:spPr>
              <a:xfrm>
                <a:off x="5435854" y="5066421"/>
                <a:ext cx="1376524" cy="338554"/>
              </a:xfrm>
              <a:prstGeom prst="rect">
                <a:avLst/>
              </a:prstGeom>
              <a:solidFill>
                <a:srgbClr val="A77DAA"/>
              </a:solidFill>
              <a:ln w="6350">
                <a:noFill/>
              </a:ln>
            </p:spPr>
            <p:txBody>
              <a:bodyPr wrap="square" rtlCol="0">
                <a:spAutoFit/>
              </a:bodyPr>
              <a:lstStyle>
                <a:defPPr>
                  <a:defRPr lang="en-US"/>
                </a:defPPr>
                <a:lvl1pPr algn="ctr">
                  <a:defRPr sz="2000"/>
                </a:lvl1pPr>
              </a:lstStyle>
              <a:p>
                <a:r>
                  <a:rPr lang="en-US" sz="1600" b="1" dirty="0">
                    <a:solidFill>
                      <a:schemeClr val="bg1"/>
                    </a:solidFill>
                    <a:sym typeface="Aptos"/>
                  </a:rPr>
                  <a:t>Liver biopsy</a:t>
                </a:r>
              </a:p>
            </p:txBody>
          </p:sp>
          <p:grpSp>
            <p:nvGrpSpPr>
              <p:cNvPr id="42" name="Group 41">
                <a:extLst>
                  <a:ext uri="{FF2B5EF4-FFF2-40B4-BE49-F238E27FC236}">
                    <a16:creationId xmlns:a16="http://schemas.microsoft.com/office/drawing/2014/main" id="{894FAE3C-7EC8-4FD8-B41B-1DF46029E897}"/>
                  </a:ext>
                </a:extLst>
              </p:cNvPr>
              <p:cNvGrpSpPr/>
              <p:nvPr/>
            </p:nvGrpSpPr>
            <p:grpSpPr>
              <a:xfrm>
                <a:off x="1529919" y="2307616"/>
                <a:ext cx="8037057" cy="2943471"/>
                <a:chOff x="776215" y="1441445"/>
                <a:chExt cx="10241055" cy="2943471"/>
              </a:xfrm>
              <a:solidFill>
                <a:srgbClr val="A77DAA"/>
              </a:solidFill>
            </p:grpSpPr>
            <p:sp>
              <p:nvSpPr>
                <p:cNvPr id="45" name="Tekstvak 11">
                  <a:extLst>
                    <a:ext uri="{FF2B5EF4-FFF2-40B4-BE49-F238E27FC236}">
                      <a16:creationId xmlns:a16="http://schemas.microsoft.com/office/drawing/2014/main" id="{3C769B4B-6443-4F3D-9B35-D86C99334D31}"/>
                    </a:ext>
                  </a:extLst>
                </p:cNvPr>
                <p:cNvSpPr txBox="1"/>
                <p:nvPr/>
              </p:nvSpPr>
              <p:spPr>
                <a:xfrm>
                  <a:off x="776215" y="2784132"/>
                  <a:ext cx="2147673" cy="369332"/>
                </a:xfrm>
                <a:prstGeom prst="rect">
                  <a:avLst/>
                </a:prstGeom>
                <a:grp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rPr>
                    <a:t>Diagnosis</a:t>
                  </a:r>
                </a:p>
              </p:txBody>
            </p:sp>
            <p:sp>
              <p:nvSpPr>
                <p:cNvPr id="46" name="Tekstvak 11">
                  <a:extLst>
                    <a:ext uri="{FF2B5EF4-FFF2-40B4-BE49-F238E27FC236}">
                      <a16:creationId xmlns:a16="http://schemas.microsoft.com/office/drawing/2014/main" id="{02F3398E-1CBE-4990-8869-8020A3D1BF4E}"/>
                    </a:ext>
                  </a:extLst>
                </p:cNvPr>
                <p:cNvSpPr txBox="1"/>
                <p:nvPr/>
              </p:nvSpPr>
              <p:spPr>
                <a:xfrm>
                  <a:off x="5753273" y="1441445"/>
                  <a:ext cx="1884145" cy="338554"/>
                </a:xfrm>
                <a:prstGeom prst="rect">
                  <a:avLst/>
                </a:prstGeom>
                <a:grpFill/>
                <a:ln w="6350">
                  <a:noFill/>
                </a:ln>
              </p:spPr>
              <p:txBody>
                <a:bodyPr wrap="square" rtlCol="0">
                  <a:spAutoFit/>
                </a:bodyPr>
                <a:lstStyle>
                  <a:defPPr>
                    <a:defRPr lang="en-US"/>
                  </a:defPPr>
                  <a:lvl1pPr algn="ctr">
                    <a:defRPr sz="2200"/>
                  </a:lvl1pPr>
                </a:lstStyle>
                <a:p>
                  <a:pPr algn="l"/>
                  <a:r>
                    <a:rPr lang="en-US" sz="1600" b="1" dirty="0">
                      <a:solidFill>
                        <a:schemeClr val="bg1"/>
                      </a:solidFill>
                      <a:sym typeface="Aptos"/>
                    </a:rPr>
                    <a:t>Blood testing</a:t>
                  </a:r>
                </a:p>
              </p:txBody>
            </p:sp>
            <p:sp>
              <p:nvSpPr>
                <p:cNvPr id="47" name="Tekstvak 11">
                  <a:extLst>
                    <a:ext uri="{FF2B5EF4-FFF2-40B4-BE49-F238E27FC236}">
                      <a16:creationId xmlns:a16="http://schemas.microsoft.com/office/drawing/2014/main" id="{D02BBB4C-C1E1-44A1-A6F7-2FC63D770F7F}"/>
                    </a:ext>
                  </a:extLst>
                </p:cNvPr>
                <p:cNvSpPr txBox="1"/>
                <p:nvPr/>
              </p:nvSpPr>
              <p:spPr>
                <a:xfrm>
                  <a:off x="5753273" y="2068717"/>
                  <a:ext cx="5263997" cy="338554"/>
                </a:xfrm>
                <a:prstGeom prst="rect">
                  <a:avLst/>
                </a:prstGeom>
                <a:grpFill/>
                <a:ln w="6350">
                  <a:noFill/>
                </a:ln>
              </p:spPr>
              <p:txBody>
                <a:bodyPr wrap="square" rtlCol="0">
                  <a:spAutoFit/>
                </a:bodyPr>
                <a:lstStyle>
                  <a:defPPr>
                    <a:defRPr lang="en-US"/>
                  </a:defPPr>
                  <a:lvl1pPr algn="ctr">
                    <a:defRPr sz="2200"/>
                  </a:lvl1pPr>
                </a:lstStyle>
                <a:p>
                  <a:pPr algn="l"/>
                  <a:r>
                    <a:rPr lang="en-US" sz="1600" b="1" dirty="0">
                      <a:solidFill>
                        <a:schemeClr val="bg1"/>
                      </a:solidFill>
                      <a:sym typeface="Aptos"/>
                    </a:rPr>
                    <a:t>Exclusion of other causes of liver disease</a:t>
                  </a:r>
                </a:p>
              </p:txBody>
            </p:sp>
            <p:cxnSp>
              <p:nvCxnSpPr>
                <p:cNvPr id="51" name="Straight Arrow Connector 50">
                  <a:extLst>
                    <a:ext uri="{FF2B5EF4-FFF2-40B4-BE49-F238E27FC236}">
                      <a16:creationId xmlns:a16="http://schemas.microsoft.com/office/drawing/2014/main" id="{E10D10A5-8AF0-40E4-8566-08CEC1012A25}"/>
                    </a:ext>
                  </a:extLst>
                </p:cNvPr>
                <p:cNvCxnSpPr>
                  <a:cxnSpLocks/>
                  <a:stCxn id="45" idx="3"/>
                </p:cNvCxnSpPr>
                <p:nvPr/>
              </p:nvCxnSpPr>
              <p:spPr>
                <a:xfrm flipV="1">
                  <a:off x="2923888" y="1626111"/>
                  <a:ext cx="2724109" cy="1342687"/>
                </a:xfrm>
                <a:prstGeom prst="straightConnector1">
                  <a:avLst/>
                </a:prstGeom>
                <a:grpFill/>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292C9F2-44F2-429A-B9E7-7A13F34A0CD7}"/>
                    </a:ext>
                  </a:extLst>
                </p:cNvPr>
                <p:cNvCxnSpPr>
                  <a:cxnSpLocks/>
                  <a:stCxn id="45" idx="3"/>
                </p:cNvCxnSpPr>
                <p:nvPr/>
              </p:nvCxnSpPr>
              <p:spPr>
                <a:xfrm flipV="1">
                  <a:off x="2923888" y="2275596"/>
                  <a:ext cx="2724109" cy="693202"/>
                </a:xfrm>
                <a:prstGeom prst="straightConnector1">
                  <a:avLst/>
                </a:prstGeom>
                <a:grpFill/>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0A1E0EF-6F8F-429D-A060-6E11E19A75C6}"/>
                    </a:ext>
                  </a:extLst>
                </p:cNvPr>
                <p:cNvCxnSpPr>
                  <a:cxnSpLocks/>
                  <a:stCxn id="45" idx="3"/>
                </p:cNvCxnSpPr>
                <p:nvPr/>
              </p:nvCxnSpPr>
              <p:spPr>
                <a:xfrm>
                  <a:off x="2923888" y="2968798"/>
                  <a:ext cx="2724109" cy="1416118"/>
                </a:xfrm>
                <a:prstGeom prst="straightConnector1">
                  <a:avLst/>
                </a:prstGeom>
                <a:grpFill/>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kstvak 11">
                <a:extLst>
                  <a:ext uri="{FF2B5EF4-FFF2-40B4-BE49-F238E27FC236}">
                    <a16:creationId xmlns:a16="http://schemas.microsoft.com/office/drawing/2014/main" id="{E5C9156E-A12E-4AEA-B33A-5D17932EE8B1}"/>
                  </a:ext>
                </a:extLst>
              </p:cNvPr>
              <p:cNvSpPr txBox="1"/>
              <p:nvPr/>
            </p:nvSpPr>
            <p:spPr>
              <a:xfrm>
                <a:off x="5435854" y="3650303"/>
                <a:ext cx="3131097" cy="338554"/>
              </a:xfrm>
              <a:prstGeom prst="rect">
                <a:avLst/>
              </a:prstGeom>
              <a:solidFill>
                <a:srgbClr val="A77DAA"/>
              </a:solidFill>
              <a:ln w="6350">
                <a:noFill/>
              </a:ln>
            </p:spPr>
            <p:txBody>
              <a:bodyPr wrap="square" rtlCol="0">
                <a:spAutoFit/>
              </a:bodyPr>
              <a:lstStyle>
                <a:defPPr>
                  <a:defRPr lang="en-US"/>
                </a:defPPr>
                <a:lvl1pPr algn="ctr">
                  <a:defRPr sz="2200"/>
                </a:lvl1pPr>
              </a:lstStyle>
              <a:p>
                <a:pPr algn="l"/>
                <a:r>
                  <a:rPr lang="en-US" sz="1600" b="1" dirty="0">
                    <a:solidFill>
                      <a:schemeClr val="bg1"/>
                    </a:solidFill>
                  </a:rPr>
                  <a:t>Drug induced liver injury (DILI)</a:t>
                </a:r>
              </a:p>
            </p:txBody>
          </p:sp>
          <p:sp>
            <p:nvSpPr>
              <p:cNvPr id="55" name="Tekstvak 11">
                <a:extLst>
                  <a:ext uri="{FF2B5EF4-FFF2-40B4-BE49-F238E27FC236}">
                    <a16:creationId xmlns:a16="http://schemas.microsoft.com/office/drawing/2014/main" id="{1147B64D-3E32-4A58-9A5C-B178124F69D7}"/>
                  </a:ext>
                </a:extLst>
              </p:cNvPr>
              <p:cNvSpPr txBox="1"/>
              <p:nvPr/>
            </p:nvSpPr>
            <p:spPr>
              <a:xfrm>
                <a:off x="5435854" y="4365718"/>
                <a:ext cx="2042914" cy="338554"/>
              </a:xfrm>
              <a:prstGeom prst="rect">
                <a:avLst/>
              </a:prstGeom>
              <a:solidFill>
                <a:srgbClr val="A77DAA"/>
              </a:solidFill>
              <a:ln w="6350">
                <a:noFill/>
              </a:ln>
            </p:spPr>
            <p:txBody>
              <a:bodyPr wrap="square" rtlCol="0">
                <a:spAutoFit/>
              </a:bodyPr>
              <a:lstStyle>
                <a:defPPr>
                  <a:defRPr lang="en-US"/>
                </a:defPPr>
                <a:lvl1pPr algn="ctr">
                  <a:defRPr sz="2200"/>
                </a:lvl1pPr>
              </a:lstStyle>
              <a:p>
                <a:pPr algn="l"/>
                <a:r>
                  <a:rPr lang="en-US" sz="1600" b="1" dirty="0">
                    <a:solidFill>
                      <a:schemeClr val="bg1"/>
                    </a:solidFill>
                    <a:sym typeface="Aptos"/>
                  </a:rPr>
                  <a:t>Variant Syndromes</a:t>
                </a:r>
              </a:p>
            </p:txBody>
          </p:sp>
          <p:cxnSp>
            <p:nvCxnSpPr>
              <p:cNvPr id="57" name="Straight Arrow Connector 56">
                <a:extLst>
                  <a:ext uri="{FF2B5EF4-FFF2-40B4-BE49-F238E27FC236}">
                    <a16:creationId xmlns:a16="http://schemas.microsoft.com/office/drawing/2014/main" id="{EEBDB846-5EC0-471B-B1B4-C1A7385E1912}"/>
                  </a:ext>
                </a:extLst>
              </p:cNvPr>
              <p:cNvCxnSpPr>
                <a:cxnSpLocks/>
                <a:stCxn id="45" idx="3"/>
              </p:cNvCxnSpPr>
              <p:nvPr/>
            </p:nvCxnSpPr>
            <p:spPr>
              <a:xfrm>
                <a:off x="3215387" y="3834969"/>
                <a:ext cx="2137848" cy="7501"/>
              </a:xfrm>
              <a:prstGeom prst="straightConnector1">
                <a:avLst/>
              </a:prstGeom>
              <a:solidFill>
                <a:srgbClr val="A77DAA"/>
              </a:solidFill>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B241F15-8D64-405C-BFAD-06E6B5E76374}"/>
                  </a:ext>
                </a:extLst>
              </p:cNvPr>
              <p:cNvCxnSpPr>
                <a:cxnSpLocks/>
              </p:cNvCxnSpPr>
              <p:nvPr/>
            </p:nvCxnSpPr>
            <p:spPr>
              <a:xfrm>
                <a:off x="3219826" y="3842470"/>
                <a:ext cx="2133409" cy="707914"/>
              </a:xfrm>
              <a:prstGeom prst="straightConnector1">
                <a:avLst/>
              </a:prstGeom>
              <a:solidFill>
                <a:srgbClr val="A77DAA"/>
              </a:solidFill>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D3020A58-AF7D-4B70-B7B5-403306D5C36A}"/>
                </a:ext>
              </a:extLst>
            </p:cNvPr>
            <p:cNvSpPr txBox="1"/>
            <p:nvPr/>
          </p:nvSpPr>
          <p:spPr>
            <a:xfrm>
              <a:off x="5983406" y="5589570"/>
              <a:ext cx="3474385"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sz="1600" b="1" dirty="0"/>
                <a:t>Specific Questions about my diagnosis</a:t>
              </a:r>
            </a:p>
          </p:txBody>
        </p:sp>
        <p:cxnSp>
          <p:nvCxnSpPr>
            <p:cNvPr id="71" name="Straight Arrow Connector 70">
              <a:extLst>
                <a:ext uri="{FF2B5EF4-FFF2-40B4-BE49-F238E27FC236}">
                  <a16:creationId xmlns:a16="http://schemas.microsoft.com/office/drawing/2014/main" id="{7CD7E046-21D6-4A1E-8101-CBE08FDE17B8}"/>
                </a:ext>
              </a:extLst>
            </p:cNvPr>
            <p:cNvCxnSpPr>
              <a:cxnSpLocks/>
            </p:cNvCxnSpPr>
            <p:nvPr/>
          </p:nvCxnSpPr>
          <p:spPr>
            <a:xfrm>
              <a:off x="3762939" y="3672417"/>
              <a:ext cx="2137848" cy="2094318"/>
            </a:xfrm>
            <a:prstGeom prst="straightConnector1">
              <a:avLst/>
            </a:prstGeom>
            <a:solidFill>
              <a:srgbClr val="A77DAA"/>
            </a:solidFill>
            <a:ln>
              <a:solidFill>
                <a:srgbClr val="A77DA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924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6C512-B36F-4900-8EE3-A77D640A4AD5}"/>
              </a:ext>
            </a:extLst>
          </p:cNvPr>
          <p:cNvSpPr txBox="1"/>
          <p:nvPr/>
        </p:nvSpPr>
        <p:spPr>
          <a:xfrm>
            <a:off x="474699" y="886805"/>
            <a:ext cx="11000014" cy="4524315"/>
          </a:xfrm>
          <a:prstGeom prst="rect">
            <a:avLst/>
          </a:prstGeom>
          <a:noFill/>
        </p:spPr>
        <p:txBody>
          <a:bodyPr wrap="square">
            <a:spAutoFit/>
          </a:bodyPr>
          <a:lstStyle/>
          <a:p>
            <a:pPr algn="just"/>
            <a:r>
              <a:rPr lang="en-US" sz="1600" b="1" dirty="0"/>
              <a:t>With a simple blood test, it is possible to test for various substances in the blood that allow doctors to assess ongoing liver damage and inflammation.</a:t>
            </a:r>
          </a:p>
          <a:p>
            <a:pPr algn="just"/>
            <a:endParaRPr lang="en-US" sz="1600" b="1" dirty="0"/>
          </a:p>
          <a:p>
            <a:pPr marL="342900" indent="-342900" algn="just">
              <a:buFont typeface="Arial" panose="020B0604020202020204" pitchFamily="34" charset="0"/>
              <a:buChar char="•"/>
            </a:pPr>
            <a:r>
              <a:rPr lang="en-US" sz="1600" b="1" dirty="0"/>
              <a:t>ALT (= GPT) and AST (= GOT): transaminases are enzymes found inside liver cells (hepatocytes). In AIH, the liver inflammation causes damage to hepatocytes, causing the enzymes to leak into the blood, which makes their levels rise and measurable in the blood. Transaminases are markers for ongoing inflammatory activity of AIH.</a:t>
            </a:r>
          </a:p>
          <a:p>
            <a:pPr lvl="1" algn="just"/>
            <a:endParaRPr lang="en-US" sz="1600" b="1" dirty="0"/>
          </a:p>
          <a:p>
            <a:pPr marL="342900" indent="-342900" algn="just">
              <a:buFont typeface="Arial" panose="020B0604020202020204" pitchFamily="34" charset="0"/>
              <a:buChar char="•"/>
            </a:pPr>
            <a:r>
              <a:rPr lang="en-US" sz="1600" b="1" dirty="0"/>
              <a:t>IgG: A type of protein produced by immune cells to fight infections (antibody). Increased IgG levels reflect ongoing immune activity and are used as a marker for disease activity.</a:t>
            </a:r>
          </a:p>
          <a:p>
            <a:pPr lvl="1" algn="just"/>
            <a:endParaRPr lang="en-US" sz="1600" b="1" dirty="0"/>
          </a:p>
          <a:p>
            <a:pPr marL="342900" indent="-342900" algn="just">
              <a:buFont typeface="Arial" panose="020B0604020202020204" pitchFamily="34" charset="0"/>
              <a:buChar char="•"/>
            </a:pPr>
            <a:r>
              <a:rPr lang="en-US" sz="1600" b="1" dirty="0"/>
              <a:t>Autoantibodies: Antibodies that don’t target bacteria, viruses or other infectious pathogens but healthy tissues in the body. Autoantibodies often occur in a wide range of autoimmune diseases, such as AIH. Common abbreviations of different autoantibodies you might find in your lab results include ANA, SMA, LKM and SLA/LP. Some autoantibodies can also be present in healthy people, so the presence of autoantibodies can make the diagnosis of AIH more likely, but doesn’t prove it. At the same time, autoantibodies can also be absent upon diagnosis of AIH.</a:t>
            </a:r>
            <a:endParaRPr lang="de-DE" sz="1600" b="1" dirty="0"/>
          </a:p>
          <a:p>
            <a:pPr marL="342900" indent="-342900" algn="just">
              <a:buFont typeface="Arial" panose="020B0604020202020204" pitchFamily="34" charset="0"/>
              <a:buChar char="•"/>
            </a:pPr>
            <a:endParaRPr lang="de-DE" sz="1600" b="1" dirty="0"/>
          </a:p>
          <a:p>
            <a:pPr marL="342900" indent="-342900" algn="just">
              <a:buFont typeface="Arial" panose="020B0604020202020204" pitchFamily="34" charset="0"/>
              <a:buChar char="•"/>
            </a:pPr>
            <a:r>
              <a:rPr lang="de-DE" sz="1600" b="1" dirty="0"/>
              <a:t>AIH can be classified into types 1-3 based on the autoantibodies present, although different types usually do not imply differing diagnostic or therapeutic approaches.</a:t>
            </a:r>
          </a:p>
        </p:txBody>
      </p:sp>
      <p:sp>
        <p:nvSpPr>
          <p:cNvPr id="5" name="TextBox 4">
            <a:extLst>
              <a:ext uri="{FF2B5EF4-FFF2-40B4-BE49-F238E27FC236}">
                <a16:creationId xmlns:a16="http://schemas.microsoft.com/office/drawing/2014/main" id="{1323D086-5874-4658-9414-9946C6ED748F}"/>
              </a:ext>
            </a:extLst>
          </p:cNvPr>
          <p:cNvSpPr txBox="1"/>
          <p:nvPr/>
        </p:nvSpPr>
        <p:spPr>
          <a:xfrm>
            <a:off x="474699"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Diagnosis</a:t>
            </a:r>
          </a:p>
        </p:txBody>
      </p:sp>
      <p:sp>
        <p:nvSpPr>
          <p:cNvPr id="8" name="TextBox 7">
            <a:extLst>
              <a:ext uri="{FF2B5EF4-FFF2-40B4-BE49-F238E27FC236}">
                <a16:creationId xmlns:a16="http://schemas.microsoft.com/office/drawing/2014/main" id="{E762CE54-AE8D-407D-A4F8-BCA3DB010F96}"/>
              </a:ext>
            </a:extLst>
          </p:cNvPr>
          <p:cNvSpPr txBox="1"/>
          <p:nvPr/>
        </p:nvSpPr>
        <p:spPr>
          <a:xfrm>
            <a:off x="2393755" y="131218"/>
            <a:ext cx="1836427" cy="369332"/>
          </a:xfrm>
          <a:prstGeom prst="rect">
            <a:avLst/>
          </a:prstGeom>
          <a:solidFill>
            <a:srgbClr val="A77DAA"/>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Blood testing</a:t>
            </a:r>
          </a:p>
        </p:txBody>
      </p:sp>
    </p:spTree>
    <p:extLst>
      <p:ext uri="{BB962C8B-B14F-4D97-AF65-F5344CB8AC3E}">
        <p14:creationId xmlns:p14="http://schemas.microsoft.com/office/powerpoint/2010/main" val="218302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5546</Words>
  <Application>Microsoft Office PowerPoint</Application>
  <PresentationFormat>Breitbild</PresentationFormat>
  <Paragraphs>414</Paragraphs>
  <Slides>40</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40</vt:i4>
      </vt:variant>
    </vt:vector>
  </HeadingPairs>
  <TitlesOfParts>
    <vt:vector size="46" baseType="lpstr">
      <vt:lpstr>Arial</vt:lpstr>
      <vt:lpstr>Calibri</vt:lpstr>
      <vt:lpstr>Calibri Light</vt:lpstr>
      <vt:lpstr>Courier New</vt:lpstr>
      <vt:lpstr>Times New Roman</vt:lpstr>
      <vt:lpstr>Office Theme</vt:lpstr>
      <vt:lpstr>Patient Pathway   Autoimmune Hepatitis (AIH)  ORPHACode: 2137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Issa, Nagham</dc:creator>
  <cp:lastModifiedBy>Schrodt, Jemina</cp:lastModifiedBy>
  <cp:revision>119</cp:revision>
  <dcterms:created xsi:type="dcterms:W3CDTF">2025-11-18T12:14:52Z</dcterms:created>
  <dcterms:modified xsi:type="dcterms:W3CDTF">2026-06-30T11:06:27Z</dcterms:modified>
</cp:coreProperties>
</file>